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1"/>
  </p:notesMasterIdLst>
  <p:sldIdLst>
    <p:sldId id="460" r:id="rId2"/>
    <p:sldId id="654" r:id="rId3"/>
    <p:sldId id="526" r:id="rId4"/>
    <p:sldId id="655" r:id="rId5"/>
    <p:sldId id="656" r:id="rId6"/>
    <p:sldId id="662" r:id="rId7"/>
    <p:sldId id="663" r:id="rId8"/>
    <p:sldId id="661" r:id="rId9"/>
    <p:sldId id="666" r:id="rId10"/>
    <p:sldId id="667" r:id="rId11"/>
    <p:sldId id="665" r:id="rId12"/>
    <p:sldId id="664" r:id="rId13"/>
    <p:sldId id="668" r:id="rId14"/>
    <p:sldId id="669" r:id="rId15"/>
    <p:sldId id="677" r:id="rId16"/>
    <p:sldId id="676" r:id="rId17"/>
    <p:sldId id="660" r:id="rId18"/>
    <p:sldId id="678" r:id="rId19"/>
    <p:sldId id="679" r:id="rId20"/>
    <p:sldId id="675" r:id="rId21"/>
    <p:sldId id="680" r:id="rId22"/>
    <p:sldId id="674" r:id="rId23"/>
    <p:sldId id="684" r:id="rId24"/>
    <p:sldId id="685" r:id="rId25"/>
    <p:sldId id="681" r:id="rId26"/>
    <p:sldId id="686" r:id="rId27"/>
    <p:sldId id="689" r:id="rId28"/>
    <p:sldId id="690" r:id="rId29"/>
    <p:sldId id="694" r:id="rId30"/>
    <p:sldId id="695" r:id="rId31"/>
    <p:sldId id="693" r:id="rId32"/>
    <p:sldId id="692" r:id="rId33"/>
    <p:sldId id="698" r:id="rId34"/>
    <p:sldId id="697" r:id="rId35"/>
    <p:sldId id="696" r:id="rId36"/>
    <p:sldId id="691" r:id="rId37"/>
    <p:sldId id="701" r:id="rId38"/>
    <p:sldId id="702" r:id="rId39"/>
    <p:sldId id="700" r:id="rId40"/>
    <p:sldId id="699" r:id="rId41"/>
    <p:sldId id="703" r:id="rId42"/>
    <p:sldId id="704" r:id="rId43"/>
    <p:sldId id="708" r:id="rId44"/>
    <p:sldId id="707" r:id="rId45"/>
    <p:sldId id="706" r:id="rId46"/>
    <p:sldId id="710" r:id="rId47"/>
    <p:sldId id="709" r:id="rId48"/>
    <p:sldId id="705" r:id="rId49"/>
    <p:sldId id="711" r:id="rId50"/>
    <p:sldId id="714" r:id="rId51"/>
    <p:sldId id="713" r:id="rId52"/>
    <p:sldId id="712" r:id="rId53"/>
    <p:sldId id="715" r:id="rId54"/>
    <p:sldId id="716" r:id="rId55"/>
    <p:sldId id="719" r:id="rId56"/>
    <p:sldId id="721" r:id="rId57"/>
    <p:sldId id="720" r:id="rId58"/>
    <p:sldId id="722" r:id="rId59"/>
    <p:sldId id="726" r:id="rId60"/>
    <p:sldId id="725" r:id="rId61"/>
    <p:sldId id="740" r:id="rId62"/>
    <p:sldId id="734" r:id="rId63"/>
    <p:sldId id="755" r:id="rId64"/>
    <p:sldId id="756" r:id="rId65"/>
    <p:sldId id="757" r:id="rId66"/>
    <p:sldId id="758" r:id="rId67"/>
    <p:sldId id="742" r:id="rId68"/>
    <p:sldId id="761" r:id="rId69"/>
    <p:sldId id="744" r:id="rId70"/>
    <p:sldId id="762" r:id="rId71"/>
    <p:sldId id="763" r:id="rId72"/>
    <p:sldId id="764" r:id="rId73"/>
    <p:sldId id="765" r:id="rId74"/>
    <p:sldId id="766" r:id="rId75"/>
    <p:sldId id="767" r:id="rId76"/>
    <p:sldId id="745" r:id="rId77"/>
    <p:sldId id="751" r:id="rId78"/>
    <p:sldId id="759" r:id="rId79"/>
    <p:sldId id="760" r:id="rId80"/>
    <p:sldId id="752" r:id="rId81"/>
    <p:sldId id="750" r:id="rId82"/>
    <p:sldId id="749" r:id="rId83"/>
    <p:sldId id="753" r:id="rId84"/>
    <p:sldId id="728" r:id="rId85"/>
    <p:sldId id="735" r:id="rId86"/>
    <p:sldId id="738" r:id="rId87"/>
    <p:sldId id="736" r:id="rId88"/>
    <p:sldId id="717" r:id="rId89"/>
    <p:sldId id="739" r:id="rId90"/>
    <p:sldId id="768" r:id="rId91"/>
    <p:sldId id="769" r:id="rId92"/>
    <p:sldId id="776" r:id="rId93"/>
    <p:sldId id="777" r:id="rId94"/>
    <p:sldId id="770" r:id="rId95"/>
    <p:sldId id="778" r:id="rId96"/>
    <p:sldId id="779" r:id="rId97"/>
    <p:sldId id="780" r:id="rId98"/>
    <p:sldId id="781" r:id="rId99"/>
    <p:sldId id="782" r:id="rId100"/>
    <p:sldId id="783" r:id="rId101"/>
    <p:sldId id="784" r:id="rId102"/>
    <p:sldId id="792" r:id="rId103"/>
    <p:sldId id="794" r:id="rId104"/>
    <p:sldId id="793" r:id="rId105"/>
    <p:sldId id="795" r:id="rId106"/>
    <p:sldId id="796" r:id="rId107"/>
    <p:sldId id="791" r:id="rId108"/>
    <p:sldId id="790" r:id="rId109"/>
    <p:sldId id="797" r:id="rId110"/>
    <p:sldId id="789" r:id="rId111"/>
    <p:sldId id="798" r:id="rId112"/>
    <p:sldId id="787" r:id="rId113"/>
    <p:sldId id="786" r:id="rId114"/>
    <p:sldId id="799" r:id="rId115"/>
    <p:sldId id="800" r:id="rId116"/>
    <p:sldId id="802" r:id="rId117"/>
    <p:sldId id="803" r:id="rId118"/>
    <p:sldId id="816" r:id="rId119"/>
    <p:sldId id="864" r:id="rId120"/>
    <p:sldId id="863" r:id="rId121"/>
    <p:sldId id="828" r:id="rId122"/>
    <p:sldId id="827" r:id="rId123"/>
    <p:sldId id="831" r:id="rId124"/>
    <p:sldId id="830" r:id="rId125"/>
    <p:sldId id="829" r:id="rId126"/>
    <p:sldId id="857" r:id="rId127"/>
    <p:sldId id="858" r:id="rId128"/>
    <p:sldId id="840" r:id="rId129"/>
    <p:sldId id="844" r:id="rId130"/>
    <p:sldId id="843" r:id="rId131"/>
    <p:sldId id="859" r:id="rId132"/>
    <p:sldId id="845" r:id="rId133"/>
    <p:sldId id="846" r:id="rId134"/>
    <p:sldId id="853" r:id="rId135"/>
    <p:sldId id="847" r:id="rId136"/>
    <p:sldId id="834" r:id="rId137"/>
    <p:sldId id="833" r:id="rId138"/>
    <p:sldId id="838" r:id="rId139"/>
    <p:sldId id="839" r:id="rId140"/>
    <p:sldId id="826" r:id="rId141"/>
    <p:sldId id="848" r:id="rId142"/>
    <p:sldId id="849" r:id="rId143"/>
    <p:sldId id="850" r:id="rId144"/>
    <p:sldId id="851" r:id="rId145"/>
    <p:sldId id="854" r:id="rId146"/>
    <p:sldId id="855" r:id="rId147"/>
    <p:sldId id="856" r:id="rId148"/>
    <p:sldId id="814" r:id="rId149"/>
    <p:sldId id="804" r:id="rId150"/>
    <p:sldId id="806" r:id="rId151"/>
    <p:sldId id="807" r:id="rId152"/>
    <p:sldId id="805" r:id="rId153"/>
    <p:sldId id="808" r:id="rId154"/>
    <p:sldId id="809" r:id="rId155"/>
    <p:sldId id="810" r:id="rId156"/>
    <p:sldId id="811" r:id="rId157"/>
    <p:sldId id="812" r:id="rId158"/>
    <p:sldId id="813" r:id="rId159"/>
    <p:sldId id="817" r:id="rId160"/>
    <p:sldId id="821" r:id="rId161"/>
    <p:sldId id="820" r:id="rId162"/>
    <p:sldId id="819" r:id="rId163"/>
    <p:sldId id="822" r:id="rId164"/>
    <p:sldId id="860" r:id="rId165"/>
    <p:sldId id="862" r:id="rId166"/>
    <p:sldId id="865" r:id="rId167"/>
    <p:sldId id="872" r:id="rId168"/>
    <p:sldId id="870" r:id="rId169"/>
    <p:sldId id="866" r:id="rId170"/>
    <p:sldId id="874" r:id="rId171"/>
    <p:sldId id="875" r:id="rId172"/>
    <p:sldId id="876" r:id="rId173"/>
    <p:sldId id="878" r:id="rId174"/>
    <p:sldId id="879" r:id="rId175"/>
    <p:sldId id="877" r:id="rId176"/>
    <p:sldId id="880" r:id="rId177"/>
    <p:sldId id="873" r:id="rId178"/>
    <p:sldId id="884" r:id="rId179"/>
    <p:sldId id="883" r:id="rId180"/>
  </p:sldIdLst>
  <p:sldSz cx="12192000" cy="6858000"/>
  <p:notesSz cx="6889750" cy="100187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60"/>
  </p:normalViewPr>
  <p:slideViewPr>
    <p:cSldViewPr snapToGrid="0">
      <p:cViewPr varScale="1">
        <p:scale>
          <a:sx n="107" d="100"/>
          <a:sy n="107"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slide" Target="slides/slide179.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it-IT"/>
          </a:p>
        </p:txBody>
      </p:sp>
      <p:sp>
        <p:nvSpPr>
          <p:cNvPr id="3" name="Segnaposto data 2"/>
          <p:cNvSpPr>
            <a:spLocks noGrp="1"/>
          </p:cNvSpPr>
          <p:nvPr>
            <p:ph type="dt" idx="1"/>
          </p:nvPr>
        </p:nvSpPr>
        <p:spPr>
          <a:xfrm>
            <a:off x="3902597" y="0"/>
            <a:ext cx="2985558" cy="502676"/>
          </a:xfrm>
          <a:prstGeom prst="rect">
            <a:avLst/>
          </a:prstGeom>
        </p:spPr>
        <p:txBody>
          <a:bodyPr vert="horz" lIns="96616" tIns="48308" rIns="96616" bIns="48308" rtlCol="0"/>
          <a:lstStyle>
            <a:lvl1pPr algn="r">
              <a:defRPr sz="1300"/>
            </a:lvl1pPr>
          </a:lstStyle>
          <a:p>
            <a:fld id="{950E0C3C-8823-4F55-BBD8-D79B255154B6}" type="datetimeFigureOut">
              <a:rPr lang="it-IT" smtClean="0"/>
              <a:t>09/04/2025</a:t>
            </a:fld>
            <a:endParaRPr lang="it-IT"/>
          </a:p>
        </p:txBody>
      </p:sp>
      <p:sp>
        <p:nvSpPr>
          <p:cNvPr id="4" name="Segnaposto immagine diapositiva 3"/>
          <p:cNvSpPr>
            <a:spLocks noGrp="1" noRot="1" noChangeAspect="1"/>
          </p:cNvSpPr>
          <p:nvPr>
            <p:ph type="sldImg" idx="2"/>
          </p:nvPr>
        </p:nvSpPr>
        <p:spPr>
          <a:xfrm>
            <a:off x="439738" y="1252538"/>
            <a:ext cx="6010275" cy="3381375"/>
          </a:xfrm>
          <a:prstGeom prst="rect">
            <a:avLst/>
          </a:prstGeom>
          <a:noFill/>
          <a:ln w="12700">
            <a:solidFill>
              <a:prstClr val="black"/>
            </a:solidFill>
          </a:ln>
        </p:spPr>
        <p:txBody>
          <a:bodyPr vert="horz" lIns="96616" tIns="48308" rIns="96616" bIns="48308" rtlCol="0" anchor="ctr"/>
          <a:lstStyle/>
          <a:p>
            <a:endParaRPr lang="it-IT"/>
          </a:p>
        </p:txBody>
      </p:sp>
      <p:sp>
        <p:nvSpPr>
          <p:cNvPr id="5" name="Segnaposto note 4"/>
          <p:cNvSpPr>
            <a:spLocks noGrp="1"/>
          </p:cNvSpPr>
          <p:nvPr>
            <p:ph type="body" sz="quarter" idx="3"/>
          </p:nvPr>
        </p:nvSpPr>
        <p:spPr>
          <a:xfrm>
            <a:off x="688975" y="4821506"/>
            <a:ext cx="5511800" cy="3944868"/>
          </a:xfrm>
          <a:prstGeom prst="rect">
            <a:avLst/>
          </a:prstGeom>
        </p:spPr>
        <p:txBody>
          <a:bodyPr vert="horz" lIns="96616" tIns="48308" rIns="96616" bIns="48308"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6039"/>
            <a:ext cx="2985558" cy="502674"/>
          </a:xfrm>
          <a:prstGeom prst="rect">
            <a:avLst/>
          </a:prstGeom>
        </p:spPr>
        <p:txBody>
          <a:bodyPr vert="horz" lIns="96616" tIns="48308" rIns="96616" bIns="48308" rtlCol="0" anchor="b"/>
          <a:lstStyle>
            <a:lvl1pPr algn="l">
              <a:defRPr sz="1300"/>
            </a:lvl1pPr>
          </a:lstStyle>
          <a:p>
            <a:endParaRPr lang="it-IT"/>
          </a:p>
        </p:txBody>
      </p:sp>
      <p:sp>
        <p:nvSpPr>
          <p:cNvPr id="7" name="Segnaposto numero diapositiva 6"/>
          <p:cNvSpPr>
            <a:spLocks noGrp="1"/>
          </p:cNvSpPr>
          <p:nvPr>
            <p:ph type="sldNum" sz="quarter" idx="5"/>
          </p:nvPr>
        </p:nvSpPr>
        <p:spPr>
          <a:xfrm>
            <a:off x="3902597" y="9516039"/>
            <a:ext cx="2985558" cy="502674"/>
          </a:xfrm>
          <a:prstGeom prst="rect">
            <a:avLst/>
          </a:prstGeom>
        </p:spPr>
        <p:txBody>
          <a:bodyPr vert="horz" lIns="96616" tIns="48308" rIns="96616" bIns="48308" rtlCol="0" anchor="b"/>
          <a:lstStyle>
            <a:lvl1pPr algn="r">
              <a:defRPr sz="1300"/>
            </a:lvl1pPr>
          </a:lstStyle>
          <a:p>
            <a:fld id="{BF0FEB04-F894-4FD6-B71D-8912CF082227}" type="slidenum">
              <a:rPr lang="it-IT" smtClean="0"/>
              <a:t>‹N›</a:t>
            </a:fld>
            <a:endParaRPr lang="it-IT"/>
          </a:p>
        </p:txBody>
      </p:sp>
    </p:spTree>
    <p:extLst>
      <p:ext uri="{BB962C8B-B14F-4D97-AF65-F5344CB8AC3E}">
        <p14:creationId xmlns:p14="http://schemas.microsoft.com/office/powerpoint/2010/main" val="2738195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566F6F19-6FB6-8E72-C85E-CB827D2A651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0A864D8-C84D-BE48-3DF1-289B3D452EC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790E201-05D7-4619-997B-970DC836C3B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95F948-A492-7A7A-D646-A51344B9679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328D142-09E5-57C3-F05B-38FAD61DC7D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801841D-97D2-CB66-8BBC-9C26023BF79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A2902AE-CA70-FED8-4BB9-B9C515F2B17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877403307"/>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84A05F-22AE-A6A1-BC2D-5E720ED7738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0542917-A990-70F9-2C41-6A65F99CB22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4DCE822-E8CA-ADB7-8DD6-8BAD26EE5F6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970B131-A964-940D-C2F6-122F20457A3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51593187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C63625-B8C7-0168-A40F-FCE1A64AE59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37D7097-7A97-5069-F415-79C792307AD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0E9EA4C-B95F-7F4C-7FF3-551B5AFFF59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891447F-BFA8-907B-9BEF-2E1D41403D8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87797286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ACBE9-22A1-F4DC-0919-9CBDADE9ED1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3409D79-CD24-1B97-16A5-C38FE09DF54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149A067-A94E-EA93-F09C-AF0FEFBE3FB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930C8D4-9125-5C67-4FE7-C6328640118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72108008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664F3-94F8-1627-EB4B-0ECE7ED295B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8173880-8249-0192-5B81-80AE9AA14B4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AF85077-6E84-E316-B7C3-1F75250F119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8E09907-1143-BB6A-7149-2FF0B8E447C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31975783"/>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74366-6520-46D8-A9A3-A84E8712E17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1DF5CB5-4FB9-D3BF-2BA8-A3EF6C424B0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02AB3F8-BC80-128C-8E94-A432B9CBDDD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01B9204-8290-DFFF-CF93-80FA3F4DA3D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8643862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B2149-72D2-3865-2241-2A4645532A5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9B0933D-23BF-AC14-2BBC-8C34F81B77C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A5216CC-C910-B2C9-A4EB-742B82E5EF4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1CD39D7-C7BD-8FEC-5E15-BF5A75DD4122}"/>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769356597"/>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37972-B634-2EF3-8DBF-84CB482231D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E487041-DBCA-8013-3A9D-552432F37C6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31A3E69-AF8A-FD0A-8CD6-177CE675EB4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BA8AFDB-FA05-9AE9-45D9-5471DD21975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54532865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03689-20E3-CA76-8BD5-E2953257C6C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9588119-91B4-BDD6-E2D0-57CB64FBF55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1912D38-C7AC-CE57-1ECC-84FE837BD12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4404453-EA7C-0C0F-E51C-644B5975B35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374979649"/>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B9F0E-CFA9-F1CE-E67D-1D1591FB6B1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936FBC1-3500-7C51-1347-16F221C716C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30EAF41-6B7F-D884-5D23-E3FC5EDEFF1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93F7D69-5A24-87F9-4757-F0C38FEAA5F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61703012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0C4B5-1E47-8E69-CB15-D7B6918941B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97692C6-65E0-CE64-615C-4F92470537A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109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C36420D-E155-F382-1887-C3E01E9B762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6BEE163-10AC-8DB4-69DA-35737E8F6DE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528135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E87BD-E7B2-9D1F-56E0-9450AB8B23D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B104301E-28FA-110A-80A5-BA884975631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F0C6754-1EEE-DFC1-4AD2-0D8E4348524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2916226-69BF-F9BE-6143-73292F3E10F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895788638"/>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BE736-2BC4-B3E7-A4C2-ED2F736B3DF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D5F4B81-E080-3D73-EA1B-73E2744D71D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AD75419-D8DF-77AC-8437-055FD32B82A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0B5EC76-3668-D159-CAF8-B229853E1A30}"/>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80267755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5E83F-B098-0C21-C4D5-4FCB68CB9BE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F6BB291-21C4-4BF1-DB3B-9CFE6CDF6F7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D80C9DA-56D3-B958-21CB-0D34D235083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01455C89-CC42-FEB7-B77E-B48CD0EDE88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64172826"/>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A9B09-495F-9F74-728B-E2023203ECE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C42A4E7-F76C-728D-551F-0107728C027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BED74917-BFA0-355B-A0A6-F3B60BA9F62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19E4F8D-4880-8A8F-2608-ADD90077B13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362904078"/>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8F156-B775-C836-6C4A-3F0E3A62710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EA9AC60-EB5D-954D-F55D-D9ED08DE1CA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0CB293D-3D8A-B92E-C6DD-00144531895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7A9DD20-E9D2-63D5-F283-D1733FFCFA0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061121052"/>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6F6D8-9B33-8B4D-EF27-CAD865049E4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2ECFAD2-8277-BA6F-2D7E-EA3E744B7D7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100ABC6-5A3B-5EE4-7CF3-72070A75DE6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73262F8-6B5E-B142-4642-0C0319A63DB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776485450"/>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C91185-2597-E51D-3735-E045A8360DC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1C0117B-FDFE-A144-8372-D7653EF447B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BD089B3-EEA5-6991-9A53-43D5199F1AD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08A6080-5D7F-349F-5B95-AE4B8A239FE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5415402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6870E-CC89-A5C5-DC60-57DA6D5F319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766298C-E14D-69B4-7659-629FA4DC37D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5F6A52F-842B-0B68-CDF9-6BEF4513756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589BC96-C5A4-66F0-2F7A-0C28742B72F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431079699"/>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E0D93B-AFDB-20C4-E164-D5F917961BB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B8F1802D-6000-BD7E-7033-7E39E6FEAB1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7E833D05-A364-4378-ECDD-3414D3886EF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9A45E23-6D60-2DEF-00C2-D7956D007A0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950441137"/>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B9402-63BD-B24C-61D4-B1368A12A46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2E4C68D-15BA-873B-F5BE-77885DC2A57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3C20692F-D7AC-157B-E2F9-B8838942134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E97469C-3B6D-7BF3-49BF-57359DDB4C8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07929780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A5ECE-C76C-21F9-E66C-A9718140591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3FC9F94-3375-A26A-44A4-A507ED59EBC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119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8ADBB68-7C6D-307F-4E6A-627D6581638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59E03CF-C312-EDA5-9E59-8CB76917D66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429125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062F9-B90D-D767-3E02-2A5D6274688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3D250472-6602-9CD1-0585-EC009D4AB11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896D66D-4B8A-292D-F859-42A388FB06C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CCF19E6-2688-ED89-F9CA-62F0B1CBA4C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113762904"/>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A086F-B099-CDE3-F270-8EFB442619C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29F6678-BBC0-6CAB-F4C4-4308EBBEB7F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1A47EE9-0760-996E-6686-18130C63013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20CD904-D135-9F9C-E7C3-90C91767797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629511029"/>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0EEED-E967-75F4-493E-DD698CFA9F8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94E79A22-BBF2-DEC5-34E2-C29697BB768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31402881-B17C-AFF6-79F2-961E4DE85DA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633B096-23FA-862F-7551-88667EEE575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8777316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A079F1-63E2-E34C-B248-545F9D16F12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3AA0E6A-C543-FCF0-E7EE-9012880C23E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B482FFDB-0AE0-C6A8-1B2B-20463550D49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35CB7E0-6184-AFEF-EAC2-78554B888FE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57940089"/>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078B2-AB71-BF0E-1256-C60EE7EEE1E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DA05B75-C2B6-FEE1-BB82-5E3E5696CBD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3EF7B4D-2413-6480-B135-FF82DA4B8B4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527734C-3341-A005-CD5B-157462A36462}"/>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153866730"/>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D311F-AE84-E3D5-16E5-CA0A47458CE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23BB7FC-9AE1-9E07-C9AD-17D85F58E04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E6E5F4CB-A5BA-618F-BEA2-DC9DB77882C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7E522BD-0EEE-CD24-9845-15BA19DD46B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554471402"/>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A2DF1-7B86-346E-650C-C153A16CE2D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98E3DD6-865A-6A53-2BA5-B9E7084C368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77EEAF3-294F-BECC-208D-FABDC832ECD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F26B1DF-7157-5767-D075-E91BA824B1C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61708883"/>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D3C38-FD82-0616-877F-90BC7E44279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74A2618-1BCE-695A-FB01-EAE63E2A51C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5F947378-D701-1995-4470-B49FCC495D7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EE0138E-9FD4-44AD-96A3-B9F8F791A4A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7137211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83DF7B-A6D6-280F-6BC4-2F2E88FEEA6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24F0035-3ACF-5598-1D7F-FC4ADE305A9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3B59D97-9360-3B77-6BC4-CE3BCA53B04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B5E5707-46F3-F5CF-FF4F-16DF78BC0AB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375532221"/>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A6DD0-79D6-49D0-71E3-97E65F7ACCF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33FB3715-471F-E500-4EB1-62B8D55207B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564626A-4C35-A366-DF1E-EFB1C0AC8F1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EB5C52B-7C64-4A40-2D56-658363E211B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87650692"/>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7EC28-FF49-BA39-5A48-E03254D47B6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D7E2E18-2401-65DB-22CE-3D26C979AC8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129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CE2EE4E-98E8-527D-25C5-5A99A4701A6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A42025F-3071-CBFC-B076-B4EB006B081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49646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68EB6-A6CF-96A2-2DCF-E8E5A211A8E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E3AD108-1F60-DF8B-A646-5B2162CE6F7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7F934E3-B541-44E7-CF98-3F0CFFA567E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550AE14-BF1B-D2A9-C40D-76746E0C7A5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656037328"/>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5A2D3C-5D13-6BF5-C46D-835520B86B0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BE82C89-7F1F-5247-1066-112573A1B7C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81D25C7-68F6-B092-5838-DC664D0C274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F2FE886-3829-E015-E34A-F421B09B391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64314097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234B9E-F90A-C28C-C216-05D07BD9124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3F75A5AA-B7C3-ED33-A5CA-2C7793A7996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B62C00E-E861-94C3-F606-20DDD41BE27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1462E86-E948-B204-05BD-14794420F2C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674797755"/>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147E9-35A5-DE92-B88B-86F3AE04339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A87A2BE-BB0B-56D2-E753-E12C0747FDD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EF515E26-224D-8473-7B90-C23A5B7831F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040C75B-15AE-BAB7-407B-36DF2FE602C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825932499"/>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F0308-49C6-8D5F-EB2B-7FC84C04577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948C622-F995-8D12-347D-82CDA28688D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7583349-EBBC-136B-EDC5-ED6FE55F232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17D8FA8-2603-0058-AA15-38436003EFC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590481585"/>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C4D39-AE31-9C9C-FC0C-2024FBAEF69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3830B68-0C23-6404-93D9-4D5BDC0C464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3AFF373-38D4-F53B-76A3-AAF46CD7EE9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3014059-4FB4-E393-0B38-277A169F84F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274261489"/>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905F6-EBAF-AF37-783A-F309A07D6C9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4CA8CD0-07D8-CC4E-8B1F-E8F888D5176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6F8EBF5-326E-5211-7C88-21BB7D22210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7F482CB-9F9B-1429-1930-37A4C1E5D04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477230492"/>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D0F0C-5409-521B-F6D6-2DA519B8B36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AC8053A-2C8A-529A-6365-EAC98EB8842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6347F9D-BCBA-8A7C-F701-B1CC8D7F4F2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D1D5404-9A2F-51BF-6AEE-2CB23FEDAE8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018171697"/>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F9720-AAF3-7170-BEFE-95A0B480844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F4588C0-ACB7-CEF5-5DE2-7311ABC5FCB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EEB77262-373B-F26A-2021-E8FB9C640D7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82D8A82-CEB1-52D5-7AAD-47F98381FE5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23885753"/>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B5080-88D3-8E16-6315-04DC3612348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0194FEC-D3A8-5CCD-C2D7-0C96FBAD804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FD84C03-649D-AF5D-7FC3-C69C98F069B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C173889-0FC4-1234-55F5-BE4D83D19E30}"/>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606092020"/>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FCC90E-D3B0-ED3C-DA31-4D3056E65BC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F7D1151-4275-48BB-CB30-F920F09F7C5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139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B094EDD-C8E7-A082-A416-C79813B31F5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553148D-7420-AA25-5DB6-B8984C15426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78712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70AF7-A665-4633-228C-327E3790793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12F426D-3A66-8DC6-F453-D28E5DD494A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5D8BC4A6-6F14-A625-773C-087F8B2DF9C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2486E47-8550-0EB2-763C-CFD7E1D2321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91392277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7326EA-897F-AD61-EE71-55E2A8DD26C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54F49CC-655A-A094-A3E1-32C0CE9886E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AF70678-8A74-B20B-9C90-2CE2ED83A76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7A3705B-32B2-7678-E9FA-6A60E98B8E4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81898913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D68A8-4755-5F6A-EB7D-1D325C7CF4E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E22C399-4DD8-D492-D55E-CC947D52C81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E17F539-3046-C0A0-42F5-032A1585771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84E7CA4-72E9-C525-66D2-7CA41D3C7C1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261796722"/>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A46BD-6A3C-A7CD-974A-C9F2D5BF5AD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607387A-55E2-638A-E93D-75589086B17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EAE6FCF3-3ECF-437F-1ACA-01E612B3A47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73107FE-A002-A1BE-74CE-BF80B0C2B88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07480278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20CE2-216E-DBDE-BD76-FB1B8002EC2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26214D1-D181-CCBE-CD54-FD70A109142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56DEF6D-AE59-4276-224D-B40762E0078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049759AA-D351-E04F-AF6C-88773A96D6A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87712753"/>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18AFC5-5622-734C-BFB0-F6DFB567BBE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A23D628-7895-28C1-9350-DCF66363401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B24EEC7-BEEB-DCCF-7408-CFB4C69D5AB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86C0DFE-47C0-46B2-E75C-F055A4D213C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655778707"/>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D0214-6044-1469-44EB-07E149CBAE3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9A12CC1-AE50-7E84-7BC6-E2963BA5C25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78D59214-D383-403A-2817-162F79E1B87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78AD62B-7678-F4B9-D5E8-A00E6B8524D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1793526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C0BAC-B149-1991-52EC-B79F4A7ECA33}"/>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66D2376-AAB0-5081-9BB1-20AAD4AB7A1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962412F-C833-3323-8081-9D7432464DB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500C1BA-08D4-AE06-70E9-93A9A971494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989875545"/>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F2A6C-0EAC-9044-91FD-EFE5B162EAD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E078761-B57F-DB0F-770F-84349932BAC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A810737-B8EC-8797-9AFF-E7B9A49DA93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D986C50-1DB0-78A0-A7AD-1D9FD3464922}"/>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389966828"/>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1B93C-D8F8-AAD9-396F-1CEF8289E4F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5176290-7460-6699-3550-C183F640F89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6634122-625E-288E-6970-971FCA15F38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5FF684E-1937-F880-A544-2DFF6AEF9E1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513822309"/>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381B1-EF1A-2B14-3CD2-EE95311D183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BD91C0AF-F1F2-A861-1F8E-B1BE7232493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149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ACCDC22-ABF1-C596-E51F-3FA47A41320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01AAE5F2-B3FF-727D-04AB-1C2F214EEFC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067791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7571F-228D-5BF2-34D0-3AC795F421A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6789446-92DB-F9CA-117D-E2C7E76380B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7B3DC23-6D61-FCC1-43ED-8C77163128B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558E6F5-A3AF-CF5C-6D12-C4859AD3402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477398683"/>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C4B6A-C147-134D-78FA-A1B86207C36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AD699B3-C375-61FA-353A-EFD70404E99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262987F-86A1-F0D6-DD6E-C505F64113F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EFCEE87-5869-D0C5-A9D8-7A5E904ED29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184378351"/>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955F-F6D3-D592-759B-0AC6E721A22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12ECC09-D664-CF50-DE78-2D754F8D1B0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785F114-DC32-5151-0836-5D2EEBD63FC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53D9DE8-4781-7955-475E-0E51D61E16F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30718313"/>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A5817-D4AF-6004-6B2E-EC299620AEB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97E613A-94BE-E8C3-F762-46EF1F97C8E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F6DE2D9-B392-FC7D-27E3-95A13D42F20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633DE8D-C487-CC68-BB4C-DABEF9CA69E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75015330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2D070-01C1-79EF-6650-76F8CC57D9E7}"/>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938B303C-1D3E-B15C-13D8-1882C3A36E8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09DBB1E-2C0C-3FF4-1B2D-B89A3A48099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0A4D2A9-49B9-D2D4-7A7E-7964F02F6C9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17792121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60609-74C7-AC15-A6B6-E557F0054D8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EDF1C1D-CF40-B9AD-C5E5-971507CF9A4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799F070A-56C8-784D-456E-D2D77F20712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06BDE4F-1153-9D9D-57DC-A91BABE5D00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96480312"/>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66DC5-B6A6-4BC4-A89B-91F29D02626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7FB202A-FAE4-5914-71C7-A2BBE5759A7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27B6558-29AA-29CF-4C0C-42586CB71B5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1746972-AA0C-772A-544B-A4DF9D6EE96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223641512"/>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37698-826A-085B-5D47-F153D08A15C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8BB8E7D-F69E-0077-E6C0-30EBDE8D2A8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38CB49F2-1F31-8708-7D39-1BE8DB96034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01330296-2659-B6E3-026F-EDA5C6229E3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1461589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E1CAC-8887-78AC-A090-36F6A1242E6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CF7033A-E179-E53E-C469-631D10C14E87}"/>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76831E8-E771-BC9D-3CF1-5271C008327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AF78FBF-FFB8-1E51-88E7-28EF0E5E08D0}"/>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60013496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0BFC8-ACDC-5A6D-AC71-C95C8646E07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3EA4B48-BC0A-3D4E-E17C-7F685784A47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0B2B6CF-8913-7D91-2BC9-56F6BDDE729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42233F0-010D-2AEB-DADA-3ACC9ADCFC1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773561872"/>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620EE-3AE1-2574-7A9D-2BF340B12CA3}"/>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A12D55F-E79D-66D1-2D98-7729BCFD2CE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159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B040DE69-E4FB-7C4F-C247-E68E54FE34F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0284C1B2-B8E5-A9D4-2F1D-3B723342D29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218849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8D85C-1CB3-5A33-1999-C5B9EE0D99F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B9A32A2-98CE-3FE6-27BE-131F41DC357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AEE8FD0-7766-C866-9EB3-E2C568F6BCC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10AD765-6CF8-46C9-AE7B-568454C6535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53830317"/>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0DD03B-03AD-A75A-4D8D-787940F30E8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8B81624-11A1-963A-0851-98495B59A7A7}"/>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F533389D-25CC-627F-5161-14ADF7722A5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FB15423-A32B-5EA7-0085-3063967EDFE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034407566"/>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05703-E17D-8A03-ADB9-2248B92920D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B85036F-BC85-3183-4D6B-BF9C00D3A49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0BD0F13-3CF0-5BD2-3F99-F92C63C98D8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3A5FBC2-0DF5-CE95-2AD6-485CFF93B29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63770913"/>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2D6E8-2585-9A57-2364-53A2AC39894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648E077-6C11-12CE-EB4A-FEDECF3A004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DFD29DF-FEA2-5C8D-665A-550B1544C6C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1792B62-AA41-9C96-74E0-0368CEAAD05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25261803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7F903-5DA1-64CC-D359-CF8AEF44D1A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D7C3329-77B2-E584-473F-9730FB5FEB5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203F179-00E3-9D77-09A1-0DAFAE242D6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C8D1AAF-8054-19F8-9FC5-BEF9CD6A66D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100481449"/>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0FB93-A971-599E-8383-A35C26AF23F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14C6D18-660F-1F81-EFE2-41DB532F39B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0A29E6E-F7EC-8A8B-F914-5CA6430B031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54214E9-89F7-8E17-8402-2337F224620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863003499"/>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705E6-E8F2-818F-9D4C-8C3C9D0D0E5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54AE815-3BA7-D6FF-EAEB-F5912E61AF8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8739619-9E46-097B-B374-CF8E8D2623B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163A9E5-A4F0-3870-23B0-6F5379B40C0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17829050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DF675-16D0-23DF-7F9E-1DBB394E872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DF0609E-FE89-483D-5F89-562E9626371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DB3D11E-2410-6145-40EC-B6746FADEDB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252EFE2-3E85-F27A-ADC4-6C5F4F3174B2}"/>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791702481"/>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05D85-8A59-49FE-8502-CD4601B9F66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C3C7D17-9885-4C95-495E-FFCA66306D7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395DF83-6E3F-6374-0002-90B345AEE27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CC9C03A-7643-704D-CA26-A23DC4845C40}"/>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589387619"/>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FE981D-8FD1-BD94-3251-E5CA9B9D6C4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EE44ACB-D9F1-2432-61AC-09C7946D9157}"/>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2B558CF-D8D5-4AD8-7F42-CFDFDB42774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722DC94-47DE-06AA-FADF-360BAF428B5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50215509"/>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387E0-7497-4D99-0970-A7A8107BEC4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79D1CEA-198A-B333-369F-A5A646A3229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169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6C02E7A-E908-5F77-6BF4-86B6AAD2228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4C3432F-D69B-A15A-5448-F96C986D471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040860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B021C-ED2B-0C37-A0F8-3CE3D50CCFF3}"/>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4D58653-1B30-8BAC-9DAF-59D3C0A42E9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B7F9683-5FC5-3C79-9BF7-64A1B8D0021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FD0ADC0-DBB2-AF14-5A56-BA40E14BD7E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74025665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440F5-B0B5-1A7D-0023-32A0014A14F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96854825-CC59-DF70-393D-0BBE8C60F9B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5B09514-5C8B-6B68-A493-4A626602FA6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0CE622D-2C5E-04DC-700F-8E2EE9DAB21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5975396"/>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F38B4-A879-2E3F-01E7-E2C5E2DA860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F71FC9E-255C-C649-A084-3BE6834B38F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864F456-1E7F-ADA6-12E6-8885CBD7574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A0EE467-3245-56A4-9CF7-801D5D1733D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937320012"/>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CE9A8-B096-F983-4FFA-A5775C43CF5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3BEBE2A-E4F5-DFF5-45A1-A21849AE1F5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A846C29-C1B9-FE22-83E9-A51F0A5282F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5AF522D-18C6-B5AB-244B-050127BD10B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13961439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720072-6E45-F6B2-5F1D-D2828C19F8F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BCD4BD7F-9605-2C8A-02B0-ECA5B96BE5C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5526284-1859-196A-7BA0-4515FDE12F2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E641620-63C2-CE6C-E8C0-85075082A01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158100332"/>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C5B996-7E41-B014-2B8E-FABBF133B7B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313B316-A576-67BD-DB3F-79A87B70CA4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3FD1472-9282-2B79-A0AA-3DA36062766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447B94E-CCA5-0D32-CDC1-AEC223FC735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076765785"/>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9F457-7F5D-4268-B05D-12FC9AAF3C8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101ABBF-5B5B-D6BD-C8DB-AC76A9E0653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70AA708-5505-0D88-0DFB-6E3D10DB5BB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C7AB43A-C407-31F6-322A-81AD3F90F19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39508919"/>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ADD242-E033-98DF-D159-FAE60AEB2E8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29E140D-1938-0250-2738-57F399D1C4F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E02B3055-937E-5A62-989A-535C2E5257D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0A2C4E6-02CF-33DC-A4F6-755D5280355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559865965"/>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11203-FD25-3248-39F6-3328058BC1D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73C60C2-FFA6-3609-4EC0-58E9CD4A056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5363E77-E91E-3E72-A580-AB3764C198C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D931690-DC28-6EC3-D698-773BFD5C61E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060604597"/>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2F047-83A8-39BC-0555-C26A55D982B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B9C5396-5D60-941D-E0E5-8AFAFFD7981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E127991D-193A-6437-07FB-EC2D2736C04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3C8B98C-4D5D-8EEC-FA56-502BC528366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807124293"/>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B0670-5035-2322-1509-A1953FDB909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91A998EC-F275-EDCE-960F-F5456DE3E16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179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A42E44C-9AED-04A7-55EA-3304D29660F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3BAFBEC-ACC8-95C5-D38E-4C5244B8C28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862125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8290D-4309-03C7-CEAA-B7C60446787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80ECA62-25AE-53BA-C98C-3ACCF891C1F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631BF5D-325D-6A29-4DC1-496EE9C3145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DC99732-705D-2043-6C8B-B085E678323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157069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989C2C-F335-40DB-BFAA-902F99DBB5D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5713A55-D890-44AF-15EB-104A06BC372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19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77EFE26A-1BCA-553C-8A83-B7856A59081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688671F-543A-FB48-12B2-AEEBFC8529A2}"/>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972346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15F16C-7AB3-1072-73F5-33057391B7B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66A5B16-21D3-81F6-248F-D8C39B58635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7ECADE3-50DF-08BA-AB54-85F98DD9BB3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A5B0AC8-8CEC-5A0E-0A36-DD4747989E8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7396497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29B944-5DF2-B8C1-0C80-0E4878C92147}"/>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F7501BD-9423-CD75-902A-799CBF1FBC4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F9A0ECA4-8AB3-C08E-57C9-4A24C8486CE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E27D59B-0B27-E708-FF21-B1F57D7EE97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48795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F136A-A455-740F-6B15-D220D9130F7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9EBE5B92-381C-3FD1-4D6F-BB7C8A49C12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F11C7A5F-51FF-80C7-7ECA-3E49776F11A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23CB5A2-0C0E-BFCB-B860-4238E8BD435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057450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DF75C-8EC1-ABE3-3490-079C799EDE9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BBB43474-D6EA-E21B-2893-0465751A44D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F93F97E5-98A2-6468-ACF4-E1E5B6D6948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E892389-8C1E-258D-024A-9A0FE8E8F15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72807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F3954-EB1B-74BA-2F59-CF55E1A973E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3BE2E48-7BF2-BD9F-57E8-2BEF8E0A480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2C4638A-8D4E-2F99-A7B1-BD1F797AE95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340C08A-E347-26F7-05F0-F90A3EAF2200}"/>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063493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6988-4F78-E5FE-06B0-9AD050FC3D9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6A05092-ACF1-0429-F013-92F51D675EE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DC31332-E6BB-EC46-DF15-06F17A3D282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3CF51FE-A1DB-45CA-F22C-386053AA91A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2268792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C9AFB-07EF-39AA-9609-4F471E5007A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D1676CA-6EE1-BD11-BCBE-EFA1AD923E5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B7114BA-3B17-C59A-A366-9BC84ACB51A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D1047B3-54EF-3771-7AB0-F1D033B192C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409480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B91EE-89E4-984B-0A04-8945981DF87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440975F-F151-DCA7-F189-C8D7CCA0854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7E53021-B7BF-84D7-ECA4-564C31CD00E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8BAD032-D110-3BE7-D4CF-A9436FF45D6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9131666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76EBB-FCEA-0044-583A-688EE47B423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C13A309-A0B8-1935-6877-22CB703E6EC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ECB5FB9-7A8C-C07E-1B20-B85E7AF69E1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0551F01-0438-F773-0B59-9902CC9A2EF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7443997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1C463-A852-33CF-65BE-196D208E3AA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21E021E-D722-7323-0299-4E7F0EEB6DB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8E9EA96-54FE-9A5E-1F00-780A0B97DB3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D9177BA-9FB9-035A-5C19-BAFD5687FE7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032498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938E45-D93B-BE76-D9A1-CC0D9787816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32F2151C-24D5-0097-99FE-242C8D8F521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29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25C942D-7158-302F-9992-FF02787E744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E43F779-2076-3FD8-0AEE-A44F25B1A1A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74116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8777A-3F0C-D6AA-2A83-8A7FF3CA4D6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1299281-D910-C419-7AF0-3C0F49DFE7C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23346F0-789F-BAD4-B2E4-71FE211B318B}"/>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FC5379E-3C04-D94C-D234-38C14D73A3E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701075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5F751-9114-C957-8773-0AFD05BE99F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4A679EF-10CD-B903-D799-B6A4CF249F5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FC350EF8-FDFF-7529-AE22-1FBF8D6047C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E140D94-88C2-2241-939C-D6C9E958E7B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0389310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85009-1E7B-8C6B-3989-2614C0490203}"/>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FF5475E-05BA-35F0-AFBB-C3DD7BDB330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A3041AA-0645-AEFD-6431-5DE630BA698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B4624EE-51E4-E01D-4348-60B8934BC35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7941749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47F75-AB53-F037-3E30-E6D3F14D770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08BD988-80C7-EC75-2AD7-B0F14CFE3C7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B84671A-0A31-540E-04FC-41169E1CA60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1C358EA-B0D1-5610-DA1B-EA292086C49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7562915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F67363-F066-5BFE-1C48-9244E0C6C38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6B6483B-F788-16D3-2EA5-9CB8079C7D0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59D8AC56-4958-747E-0B64-D3D6C6E2250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035BB54-ED30-361A-7FF8-EF30216E393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204469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2E5C2-A5F8-328F-9E6D-24417A6107C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662ACCC-C8B5-86E2-82CF-C37A255FA22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7DB00F7-D09B-9EA9-BAB6-D0AA9B8082C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B32BDA9-8516-5D85-3788-6999878FABE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3981678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33636-51BA-DE00-2583-23A1F9D5F8F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5621869-1D16-855F-8FD3-48CD374737C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57F54C5F-BBA5-0B02-E4E1-1FFCF8707A4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0CBF1CD-4197-A50D-91DF-34EFCD338D6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8271636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BA04C-196E-C382-9FFB-A6CC5198676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4456FB6-D9C4-837A-98EB-50DB859A654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5DE0E4C-DE7B-6498-EC5A-7CB3FA8A163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F7030C0-406F-C639-D67A-D5BD2541B82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5821606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95A69-AC73-E369-A715-7D5E4A13247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92474D7-13A8-AED6-8A1B-357603E273D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3BD69DC-BA34-83CC-3A80-C26A4558C80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E9501EF-0910-9141-9143-FAF8524A4C5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5918998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DA6EF-A23C-480C-CBFF-2CF6766A231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1A435DE-3C8B-29DA-BB92-2452EC8C70D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9101BFA-98A9-8C5F-0195-D12C4628B32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04AFAD4-DE46-B2E1-106E-1BA8F0690A2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1909438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F5A5D-E894-3829-0DD1-1ED6F5FC3023}"/>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0A6F068-F252-1EA9-8A8A-14D21B1C072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39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0C46373-F45E-BC6C-0621-DF6342FDDA1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E551861-5BB0-6DBA-D2F2-015CDC3C70A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918927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14E5E-BACB-B0A3-03F8-B8006EAC305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6629146-0FA7-74C1-AED3-DD90B1D959B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75E4121-3DF1-6993-8D48-1486482EC53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6F0A94B-F012-E6F1-355A-7B1F146221A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5092023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AA882-3EA7-BC6B-610E-6FE08084B7D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9B3E63C-D1BA-1EF2-586C-F83D9FF69B7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B937EFA9-B8EC-0F8B-F1DD-6402D50294B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6F0FF7F-EB9B-17D6-DEAF-A048BF974ED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523007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70C1E-212E-295C-ED8E-D8F32F5AD947}"/>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0A42D04-AED2-ADE2-979C-0867417A6AB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BD22F22-7992-9722-6571-552773771275}"/>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948A944-2269-B16F-4C66-1683F8D62C80}"/>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6399516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07A1D-BC0E-ADE2-7AE4-0E8098A2F3C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1098FDB-A8A5-F9C0-DDE3-E8C3A4BED3F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3A22BB3B-E602-CBFC-621B-E02BD8F303B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4EC4683-EAF8-4E2A-C64D-9CD780C2E51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910525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99CD1-C7AC-3962-F856-2DAC4418643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2F812C7-05B6-D7A8-A572-63846B73494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6ADC780E-F40D-62E5-583C-C56939D4062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F8A4A44-873E-41AA-175A-B006922F076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565990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36BD5-5359-049C-3E62-5C7F9047E48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DC33CFF-C14D-1173-3035-589B06EE0A5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F18545E-2DBA-81A1-D8C7-E82B117E013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8923569-105A-B274-83D1-DB8DDD1C2F4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3313734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4C8DBF-938C-E566-1A85-AB237B52B65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B539096-1004-5714-5DDF-19D43E7F2067}"/>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B75CA53-9133-6F61-2D5B-124BFBE5233B}"/>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1B0E843-F266-AC32-4D8F-E59E7A8A23D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5042656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DC6FA-EC88-2EA6-319D-1A7405C95B3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3704C62C-535D-4CBE-B43E-741DDCA9395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3C987C7-426E-8A86-6A24-FB9011E8D9C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27555BB-1C3C-3732-267B-D44D5AF5EE7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71396025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E2048-1B34-B162-1D3F-7E1B4656110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AA29CEB-561F-7F35-466C-259946C2BF1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B2DC30B3-B392-CA87-78A9-0E7015ABC0C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1EBB716-C2C8-5F74-0492-336DE8BB093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8925492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72BC4-3E53-988B-1276-5FADA9192DF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183735F-084C-6C22-9373-AFC0DF66D75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179E9B4-0803-7094-3319-5E8C41BC8F4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8F9FB5F-F995-43B1-2A96-FC68E077CF5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7414704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DD92E-10D2-A65A-37FF-5F942320A90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C2AC343-3879-F0D6-3CD1-F65F075CA1D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49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3821E51-F564-45AC-FEA7-0FAD588E91F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5B81806-37BD-C840-C4C2-84B9CED2972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997834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3734EC-ED5F-27EC-2EEA-EC8CF1316F97}"/>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8984237-EE28-98B5-F690-80B1E11A332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D489348-82D6-9251-7BF9-2B2C73F1D41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2967EE2-DDF3-A138-74D3-1EBC708ED31A}"/>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5722769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273F7-B0DF-0678-0964-7BF16FF78667}"/>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8D304EE-7FAE-0363-86C6-1C7D8CDF7B9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151CA86-3563-C8AA-5E71-62555E4D346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3FACBC0-F029-F5DC-BA69-54147C9BED8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3770671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2F9DC-E63F-3D8B-E6F1-5AAC4D5263B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DE53C03-9389-0519-4121-B23CE516CC1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707B7772-B38B-1BAC-AEB3-CAFB0817D4F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F434F1E-2C69-3711-B665-A61FB8025FD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2716569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9BC566-A442-D808-189B-4C89754A361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7D326E7-2292-E5AB-05CC-9C38FA9E9E7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328E30A1-BB84-B600-A49A-61C5A35EF41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A5A5AA9-C5C0-5E7F-C02E-D234F0A0E2C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8818237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ABE268-96F4-4B0C-E56A-BFF815EDB7C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3DE3CA0-4EF0-BAC3-154F-F59D711ECFE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46E3BF4-1D72-4FCC-4AF2-483E555FB6C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DB6F619-AEB8-89D9-2515-D471ED68B9D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62346900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0F5FE-5E24-6ECC-CF46-DE336EA4029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5FD901E-8422-4A02-4E55-0FD0BF058DA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5E1B9B6-2800-0EBD-53F0-D425843938B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C47C4B9-0703-9438-DB66-2CB721164082}"/>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8745957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F58A8-46BC-88B9-FC86-C92540D3872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6750DFB-19B5-D030-80CE-64CB2C69C04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F9FEFCA2-D9D9-7703-7C30-56BA3CF7C01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D711B3C-F2F0-D86C-C16A-5244DEE9F6F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37868590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8E795B-AFAB-30FB-17BE-C081A6CE168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3CEEF9DB-24BF-684A-3F3F-40B6733E1D4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9D5595B-3061-EE9A-B0D2-EA800B46DED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07A37DA0-0677-5657-B1E6-0158B08690D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7265183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68632-C618-0D18-670F-E1150D9EAA4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2DCE3DF-5F04-B114-3679-FDDADBD5208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773125F-1357-4339-3508-6C2C7789AEB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3734C03-F436-A75C-2805-C812A955A44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2097069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5C4270-09E1-E4BC-0A12-9DD5D988A03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39FAF0C-6F96-478C-5075-A18D5556BCA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34FEEB40-B48D-BB9E-8518-70E8715F2CC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F95B01A-E255-8202-26EF-932FECE312C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1812662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DF0E7-72CF-92E8-467D-0F7DF76997F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FC079FB-DAF3-91F0-D3AF-DD8E92ACC6C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59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57D0C679-7D16-79F4-ACF4-F4DA7E1A85C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89B014C-835D-2EE7-2D15-C86AE262424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927117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E18B9-03B1-8AF0-DB3F-28958E24E6F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4E821A8-95DA-D0F7-54BC-DCB01BC06F2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1430E9D-E90F-6588-E9BB-E9245B8737E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69040C0-6992-1ABB-D6D9-94471F7AC49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24978303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9CE57-83CD-742F-7F4E-16FC85B5743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C614D72-4309-C8C6-211D-602ABF43305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4F3836F-AA3B-8F3B-96C8-7568FE0D13ED}"/>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07C2E96-E30B-D281-FEEF-51F7937B771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5102244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CE1C46-DF28-C5D7-CB39-AF9A8C90430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6F0074A-0CEB-91AC-F036-69D319B05C3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CDA3340-D664-B365-08CE-2AA1D6552F6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9B6270B-3A5F-5817-1EB4-C52DC847B66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12446542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DE05E-D334-C4F4-6A46-2878D938AD9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BFB4A93-4B69-87CF-AD91-6EFF67E6338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CE193F8-D6AE-F39B-4762-57D2BD922DC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2B751A9-CBCC-F2D7-210A-8D7A27BA7DD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74542460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E28490-46E2-8747-B740-10D15576A30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CD6D61B-FDEE-D7CA-75B2-B6463B6E929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AA94EDC-531D-F76B-DED0-71CEFDA1E96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DB4DCB3-88E6-FA39-2A56-91FE4C7F396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7941809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06291-8039-D3CD-27F1-A42FE272DBE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2BAC3DF-CC7B-45AA-6510-6FC293897BA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5ECF160-FC56-FE95-5793-1D0DFD8C23E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FC4211B-7097-DA3F-6C79-049B4ABBF99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05632555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5FDBC-4C52-C688-2F65-E4D5953C5D77}"/>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0CA63D7-0151-C46E-2485-7D9C9DF558B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FF4B530-27EA-E464-73F8-0B33D48411B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D24225D-77D7-EB54-03AC-82BAA099001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06229774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947C7-56F4-062C-D3B4-DC916D8B44F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E9C60F4-4A6D-8BCE-67A2-0A202C9261E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030F0D7-B011-4E2B-DFF9-9FEFECFF195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02E3C978-811A-8075-426D-E0A5EF987A5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0176512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02EE3-C75F-AAB2-48BF-E052CF37E54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B19937E0-D3F2-BA4C-9035-B954D925D307}"/>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9BD40E18-F6FA-2671-E9A3-3CE6FD70930B}"/>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2C75F6C-EDE1-8903-0FD1-6934EFCDE0D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2457078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E30A4-B317-2863-7370-A0AA33894AF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96101BC-55B5-F023-A743-3DD85562831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3DB39EE-B4E0-5D71-332A-FDCCAEE1C57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9C9D165-41ED-4096-A0F1-0A99510D2A0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13966838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2D68F-D25D-C03C-D8CC-961FC384F3C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FD4ED86-DAED-793C-9E26-89202FBB774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69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B668DE9-97D3-CE0A-8019-D8D1BE16F13F}"/>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FF1506B-AD94-AF99-9AA7-5A98912F576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617003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39E32D-0FF1-62FF-01D4-E02B480E35F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6E83F672-6356-67F6-FFD0-5E25AE1C15AF}"/>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CEBFBFA-EE2D-C336-B0D2-7A3614AF841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A57C6F6-03A6-B8DD-9E72-D7F502FD837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68501763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13461-C10D-24F8-6F56-AD00CB6FA89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021F434-C127-4F6D-B37C-57392B061C1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6B1A710-9D05-DADE-04AB-F84B3E50C9CB}"/>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8A30FF4-755A-6509-9FA1-2A37099ACED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21167064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7E69D-CBC0-2A32-00D3-8B720EA9765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7B15E72-E104-DD97-0EFA-F28C87273EA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59C707B-BE10-64E3-5BBE-C3AFDB48774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62954D4-7E1A-EC09-2A50-3C6FFF9AE7F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9541575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07839-40CA-F6AA-806E-3ADE756DBDC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142FEA2-F927-FD5C-DEB0-01850CBF01B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73375CB-248E-07C7-FFC0-5D9928D5095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BF64B54-5FF1-1649-685E-46AEC65AFE44}"/>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80775013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A5846-61D7-4BA4-7004-39D47B3083B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7D7DA8F-0627-05A8-48D1-A73A3C9F7EB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7CB35121-761D-9B14-1259-C12AB350CA5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567BF6C-7C93-AC05-9C79-073A2DF97E1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8613512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ACF0EF-BA94-3638-2FB4-7AEB257373A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A92DE80-743A-FF20-E4EE-E9461D6AA30B}"/>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BC9A16B-176C-B1E6-6C77-AA5C1FDB291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D6762B0-5534-92E3-FEC3-2B106861616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67779034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28618-75E3-2ABD-C43E-169AF441D2D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2BE90B8-C13A-E7A2-ECE1-534592998FB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5DAFA7E-FA6B-13ED-0446-033AC1AFD7D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AB7AE5F-C2D8-1F92-8960-9B1B7C957D8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3429239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2E567-4F0F-B9F0-E6DD-6834A53190D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F5BF66B-DD3C-794D-1C24-A5B54740CEE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F817C9AE-8B74-0BC9-464C-9FA8BAD8C45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BFEF8DE-FEE4-A76A-AF4F-CEE4402F036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13845525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FF361-8805-9905-0BB2-3E22A5AA666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249F6E3-6711-354F-5945-1BEACB0532B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64AE3C5-BD5C-9E84-0D1D-E8152D3A904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12B77B9-AE5F-ECF1-CE4A-228C2F93AE86}"/>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0779474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2DB18-6F5F-BD75-7877-7C6D5EE6E837}"/>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36C30C8-42DF-3A56-2642-ACA569DCB7C0}"/>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0A0D057-7C84-85C6-D532-A61D800F637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7D6FC98-4A84-A1E2-7F0F-24FF2E2A5C0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92902298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83F277-C916-51DA-C3A8-D3A1611577B2}"/>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31F73D90-B183-A990-A318-860539931F3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79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05B9B6D-49BA-0E63-A67E-7C0977739D9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A92E422-8773-405F-D1F3-2A2D43D4B2E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579178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98D06-8E37-36F0-0DE5-7972481BA963}"/>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FB866C7-0056-3CF7-88CA-FAC2DEAF7C4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D6D17D9-5AB2-2407-EBD9-2C477924799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2AA658A-7749-2A91-640F-EDFCCA348DF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7610198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CE2DF-80A9-687F-CE38-10FD3572EEE8}"/>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36F2986-CEDC-9BF0-9F91-22AA6ED1C7D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4FA53ED5-51CE-B66F-0FCB-D2FDA311EA6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BA34760-5531-7525-3C9D-85E9889FFF9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10508737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722B0-04A6-051E-63DA-D25982E4E22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593D7AB-4A46-5853-6A24-94673BE1A5F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197F5CB-CEAB-BE19-985C-E92CB6152EE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35C8926-8E9D-E444-2EDA-69F0C10F27F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86680894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56301-717B-F109-6577-AFF11E68867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0D2E64A-AFB0-91B7-9F8E-7F87DA0F599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53DD41F0-4504-168C-4492-760BE29F6D8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BE63113-3043-FCCF-75FB-DF66D890E2C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24127228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5ABF2-5709-C287-1B63-1315B06C2D9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537EE599-968D-BDDF-3942-875A5CD01B5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4A8D98B-2A31-4967-7340-110C0F37E3A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0C300E9-6715-092A-C7FB-886F5AFE7DC7}"/>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18688340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97958-718C-DC53-36D6-E05F6612112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7DB645D-18F5-27BF-C859-AC5290C8292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74A472EE-1101-6658-8265-2162A895D9A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070ADFB-9BCE-C335-BCF8-402B052082C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27009443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0E2CA-6E03-0CD7-F7E9-90E0618BC41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E8E18417-54A5-8E39-42B9-0C5A7E41DFF8}"/>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22DE0F0-6630-E09A-0846-9C892E3C83E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5BA81988-C731-F8A7-CB65-E795B627800E}"/>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96142763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0C2060-5347-76E7-470F-324F858AAEE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D5B8585-5CD8-A75E-2B4D-5791688469E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D7CB22A-FFAE-6EFF-8441-A245B5050EB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575AA0C-FD4D-AF33-9A36-2D54BA696F78}"/>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50437174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D4D86-C66C-01BE-3012-07F0FF27632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B04A6BF9-9D5D-37B6-EB59-585E378083E3}"/>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58D0E77E-91F0-DE2C-554C-5E18DEC2736B}"/>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0A7E157-8285-D91A-6062-D687A88B66B5}"/>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61444414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9A4C1-8E8F-CF5C-1751-7921C965CEA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DA096BC-8807-E3C9-381E-15B660A0D5A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7080D30-2159-CAC1-AE36-2AAC98F6AC0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FBBA814-19AE-4A1D-C569-D007690A07B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7431351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EB24E-39D7-42DF-4C75-DFD5376BD1A4}"/>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D93B5A64-BED0-9648-498B-22C7D3FA00C5}"/>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89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5713086-5A99-8BB4-B684-4235745D0101}"/>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0FAEB06-3F51-E8C1-F597-E6AEBA7BAE52}"/>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289248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D9C66-3F42-3422-F518-4D35446B8731}"/>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FE6B750-E578-DB3C-53BA-B684817CDD1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3D059E5-5CE7-A073-AA30-EB0C1E2ECF3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6CA2575-D4D3-6C49-D7FB-2A9FE9AD1F1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05647063"/>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8281B-B5B8-23A8-7221-4E25D996536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901BCA61-6809-A491-A266-58B5F5492344}"/>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90</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08718B05-B24A-4805-DD00-DDB9B86F471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A73818CD-C8E6-F8C6-F359-F501763783B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26255230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86B6D-2BDF-4A9A-D4C3-D5318A5B020E}"/>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A797481F-5835-A359-94D8-479F5F539AA1}"/>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91</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7D8A518-D8BC-9F83-2447-4B7EB82116D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A0AAFBF-1AD3-630E-C5DC-70E25C24C910}"/>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9575643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B5D5B-BF1A-1969-8D3D-E29C51B6E7F6}"/>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77B8EAB-0B5C-5769-3C18-A2242EC80BED}"/>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92</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CE0E99D6-8D62-CF98-505A-A9B1004BE11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4F02C29-70E6-7474-D6D1-1BDE0ED8CF9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8543114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1A558-1EEB-6696-D956-D3BFADEACD3F}"/>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2652B690-C693-08A7-4657-F7B8637B17B2}"/>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93</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2757D618-1C88-6251-A864-2C32D6E4F48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ED6AE82-FA8A-339B-972D-F3C446EFF229}"/>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00425648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E4ACDD-75BA-F91B-24DB-35A3A6C4E5B0}"/>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4BE1280D-C0A2-9F12-DCCE-52EA004D702A}"/>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94</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395C1F40-85B3-DA40-CAE1-B68142F399E4}"/>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2BD92736-335E-843E-79A4-C613CFB09C7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845852316"/>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65B1E-8BCB-A6A1-AF51-5C9B49EFC5E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F57A8B1-B08E-2E04-0DC1-828FAE84F0AC}"/>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95</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DAB64C8A-51E5-A151-C1E0-E346908CD7E0}"/>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D4C2101-7E74-F662-9977-B3ADA0A509E1}"/>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20695471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558B6-D932-B0A3-CC00-C293FB399CCC}"/>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189730ED-2654-5FCA-CED4-4E25A0CA79D6}"/>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96</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16C8B22F-B1FA-7FBC-2982-E71D9270EDFE}"/>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3C7EFB3-54DB-8F38-C9A5-DB1B6E092803}"/>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42367886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C530D-155B-48EB-5C42-3DFD9FA1EC4D}"/>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8C6BE7B1-2C18-8BBB-F204-91D116FB238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97</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E6AFA774-BC92-54E4-9611-D1CF842F1F88}"/>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5E82645-2DBC-5BAB-3377-0D63CB3E183D}"/>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998209336"/>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7DC72-4FD9-F45C-00EA-1A681EFAC615}"/>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F7FDE87D-CED6-23B4-0E2B-010EA736EA6E}"/>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98</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A94BEF1C-CC7B-DC88-C916-4C5C2B0E0C7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B679DE24-D3C9-09E2-E42F-24A2A2C06F1C}"/>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2457849392"/>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F6EE2-3DA3-A284-4120-520A1F960879}"/>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0497F545-7D9E-6E83-E461-2364244ADD79}"/>
              </a:ext>
            </a:extLst>
          </p:cNvPr>
          <p:cNvSpPr>
            <a:spLocks noGrp="1" noChangeArrowheads="1"/>
          </p:cNvSpPr>
          <p:nvPr>
            <p:ph type="sldNum" sz="quarter" idx="5"/>
          </p:nvPr>
        </p:nvSpPr>
        <p:spPr>
          <a:noFill/>
        </p:spPr>
        <p:txBody>
          <a:bodyPr/>
          <a:lstStyle>
            <a:lvl1pPr eaLnBrk="0" hangingPunct="0">
              <a:defRPr sz="2600">
                <a:solidFill>
                  <a:schemeClr val="tx1"/>
                </a:solidFill>
                <a:latin typeface="Times New Roman" panose="02020603050405020304" pitchFamily="18" charset="0"/>
              </a:defRPr>
            </a:lvl1pPr>
            <a:lvl2pPr marL="829432" indent="-319012" eaLnBrk="0" hangingPunct="0">
              <a:defRPr sz="2600">
                <a:solidFill>
                  <a:schemeClr val="tx1"/>
                </a:solidFill>
                <a:latin typeface="Times New Roman" panose="02020603050405020304" pitchFamily="18" charset="0"/>
              </a:defRPr>
            </a:lvl2pPr>
            <a:lvl3pPr marL="1276049" indent="-255210" eaLnBrk="0" hangingPunct="0">
              <a:defRPr sz="2600">
                <a:solidFill>
                  <a:schemeClr val="tx1"/>
                </a:solidFill>
                <a:latin typeface="Times New Roman" panose="02020603050405020304" pitchFamily="18" charset="0"/>
              </a:defRPr>
            </a:lvl3pPr>
            <a:lvl4pPr marL="1786469" indent="-255210" eaLnBrk="0" hangingPunct="0">
              <a:defRPr sz="2600">
                <a:solidFill>
                  <a:schemeClr val="tx1"/>
                </a:solidFill>
                <a:latin typeface="Times New Roman" panose="02020603050405020304" pitchFamily="18" charset="0"/>
              </a:defRPr>
            </a:lvl4pPr>
            <a:lvl5pPr marL="2296889" indent="-255210" eaLnBrk="0" hangingPunct="0">
              <a:defRPr sz="2600">
                <a:solidFill>
                  <a:schemeClr val="tx1"/>
                </a:solidFill>
                <a:latin typeface="Times New Roman" panose="02020603050405020304" pitchFamily="18" charset="0"/>
              </a:defRPr>
            </a:lvl5pPr>
            <a:lvl6pPr marL="2807308" indent="-255210" algn="r" eaLnBrk="0" fontAlgn="base" hangingPunct="0">
              <a:spcBef>
                <a:spcPct val="0"/>
              </a:spcBef>
              <a:spcAft>
                <a:spcPct val="0"/>
              </a:spcAft>
              <a:defRPr sz="2600">
                <a:solidFill>
                  <a:schemeClr val="tx1"/>
                </a:solidFill>
                <a:latin typeface="Times New Roman" panose="02020603050405020304" pitchFamily="18" charset="0"/>
              </a:defRPr>
            </a:lvl6pPr>
            <a:lvl7pPr marL="3317728" indent="-255210" algn="r" eaLnBrk="0" fontAlgn="base" hangingPunct="0">
              <a:spcBef>
                <a:spcPct val="0"/>
              </a:spcBef>
              <a:spcAft>
                <a:spcPct val="0"/>
              </a:spcAft>
              <a:defRPr sz="2600">
                <a:solidFill>
                  <a:schemeClr val="tx1"/>
                </a:solidFill>
                <a:latin typeface="Times New Roman" panose="02020603050405020304" pitchFamily="18" charset="0"/>
              </a:defRPr>
            </a:lvl7pPr>
            <a:lvl8pPr marL="3828147" indent="-255210" algn="r" eaLnBrk="0" fontAlgn="base" hangingPunct="0">
              <a:spcBef>
                <a:spcPct val="0"/>
              </a:spcBef>
              <a:spcAft>
                <a:spcPct val="0"/>
              </a:spcAft>
              <a:defRPr sz="2600">
                <a:solidFill>
                  <a:schemeClr val="tx1"/>
                </a:solidFill>
                <a:latin typeface="Times New Roman" panose="02020603050405020304" pitchFamily="18" charset="0"/>
              </a:defRPr>
            </a:lvl8pPr>
            <a:lvl9pPr marL="4338568" indent="-255210" algn="r" eaLnBrk="0" fontAlgn="base" hangingPunct="0">
              <a:spcBef>
                <a:spcPct val="0"/>
              </a:spcBef>
              <a:spcAft>
                <a:spcPct val="0"/>
              </a:spcAft>
              <a:defRPr sz="2600">
                <a:solidFill>
                  <a:schemeClr val="tx1"/>
                </a:solidFill>
                <a:latin typeface="Times New Roman" panose="02020603050405020304" pitchFamily="18" charset="0"/>
              </a:defRPr>
            </a:lvl9pPr>
          </a:lstStyle>
          <a:p>
            <a:pPr eaLnBrk="1" hangingPunct="1"/>
            <a:fld id="{658B9A3C-DCDD-4DCC-978D-C1CCFE26140F}" type="slidenum">
              <a:rPr lang="it-IT" altLang="it-IT" sz="1400">
                <a:latin typeface="Arial" panose="020B0604020202020204" pitchFamily="34" charset="0"/>
              </a:rPr>
              <a:pPr eaLnBrk="1" hangingPunct="1"/>
              <a:t>99</a:t>
            </a:fld>
            <a:endParaRPr lang="it-IT" altLang="it-IT" sz="1400">
              <a:latin typeface="Arial" panose="020B0604020202020204" pitchFamily="34" charset="0"/>
            </a:endParaRPr>
          </a:p>
        </p:txBody>
      </p:sp>
      <p:sp>
        <p:nvSpPr>
          <p:cNvPr id="32771" name="Rectangle 2">
            <a:extLst>
              <a:ext uri="{FF2B5EF4-FFF2-40B4-BE49-F238E27FC236}">
                <a16:creationId xmlns:a16="http://schemas.microsoft.com/office/drawing/2014/main" id="{894AFE49-0081-DCE3-453B-F843B8F371D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7BF8528-8AC2-30EF-CC5C-6B13E6D8E33F}"/>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985823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C7B29C-BB65-3FF7-9D5F-333F76F362F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4C6C054-C841-A3B3-6DFE-DD9F05535D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2C4EC42-7B6A-508F-0D98-6649E6D5C85C}"/>
              </a:ext>
            </a:extLst>
          </p:cNvPr>
          <p:cNvSpPr>
            <a:spLocks noGrp="1"/>
          </p:cNvSpPr>
          <p:nvPr>
            <p:ph type="dt" sz="half" idx="10"/>
          </p:nvPr>
        </p:nvSpPr>
        <p:spPr/>
        <p:txBody>
          <a:bodyPr/>
          <a:lstStyle/>
          <a:p>
            <a:fld id="{1926377D-6384-485F-95B0-232103D538F7}" type="datetime1">
              <a:rPr lang="it-IT" smtClean="0"/>
              <a:t>09/04/2025</a:t>
            </a:fld>
            <a:endParaRPr lang="it-IT"/>
          </a:p>
        </p:txBody>
      </p:sp>
      <p:sp>
        <p:nvSpPr>
          <p:cNvPr id="5" name="Segnaposto piè di pagina 4">
            <a:extLst>
              <a:ext uri="{FF2B5EF4-FFF2-40B4-BE49-F238E27FC236}">
                <a16:creationId xmlns:a16="http://schemas.microsoft.com/office/drawing/2014/main" id="{7EC0C1CE-43A0-F4F9-7254-1D2AFAD4CA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63281DB-213E-4AB7-F7E4-A9034E08B9B9}"/>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128286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375AB-2EDD-F196-859F-C6E7AC52FD0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62A2D1B-F57A-4805-9FAF-AB1B67CB5D2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34F8214-DCC0-5955-52CF-2953E58B502E}"/>
              </a:ext>
            </a:extLst>
          </p:cNvPr>
          <p:cNvSpPr>
            <a:spLocks noGrp="1"/>
          </p:cNvSpPr>
          <p:nvPr>
            <p:ph type="dt" sz="half" idx="10"/>
          </p:nvPr>
        </p:nvSpPr>
        <p:spPr/>
        <p:txBody>
          <a:bodyPr/>
          <a:lstStyle/>
          <a:p>
            <a:fld id="{2AF22863-9750-4410-B438-08C001164834}" type="datetime1">
              <a:rPr lang="it-IT" smtClean="0"/>
              <a:t>09/04/2025</a:t>
            </a:fld>
            <a:endParaRPr lang="it-IT"/>
          </a:p>
        </p:txBody>
      </p:sp>
      <p:sp>
        <p:nvSpPr>
          <p:cNvPr id="5" name="Segnaposto piè di pagina 4">
            <a:extLst>
              <a:ext uri="{FF2B5EF4-FFF2-40B4-BE49-F238E27FC236}">
                <a16:creationId xmlns:a16="http://schemas.microsoft.com/office/drawing/2014/main" id="{EB3575C4-915B-9EC6-9A99-517B149EB3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6DEB75-E844-A13D-D26D-127A9B75AECC}"/>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3302462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64B047E-7AC5-D753-CD77-804BC0EA86C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6F8C9FA-F2E5-FD02-CC56-69A6BDEDD54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7ED247-0682-7242-BBDD-C390E34104E9}"/>
              </a:ext>
            </a:extLst>
          </p:cNvPr>
          <p:cNvSpPr>
            <a:spLocks noGrp="1"/>
          </p:cNvSpPr>
          <p:nvPr>
            <p:ph type="dt" sz="half" idx="10"/>
          </p:nvPr>
        </p:nvSpPr>
        <p:spPr/>
        <p:txBody>
          <a:bodyPr/>
          <a:lstStyle/>
          <a:p>
            <a:fld id="{85CDD690-7EB9-4DB5-BF8F-13FF541C4E59}" type="datetime1">
              <a:rPr lang="it-IT" smtClean="0"/>
              <a:t>09/04/2025</a:t>
            </a:fld>
            <a:endParaRPr lang="it-IT"/>
          </a:p>
        </p:txBody>
      </p:sp>
      <p:sp>
        <p:nvSpPr>
          <p:cNvPr id="5" name="Segnaposto piè di pagina 4">
            <a:extLst>
              <a:ext uri="{FF2B5EF4-FFF2-40B4-BE49-F238E27FC236}">
                <a16:creationId xmlns:a16="http://schemas.microsoft.com/office/drawing/2014/main" id="{A126A484-D34C-CE87-418D-1FDDA21D26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85CDFCB-46D5-F00B-DC99-E1CD4F38D4FD}"/>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160133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97F802-7503-2DF0-32E9-4CBABFB968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0945C2C-ACDD-8166-7489-9E515E983A4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945EA5-D686-DCB1-7C9D-C54609316173}"/>
              </a:ext>
            </a:extLst>
          </p:cNvPr>
          <p:cNvSpPr>
            <a:spLocks noGrp="1"/>
          </p:cNvSpPr>
          <p:nvPr>
            <p:ph type="dt" sz="half" idx="10"/>
          </p:nvPr>
        </p:nvSpPr>
        <p:spPr/>
        <p:txBody>
          <a:bodyPr/>
          <a:lstStyle/>
          <a:p>
            <a:fld id="{8BF3FC3D-09F6-4FDE-8369-5A6D1C384ECE}" type="datetime1">
              <a:rPr lang="it-IT" smtClean="0"/>
              <a:t>09/04/2025</a:t>
            </a:fld>
            <a:endParaRPr lang="it-IT"/>
          </a:p>
        </p:txBody>
      </p:sp>
      <p:sp>
        <p:nvSpPr>
          <p:cNvPr id="5" name="Segnaposto piè di pagina 4">
            <a:extLst>
              <a:ext uri="{FF2B5EF4-FFF2-40B4-BE49-F238E27FC236}">
                <a16:creationId xmlns:a16="http://schemas.microsoft.com/office/drawing/2014/main" id="{A5DEB899-4777-7105-A043-BE57E7F8FE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066AA73-B1D5-7F55-E2CE-963751D362B9}"/>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40646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5C7C75-6A91-4376-EF25-97057ACABA6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70A9867-9591-2C19-B1D5-2EEA2980389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96A987E-27E0-F68E-086D-D55526B23F61}"/>
              </a:ext>
            </a:extLst>
          </p:cNvPr>
          <p:cNvSpPr>
            <a:spLocks noGrp="1"/>
          </p:cNvSpPr>
          <p:nvPr>
            <p:ph type="dt" sz="half" idx="10"/>
          </p:nvPr>
        </p:nvSpPr>
        <p:spPr/>
        <p:txBody>
          <a:bodyPr/>
          <a:lstStyle/>
          <a:p>
            <a:fld id="{DF10A1D2-1BA5-4B8D-9793-F13E8995D29A}" type="datetime1">
              <a:rPr lang="it-IT" smtClean="0"/>
              <a:t>09/04/2025</a:t>
            </a:fld>
            <a:endParaRPr lang="it-IT"/>
          </a:p>
        </p:txBody>
      </p:sp>
      <p:sp>
        <p:nvSpPr>
          <p:cNvPr id="5" name="Segnaposto piè di pagina 4">
            <a:extLst>
              <a:ext uri="{FF2B5EF4-FFF2-40B4-BE49-F238E27FC236}">
                <a16:creationId xmlns:a16="http://schemas.microsoft.com/office/drawing/2014/main" id="{54E24122-0DFA-C914-96FF-430EB82D71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1C63958-3DD6-4E13-4422-947C3BC6F3F0}"/>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1702639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C0F02F-F296-49B9-1599-C656C88A2AE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29D860B-FE23-FF57-CA80-27317CFCD71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0B222F7-0DBD-1468-FB5A-55D6E43DE85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B5111D5-ACD8-8A50-30D0-36D132A9F4F9}"/>
              </a:ext>
            </a:extLst>
          </p:cNvPr>
          <p:cNvSpPr>
            <a:spLocks noGrp="1"/>
          </p:cNvSpPr>
          <p:nvPr>
            <p:ph type="dt" sz="half" idx="10"/>
          </p:nvPr>
        </p:nvSpPr>
        <p:spPr/>
        <p:txBody>
          <a:bodyPr/>
          <a:lstStyle/>
          <a:p>
            <a:fld id="{65FB2743-6003-430E-B773-474FA5268FB2}" type="datetime1">
              <a:rPr lang="it-IT" smtClean="0"/>
              <a:t>09/04/2025</a:t>
            </a:fld>
            <a:endParaRPr lang="it-IT"/>
          </a:p>
        </p:txBody>
      </p:sp>
      <p:sp>
        <p:nvSpPr>
          <p:cNvPr id="6" name="Segnaposto piè di pagina 5">
            <a:extLst>
              <a:ext uri="{FF2B5EF4-FFF2-40B4-BE49-F238E27FC236}">
                <a16:creationId xmlns:a16="http://schemas.microsoft.com/office/drawing/2014/main" id="{9DFD3645-42F7-C6E6-6720-6CE2F55AD6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EAC1088-A91C-577A-F0DF-8182014F92AC}"/>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2334987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090A6C-0C60-9AC3-97EE-B1D28B85AF3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5BD27A3-7F72-B08A-DB50-6DD11EACAE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F12C8E6-D0E3-EE1F-10A9-655951DE58C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C1141C4-245B-6482-6211-A9C9F9CA31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9B6BBBF-49B9-9951-0F47-E1811057B04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2F9FFE3-9F08-AD10-C0D9-0D3A1510C7FB}"/>
              </a:ext>
            </a:extLst>
          </p:cNvPr>
          <p:cNvSpPr>
            <a:spLocks noGrp="1"/>
          </p:cNvSpPr>
          <p:nvPr>
            <p:ph type="dt" sz="half" idx="10"/>
          </p:nvPr>
        </p:nvSpPr>
        <p:spPr/>
        <p:txBody>
          <a:bodyPr/>
          <a:lstStyle/>
          <a:p>
            <a:fld id="{010742A1-A015-4715-A018-ABCD842B85A9}" type="datetime1">
              <a:rPr lang="it-IT" smtClean="0"/>
              <a:t>09/04/2025</a:t>
            </a:fld>
            <a:endParaRPr lang="it-IT"/>
          </a:p>
        </p:txBody>
      </p:sp>
      <p:sp>
        <p:nvSpPr>
          <p:cNvPr id="8" name="Segnaposto piè di pagina 7">
            <a:extLst>
              <a:ext uri="{FF2B5EF4-FFF2-40B4-BE49-F238E27FC236}">
                <a16:creationId xmlns:a16="http://schemas.microsoft.com/office/drawing/2014/main" id="{B87BCCC9-3008-4A0B-BF2F-8B88CED4C0F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15593D0-5363-54CE-C6FC-0A5B3CECBCE5}"/>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1230962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414B-A0F7-FFA1-80F2-4C1E5FE949C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562B3D5-8FDC-F016-D60F-BE2851C240E6}"/>
              </a:ext>
            </a:extLst>
          </p:cNvPr>
          <p:cNvSpPr>
            <a:spLocks noGrp="1"/>
          </p:cNvSpPr>
          <p:nvPr>
            <p:ph type="dt" sz="half" idx="10"/>
          </p:nvPr>
        </p:nvSpPr>
        <p:spPr/>
        <p:txBody>
          <a:bodyPr/>
          <a:lstStyle/>
          <a:p>
            <a:fld id="{706542B0-D336-4A72-A497-267E98674CD2}" type="datetime1">
              <a:rPr lang="it-IT" smtClean="0"/>
              <a:t>09/04/2025</a:t>
            </a:fld>
            <a:endParaRPr lang="it-IT"/>
          </a:p>
        </p:txBody>
      </p:sp>
      <p:sp>
        <p:nvSpPr>
          <p:cNvPr id="4" name="Segnaposto piè di pagina 3">
            <a:extLst>
              <a:ext uri="{FF2B5EF4-FFF2-40B4-BE49-F238E27FC236}">
                <a16:creationId xmlns:a16="http://schemas.microsoft.com/office/drawing/2014/main" id="{0089BCBF-A17A-04DF-DD6A-CBC313E12CF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1A030A0-E688-7693-C7FC-3F88C9B229D8}"/>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2321649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EDF713E-FFAB-20F9-D119-BFC21CE06357}"/>
              </a:ext>
            </a:extLst>
          </p:cNvPr>
          <p:cNvSpPr>
            <a:spLocks noGrp="1"/>
          </p:cNvSpPr>
          <p:nvPr>
            <p:ph type="dt" sz="half" idx="10"/>
          </p:nvPr>
        </p:nvSpPr>
        <p:spPr/>
        <p:txBody>
          <a:bodyPr/>
          <a:lstStyle/>
          <a:p>
            <a:fld id="{10DBBFCF-6156-4ECF-87E6-795F600D6919}" type="datetime1">
              <a:rPr lang="it-IT" smtClean="0"/>
              <a:t>09/04/2025</a:t>
            </a:fld>
            <a:endParaRPr lang="it-IT"/>
          </a:p>
        </p:txBody>
      </p:sp>
      <p:sp>
        <p:nvSpPr>
          <p:cNvPr id="3" name="Segnaposto piè di pagina 2">
            <a:extLst>
              <a:ext uri="{FF2B5EF4-FFF2-40B4-BE49-F238E27FC236}">
                <a16:creationId xmlns:a16="http://schemas.microsoft.com/office/drawing/2014/main" id="{D3965AA3-F968-00F6-F6E4-8EDD21DEFCF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C42C027-2263-1728-FD96-5A0C28140245}"/>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17883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5EB96D-DBD4-C471-8A3D-2A740F8F6D7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EAB7171-B42A-D264-2AB8-18959ADAA1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8BCA7C8-0AD2-E72D-E3F4-D9C89F9188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87A88DB-0C40-5EFB-375C-390FF61A87DA}"/>
              </a:ext>
            </a:extLst>
          </p:cNvPr>
          <p:cNvSpPr>
            <a:spLocks noGrp="1"/>
          </p:cNvSpPr>
          <p:nvPr>
            <p:ph type="dt" sz="half" idx="10"/>
          </p:nvPr>
        </p:nvSpPr>
        <p:spPr/>
        <p:txBody>
          <a:bodyPr/>
          <a:lstStyle/>
          <a:p>
            <a:fld id="{686E8A03-1B4D-4C4D-8CC3-2F7CB580544C}" type="datetime1">
              <a:rPr lang="it-IT" smtClean="0"/>
              <a:t>09/04/2025</a:t>
            </a:fld>
            <a:endParaRPr lang="it-IT"/>
          </a:p>
        </p:txBody>
      </p:sp>
      <p:sp>
        <p:nvSpPr>
          <p:cNvPr id="6" name="Segnaposto piè di pagina 5">
            <a:extLst>
              <a:ext uri="{FF2B5EF4-FFF2-40B4-BE49-F238E27FC236}">
                <a16:creationId xmlns:a16="http://schemas.microsoft.com/office/drawing/2014/main" id="{C339B772-894A-8F1E-34D3-882C64C2386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6E6AFDE-4BC5-5714-0A02-9E4CDA01CBA0}"/>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110630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FFDB71-F3F4-EAF8-BCC0-53483FBDA82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8D59D81-BF42-EEF9-6B21-674F6D94B4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75846A9-25E9-9F50-9177-335003D3A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182FBBD-8285-1018-1666-B168B973F79F}"/>
              </a:ext>
            </a:extLst>
          </p:cNvPr>
          <p:cNvSpPr>
            <a:spLocks noGrp="1"/>
          </p:cNvSpPr>
          <p:nvPr>
            <p:ph type="dt" sz="half" idx="10"/>
          </p:nvPr>
        </p:nvSpPr>
        <p:spPr/>
        <p:txBody>
          <a:bodyPr/>
          <a:lstStyle/>
          <a:p>
            <a:fld id="{D27E5D61-C35A-4EC4-AE1B-D672B97FE67E}" type="datetime1">
              <a:rPr lang="it-IT" smtClean="0"/>
              <a:t>09/04/2025</a:t>
            </a:fld>
            <a:endParaRPr lang="it-IT"/>
          </a:p>
        </p:txBody>
      </p:sp>
      <p:sp>
        <p:nvSpPr>
          <p:cNvPr id="6" name="Segnaposto piè di pagina 5">
            <a:extLst>
              <a:ext uri="{FF2B5EF4-FFF2-40B4-BE49-F238E27FC236}">
                <a16:creationId xmlns:a16="http://schemas.microsoft.com/office/drawing/2014/main" id="{2FC62020-F8E1-A1C1-C40B-9B97C8CCB49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B01AEA0-8685-9DBC-FA41-ECD46F456A81}"/>
              </a:ext>
            </a:extLst>
          </p:cNvPr>
          <p:cNvSpPr>
            <a:spLocks noGrp="1"/>
          </p:cNvSpPr>
          <p:nvPr>
            <p:ph type="sldNum" sz="quarter" idx="12"/>
          </p:nvPr>
        </p:nvSpPr>
        <p:spPr/>
        <p:txBody>
          <a:bodyPr/>
          <a:lstStyle/>
          <a:p>
            <a:fld id="{9BBE7949-C294-4EE9-84FA-6347604BAA5D}" type="slidenum">
              <a:rPr lang="it-IT" smtClean="0"/>
              <a:t>‹N›</a:t>
            </a:fld>
            <a:endParaRPr lang="it-IT"/>
          </a:p>
        </p:txBody>
      </p:sp>
    </p:spTree>
    <p:extLst>
      <p:ext uri="{BB962C8B-B14F-4D97-AF65-F5344CB8AC3E}">
        <p14:creationId xmlns:p14="http://schemas.microsoft.com/office/powerpoint/2010/main" val="30688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9214FE5-D54C-1E61-BA42-A4A3EFD489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0816076-0BE5-1B13-7D69-615C6D8FDE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F465EB2-1E1D-C61D-95D8-92F0C98B14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006376F-3A48-4BC4-AF28-CB6A76640FC5}" type="datetime1">
              <a:rPr lang="it-IT" smtClean="0"/>
              <a:t>09/04/2025</a:t>
            </a:fld>
            <a:endParaRPr lang="it-IT"/>
          </a:p>
        </p:txBody>
      </p:sp>
      <p:sp>
        <p:nvSpPr>
          <p:cNvPr id="5" name="Segnaposto piè di pagina 4">
            <a:extLst>
              <a:ext uri="{FF2B5EF4-FFF2-40B4-BE49-F238E27FC236}">
                <a16:creationId xmlns:a16="http://schemas.microsoft.com/office/drawing/2014/main" id="{B1AC0C31-1721-5431-933E-AFACA3B794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65666926-2360-24E1-45EC-C61FA097A6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BBE7949-C294-4EE9-84FA-6347604BAA5D}" type="slidenum">
              <a:rPr lang="it-IT" smtClean="0"/>
              <a:t>‹N›</a:t>
            </a:fld>
            <a:endParaRPr lang="it-IT"/>
          </a:p>
        </p:txBody>
      </p:sp>
    </p:spTree>
    <p:extLst>
      <p:ext uri="{BB962C8B-B14F-4D97-AF65-F5344CB8AC3E}">
        <p14:creationId xmlns:p14="http://schemas.microsoft.com/office/powerpoint/2010/main" val="109234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3" Type="http://schemas.openxmlformats.org/officeDocument/2006/relationships/hyperlink" Target="https://www.eutekne.it/Servizi/RassegnaLeggi/Recensione_Articolo.aspx?IdLegge=2708&amp;IdArticolo=39802&amp;Codice_Materia=&amp;testo=&amp;ReLink=Yes#Comma2" TargetMode="External"/><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eutekne.it/Servizi/RassegnaLeggi/Recensione_Articolo.aspx?IdLegge=247&amp;IdArticolo=38778&amp;Codice_Materia=&amp;testo=&amp;ReLink=Ye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www.eutekne.it/Servizi/RassegnaLeggi/Recensione_Articolo.aspx?IdLegge=247&amp;IdArticolo=38763&amp;Codice_Materia=&amp;testo=&amp;ReLink=Yes" TargetMode="External"/><Relationship Id="rId4" Type="http://schemas.openxmlformats.org/officeDocument/2006/relationships/hyperlink" Target="https://www.eutekne.it/Servizi/RassegnaLeggi/Recensione_Articolo.aspx?IdLegge=247&amp;IdArticolo=38777&amp;Codice_Materia=&amp;testo=&amp;ReLink=Yes" TargetMode="Externa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eutekne.it/Servizi/RassegnaLeggi/Recensione_Articolo.aspx?IdLegge=247&amp;IdArticolo=38767&amp;Codice_Materia=&amp;testo=&amp;ReLink=Yes"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3" Type="http://schemas.openxmlformats.org/officeDocument/2006/relationships/hyperlink" Target="https://www.eutekne.it/Servizi/RassegnaLeggi/Recensione_Articolo.aspx?IdLegge=4125&amp;IdArticolo=41350&amp;Codice_Materia=&amp;testo=&amp;ReLink=Yes#Comma2" TargetMode="External"/><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hyperlink" Target="https://www.eutekne.it/Servizi/RassegnaLeggi/Recensione_Articolo.aspx?IdLegge=247&amp;IdArticolo=38774&amp;Codice_Materia=&amp;testo=&amp;ReLink=Yes" TargetMode="External"/><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2BB68133-8CF1-77D4-916E-1335F42E657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La fusione: aspetti contabili e </a:t>
            </a:r>
            <a:r>
              <a:rPr lang="it-IT" sz="3200" i="1" dirty="0">
                <a:solidFill>
                  <a:srgbClr val="000000"/>
                </a:solidFill>
                <a:latin typeface="Garamond" panose="02020404030301010803" pitchFamily="18" charset="0"/>
              </a:rPr>
              <a:t>fiscali</a:t>
            </a:r>
          </a:p>
          <a:p>
            <a:pPr eaLnBrk="1" hangingPunct="1">
              <a:lnSpc>
                <a:spcPct val="80000"/>
              </a:lnSpc>
            </a:pPr>
            <a:endParaRPr lang="it-IT" altLang="it-IT" i="1" dirty="0">
              <a:latin typeface="Garamond" panose="02020404030301010803" pitchFamily="18" charset="0"/>
            </a:endParaRPr>
          </a:p>
          <a:p>
            <a:pPr eaLnBrk="1" hangingPunct="1">
              <a:lnSpc>
                <a:spcPct val="80000"/>
              </a:lnSpc>
            </a:pPr>
            <a:r>
              <a:rPr lang="it-IT" i="1" kern="100" dirty="0">
                <a:solidFill>
                  <a:srgbClr val="000000"/>
                </a:solidFill>
                <a:effectLst/>
                <a:latin typeface="Garamond" panose="02020404030301010803" pitchFamily="18" charset="0"/>
                <a:ea typeface="Calibri" panose="020F0502020204030204" pitchFamily="34" charset="0"/>
                <a:cs typeface="Arial" panose="020B0604020202020204" pitchFamily="34" charset="0"/>
              </a:rPr>
              <a:t>Bolzano, 11 aprile</a:t>
            </a:r>
            <a:r>
              <a:rPr lang="it-IT" altLang="it-IT" i="1" dirty="0">
                <a:latin typeface="Garamond" panose="02020404030301010803" pitchFamily="18" charset="0"/>
              </a:rPr>
              <a:t> 2025</a:t>
            </a:r>
          </a:p>
          <a:p>
            <a:pPr eaLnBrk="1" hangingPunct="1">
              <a:lnSpc>
                <a:spcPct val="80000"/>
              </a:lnSpc>
            </a:pPr>
            <a:endParaRPr lang="it-IT" altLang="it-IT" i="1" dirty="0">
              <a:latin typeface="Garamond" panose="02020404030301010803" pitchFamily="18" charset="0"/>
            </a:endParaRPr>
          </a:p>
          <a:p>
            <a:pPr eaLnBrk="1" hangingPunct="1">
              <a:lnSpc>
                <a:spcPct val="80000"/>
              </a:lnSpc>
            </a:pPr>
            <a:r>
              <a:rPr lang="it-IT" altLang="it-IT" i="1" dirty="0">
                <a:latin typeface="Garamond" panose="02020404030301010803" pitchFamily="18" charset="0"/>
              </a:rPr>
              <a:t>Roberto Santini</a:t>
            </a:r>
          </a:p>
          <a:p>
            <a:pPr eaLnBrk="1" hangingPunct="1">
              <a:lnSpc>
                <a:spcPct val="80000"/>
              </a:lnSpc>
            </a:pPr>
            <a:r>
              <a:rPr lang="it-IT" altLang="it-IT" sz="2000" i="1" dirty="0">
                <a:latin typeface="Garamond" panose="02020404030301010803" pitchFamily="18" charset="0"/>
              </a:rPr>
              <a:t>Dottore commercialista, Revisore legale, Giornalista Pubblicista</a:t>
            </a:r>
          </a:p>
          <a:p>
            <a:pPr eaLnBrk="1" hangingPunct="1">
              <a:lnSpc>
                <a:spcPct val="80000"/>
              </a:lnSpc>
            </a:pPr>
            <a:endParaRPr lang="it-IT" altLang="it-IT" sz="2000" i="1" dirty="0">
              <a:latin typeface="Garamond" panose="02020404030301010803" pitchFamily="18" charset="0"/>
            </a:endParaRPr>
          </a:p>
          <a:p>
            <a:pPr eaLnBrk="1" hangingPunct="1">
              <a:lnSpc>
                <a:spcPct val="150000"/>
              </a:lnSpc>
              <a:spcBef>
                <a:spcPts val="0"/>
              </a:spcBef>
            </a:pPr>
            <a:r>
              <a:rPr lang="it-IT" altLang="it-IT" sz="1600" i="1" dirty="0">
                <a:latin typeface="Garamond" panose="02020404030301010803" pitchFamily="18" charset="0"/>
              </a:rPr>
              <a:t>Materiale didattico ad uso esclusivo della giornata dell’11 aprile 2025 </a:t>
            </a:r>
            <a:r>
              <a:rPr lang="it-IT" sz="1600" b="0" i="1" dirty="0">
                <a:solidFill>
                  <a:srgbClr val="000000"/>
                </a:solidFill>
                <a:effectLst/>
                <a:latin typeface="Garamond" panose="02020404030301010803" pitchFamily="18" charset="0"/>
              </a:rPr>
              <a:t> </a:t>
            </a:r>
          </a:p>
          <a:p>
            <a:pPr eaLnBrk="1" hangingPunct="1">
              <a:lnSpc>
                <a:spcPct val="150000"/>
              </a:lnSpc>
              <a:spcBef>
                <a:spcPts val="0"/>
              </a:spcBef>
            </a:pPr>
            <a:r>
              <a:rPr lang="it-IT" sz="1600" b="0" i="1" dirty="0">
                <a:solidFill>
                  <a:srgbClr val="000000"/>
                </a:solidFill>
                <a:effectLst/>
                <a:latin typeface="Garamond" panose="02020404030301010803" pitchFamily="18" charset="0"/>
              </a:rPr>
              <a:t>per il Master Start4Comm – Scuola Tirocinanti Triveneta; </a:t>
            </a:r>
          </a:p>
          <a:p>
            <a:pPr eaLnBrk="1" hangingPunct="1">
              <a:lnSpc>
                <a:spcPct val="150000"/>
              </a:lnSpc>
              <a:spcBef>
                <a:spcPts val="0"/>
              </a:spcBef>
            </a:pPr>
            <a:r>
              <a:rPr lang="it-IT" sz="1600" b="0" i="1" dirty="0">
                <a:solidFill>
                  <a:srgbClr val="000000"/>
                </a:solidFill>
                <a:effectLst/>
                <a:latin typeface="Garamond" panose="02020404030301010803" pitchFamily="18" charset="0"/>
              </a:rPr>
              <a:t>ne sono espressamente vietate la diffusione e la riproduzione.</a:t>
            </a:r>
            <a:endParaRPr lang="it-IT" altLang="it-IT" sz="1600"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823913B0-B0E6-20AA-D83E-8DA75571366A}"/>
              </a:ext>
            </a:extLst>
          </p:cNvPr>
          <p:cNvSpPr>
            <a:spLocks noGrp="1"/>
          </p:cNvSpPr>
          <p:nvPr>
            <p:ph type="sldNum" sz="quarter" idx="12"/>
          </p:nvPr>
        </p:nvSpPr>
        <p:spPr/>
        <p:txBody>
          <a:bodyPr/>
          <a:lstStyle/>
          <a:p>
            <a:fld id="{924E01A3-EAA5-4C2C-A4B3-8A501F687B1A}" type="slidenum">
              <a:rPr lang="it-IT" smtClean="0"/>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A0AE8-972D-EB61-826E-2E7213F5A21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714F47A-91F9-E8B7-2ECD-DF37B1EFB46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situazione patrimoniale infrannuale</a:t>
            </a:r>
          </a:p>
        </p:txBody>
      </p:sp>
      <p:sp>
        <p:nvSpPr>
          <p:cNvPr id="2051" name="Rectangle 3">
            <a:extLst>
              <a:ext uri="{FF2B5EF4-FFF2-40B4-BE49-F238E27FC236}">
                <a16:creationId xmlns:a16="http://schemas.microsoft.com/office/drawing/2014/main" id="{BA138DE7-E720-1283-E9E2-06D9BEB790F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2000" b="0" i="0" dirty="0">
                <a:solidFill>
                  <a:srgbClr val="000000"/>
                </a:solidFill>
                <a:effectLst/>
                <a:latin typeface="Roboto Slab" pitchFamily="2" charset="0"/>
                <a:ea typeface="Roboto Slab" pitchFamily="2" charset="0"/>
                <a:cs typeface="Roboto Slab" pitchFamily="2" charset="0"/>
              </a:rPr>
              <a:t>L'organo amministrativo </a:t>
            </a:r>
            <a:r>
              <a:rPr lang="it-IT" sz="2000" b="1" i="0" dirty="0">
                <a:solidFill>
                  <a:srgbClr val="000000"/>
                </a:solidFill>
                <a:effectLst/>
                <a:latin typeface="Roboto Slab" pitchFamily="2" charset="0"/>
                <a:ea typeface="Roboto Slab" pitchFamily="2" charset="0"/>
                <a:cs typeface="Roboto Slab" pitchFamily="2" charset="0"/>
              </a:rPr>
              <a:t>di ciascuna società </a:t>
            </a:r>
            <a:r>
              <a:rPr lang="it-IT" sz="2000" b="0" i="0" dirty="0">
                <a:solidFill>
                  <a:srgbClr val="000000"/>
                </a:solidFill>
                <a:effectLst/>
                <a:latin typeface="Roboto Slab" pitchFamily="2" charset="0"/>
                <a:ea typeface="Roboto Slab" pitchFamily="2" charset="0"/>
                <a:cs typeface="Roboto Slab" pitchFamily="2" charset="0"/>
              </a:rPr>
              <a:t>partecipante alla fusione deve redigere una situazione patrimoniale della società.</a:t>
            </a:r>
          </a:p>
          <a:p>
            <a:pPr algn="just">
              <a:lnSpc>
                <a:spcPct val="150000"/>
              </a:lnSpc>
              <a:spcBef>
                <a:spcPts val="0"/>
              </a:spcBef>
              <a:buNone/>
            </a:pPr>
            <a:r>
              <a:rPr lang="it-IT" sz="2000" b="0" i="0" dirty="0">
                <a:solidFill>
                  <a:srgbClr val="000000"/>
                </a:solidFill>
                <a:effectLst/>
                <a:latin typeface="Roboto Slab" pitchFamily="2" charset="0"/>
                <a:ea typeface="Roboto Slab" pitchFamily="2" charset="0"/>
                <a:cs typeface="Roboto Slab" pitchFamily="2" charset="0"/>
              </a:rPr>
              <a:t>Nulla osta al fatto che possano differire le date di riferimento delle singole situazioni patrimoniali di ciascuna società partecipante alla fusione, anche se </a:t>
            </a:r>
            <a:r>
              <a:rPr lang="it-IT" sz="2000" b="1" i="0" dirty="0">
                <a:solidFill>
                  <a:srgbClr val="000000"/>
                </a:solidFill>
                <a:effectLst/>
                <a:latin typeface="Roboto Slab" pitchFamily="2" charset="0"/>
                <a:ea typeface="Roboto Slab" pitchFamily="2" charset="0"/>
                <a:cs typeface="Roboto Slab" pitchFamily="2" charset="0"/>
              </a:rPr>
              <a:t>è opportuno che tali date coincidano</a:t>
            </a:r>
            <a:r>
              <a:rPr lang="it-IT" sz="2000" b="0" i="0" dirty="0">
                <a:solidFill>
                  <a:srgbClr val="000000"/>
                </a:solidFill>
                <a:effectLst/>
                <a:latin typeface="Roboto Slab" pitchFamily="2" charset="0"/>
                <a:ea typeface="Roboto Slab" pitchFamily="2" charset="0"/>
                <a:cs typeface="Roboto Slab" pitchFamily="2" charset="0"/>
              </a:rPr>
              <a:t>, così come opportuna sarebbe la coincidenza tra la data di riferimento della situazione patrimoniale ex art. 2501-quater c.c. e </a:t>
            </a:r>
            <a:r>
              <a:rPr lang="it-IT" sz="2000" b="1" i="0" dirty="0">
                <a:solidFill>
                  <a:srgbClr val="000000"/>
                </a:solidFill>
                <a:effectLst/>
                <a:latin typeface="Roboto Slab" pitchFamily="2" charset="0"/>
                <a:ea typeface="Roboto Slab" pitchFamily="2" charset="0"/>
                <a:cs typeface="Roboto Slab" pitchFamily="2" charset="0"/>
              </a:rPr>
              <a:t>quella</a:t>
            </a:r>
            <a:r>
              <a:rPr lang="it-IT" sz="2000" b="0" i="0" dirty="0">
                <a:solidFill>
                  <a:srgbClr val="000000"/>
                </a:solidFill>
                <a:effectLst/>
                <a:latin typeface="Roboto Slab" pitchFamily="2" charset="0"/>
                <a:ea typeface="Roboto Slab" pitchFamily="2" charset="0"/>
                <a:cs typeface="Roboto Slab" pitchFamily="2" charset="0"/>
              </a:rPr>
              <a:t> con riguardo alla quale vengono effettuate le valutazioni, sui patrimoni delle società partecipanti alla fusione, </a:t>
            </a:r>
            <a:r>
              <a:rPr lang="it-IT" sz="2000" b="1" i="0" dirty="0">
                <a:solidFill>
                  <a:srgbClr val="000000"/>
                </a:solidFill>
                <a:effectLst/>
                <a:latin typeface="Roboto Slab" pitchFamily="2" charset="0"/>
                <a:ea typeface="Roboto Slab" pitchFamily="2" charset="0"/>
                <a:cs typeface="Roboto Slab" pitchFamily="2" charset="0"/>
              </a:rPr>
              <a:t>per la determinazione del rapporto di concambio</a:t>
            </a:r>
            <a:r>
              <a:rPr lang="it-IT" sz="2000" b="0" i="0" dirty="0">
                <a:solidFill>
                  <a:srgbClr val="000000"/>
                </a:solidFill>
                <a:effectLst/>
                <a:latin typeface="Roboto Slab" pitchFamily="2" charset="0"/>
                <a:ea typeface="Roboto Slab" pitchFamily="2" charset="0"/>
                <a:cs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7EF846A-2442-CE64-2471-AA09F91FDA38}"/>
              </a:ext>
            </a:extLst>
          </p:cNvPr>
          <p:cNvSpPr>
            <a:spLocks noGrp="1"/>
          </p:cNvSpPr>
          <p:nvPr>
            <p:ph type="sldNum" sz="quarter" idx="12"/>
          </p:nvPr>
        </p:nvSpPr>
        <p:spPr/>
        <p:txBody>
          <a:bodyPr/>
          <a:lstStyle/>
          <a:p>
            <a:fld id="{924E01A3-EAA5-4C2C-A4B3-8A501F687B1A}" type="slidenum">
              <a:rPr lang="it-IT" smtClean="0"/>
              <a:t>10</a:t>
            </a:fld>
            <a:endParaRPr lang="it-IT"/>
          </a:p>
        </p:txBody>
      </p:sp>
    </p:spTree>
    <p:extLst>
      <p:ext uri="{BB962C8B-B14F-4D97-AF65-F5344CB8AC3E}">
        <p14:creationId xmlns:p14="http://schemas.microsoft.com/office/powerpoint/2010/main" val="377845369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34EA6-FA17-CC2C-F185-1F53C22237E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E8659FF-3850-CD39-129D-BD4FB7DAC7F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A2DC672-6E73-B9CB-21F3-6114F585345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b="0" i="0" dirty="0">
                <a:solidFill>
                  <a:srgbClr val="000000"/>
                </a:solidFill>
                <a:effectLst/>
                <a:latin typeface="Roboto Slab" pitchFamily="2" charset="0"/>
              </a:rPr>
              <a:t>La fusione si configura come un'</a:t>
            </a:r>
            <a:r>
              <a:rPr lang="it-IT" b="1" i="0" dirty="0">
                <a:solidFill>
                  <a:srgbClr val="000000"/>
                </a:solidFill>
                <a:effectLst/>
                <a:latin typeface="Roboto Slab" pitchFamily="2" charset="0"/>
              </a:rPr>
              <a:t>operazione neutrale</a:t>
            </a:r>
            <a:r>
              <a:rPr lang="it-IT" b="0" i="0" dirty="0">
                <a:solidFill>
                  <a:srgbClr val="000000"/>
                </a:solidFill>
                <a:effectLst/>
                <a:latin typeface="Roboto Slab" pitchFamily="2" charset="0"/>
              </a:rPr>
              <a:t>, non suscettibile di generare componenti positivi o negativi di reddito:</a:t>
            </a:r>
          </a:p>
          <a:p>
            <a:pPr algn="just">
              <a:lnSpc>
                <a:spcPct val="150000"/>
              </a:lnSpc>
              <a:spcBef>
                <a:spcPts val="0"/>
              </a:spcBef>
            </a:pPr>
            <a:r>
              <a:rPr lang="it-IT" dirty="0">
                <a:solidFill>
                  <a:srgbClr val="000000"/>
                </a:solidFill>
                <a:latin typeface="Roboto Slab" pitchFamily="2" charset="0"/>
              </a:rPr>
              <a:t>a)</a:t>
            </a:r>
            <a:r>
              <a:rPr lang="it-IT" b="0" i="0" dirty="0">
                <a:solidFill>
                  <a:srgbClr val="000000"/>
                </a:solidFill>
                <a:effectLst/>
                <a:latin typeface="Roboto Slab" pitchFamily="2" charset="0"/>
              </a:rPr>
              <a:t> né in capo alla società incorporata o fusa (art. 172 co. 1 del TUIR); </a:t>
            </a:r>
          </a:p>
          <a:p>
            <a:pPr algn="just">
              <a:lnSpc>
                <a:spcPct val="150000"/>
              </a:lnSpc>
              <a:spcBef>
                <a:spcPts val="0"/>
              </a:spcBef>
            </a:pPr>
            <a:r>
              <a:rPr lang="it-IT" b="0" i="0" dirty="0">
                <a:solidFill>
                  <a:srgbClr val="000000"/>
                </a:solidFill>
                <a:effectLst/>
                <a:latin typeface="Roboto Slab" pitchFamily="2" charset="0"/>
              </a:rPr>
              <a:t>b) né in capo alla società incorporante o risultante dalla fusione (art. 172 co. 2 del TUIR);</a:t>
            </a:r>
          </a:p>
          <a:p>
            <a:pPr algn="just">
              <a:lnSpc>
                <a:spcPct val="150000"/>
              </a:lnSpc>
              <a:spcBef>
                <a:spcPts val="0"/>
              </a:spcBef>
            </a:pPr>
            <a:r>
              <a:rPr lang="it-IT" b="0" i="0" dirty="0">
                <a:solidFill>
                  <a:srgbClr val="000000"/>
                </a:solidFill>
                <a:effectLst/>
                <a:latin typeface="Roboto Slab" pitchFamily="2" charset="0"/>
              </a:rPr>
              <a:t>c) né in capo ai soci delle società che partecipano alla fusione (art. 172 co. 3 del TUIR).</a:t>
            </a:r>
          </a:p>
          <a:p>
            <a:pPr>
              <a:lnSpc>
                <a:spcPct val="150000"/>
              </a:lnSpc>
              <a:spcBef>
                <a:spcPts val="0"/>
              </a:spcBef>
            </a:pP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8C3CCD0-84EB-DAE7-5D97-986230062558}"/>
              </a:ext>
            </a:extLst>
          </p:cNvPr>
          <p:cNvSpPr>
            <a:spLocks noGrp="1"/>
          </p:cNvSpPr>
          <p:nvPr>
            <p:ph type="sldNum" sz="quarter" idx="12"/>
          </p:nvPr>
        </p:nvSpPr>
        <p:spPr/>
        <p:txBody>
          <a:bodyPr/>
          <a:lstStyle/>
          <a:p>
            <a:fld id="{924E01A3-EAA5-4C2C-A4B3-8A501F687B1A}" type="slidenum">
              <a:rPr lang="it-IT" smtClean="0"/>
              <a:t>100</a:t>
            </a:fld>
            <a:endParaRPr lang="it-IT" dirty="0"/>
          </a:p>
        </p:txBody>
      </p:sp>
    </p:spTree>
    <p:extLst>
      <p:ext uri="{BB962C8B-B14F-4D97-AF65-F5344CB8AC3E}">
        <p14:creationId xmlns:p14="http://schemas.microsoft.com/office/powerpoint/2010/main" val="376236378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2DD3A-C10A-A489-F3FA-BA084DF9D3C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505FC56-9D8B-BFA2-370B-67E8EFD4D7E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-neutralità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C1C82AFC-DF35-0C01-47BB-C7B07F3EA62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endParaRPr lang="it-IT" b="1" i="1" dirty="0">
              <a:effectLst/>
              <a:latin typeface="Roboto Slab" pitchFamily="2" charset="0"/>
            </a:endParaRPr>
          </a:p>
          <a:p>
            <a:pPr>
              <a:lnSpc>
                <a:spcPct val="150000"/>
              </a:lnSpc>
              <a:spcBef>
                <a:spcPts val="0"/>
              </a:spcBef>
              <a:buNone/>
            </a:pPr>
            <a:r>
              <a:rPr lang="it-IT" b="1" i="1" dirty="0">
                <a:effectLst/>
                <a:latin typeface="Roboto Slab" pitchFamily="2" charset="0"/>
              </a:rPr>
              <a:t>Neutralità in capo alla società fusa o incorporata</a:t>
            </a:r>
          </a:p>
          <a:p>
            <a:pPr algn="just">
              <a:lnSpc>
                <a:spcPct val="150000"/>
              </a:lnSpc>
              <a:spcBef>
                <a:spcPts val="0"/>
              </a:spcBef>
            </a:pPr>
            <a:endParaRPr lang="it-IT" b="0" i="0" dirty="0">
              <a:effectLst/>
              <a:latin typeface="Roboto Slab" pitchFamily="2" charset="0"/>
            </a:endParaRPr>
          </a:p>
          <a:p>
            <a:pPr algn="just">
              <a:lnSpc>
                <a:spcPct val="150000"/>
              </a:lnSpc>
              <a:spcBef>
                <a:spcPts val="0"/>
              </a:spcBef>
            </a:pPr>
            <a:r>
              <a:rPr lang="it-IT" b="0" i="0" dirty="0">
                <a:effectLst/>
                <a:latin typeface="Roboto Slab" pitchFamily="2" charset="0"/>
              </a:rPr>
              <a:t>Ex art. 172 </a:t>
            </a:r>
            <a:r>
              <a:rPr lang="it-IT" b="1" i="0" dirty="0">
                <a:effectLst/>
                <a:latin typeface="Roboto Slab" pitchFamily="2" charset="0"/>
              </a:rPr>
              <a:t>co. 1 </a:t>
            </a:r>
            <a:r>
              <a:rPr lang="it-IT" b="0" i="0" dirty="0">
                <a:effectLst/>
                <a:latin typeface="Roboto Slab" pitchFamily="2" charset="0"/>
              </a:rPr>
              <a:t>del TUIR, la fusione tra più società </a:t>
            </a:r>
            <a:r>
              <a:rPr lang="it-IT" b="1" i="0" dirty="0">
                <a:effectLst/>
                <a:latin typeface="Roboto Slab" pitchFamily="2" charset="0"/>
              </a:rPr>
              <a:t>non comporta il realizzo né distribuzione delle plusvalenze e minusvalenze dei beni</a:t>
            </a:r>
            <a:r>
              <a:rPr lang="it-IT" b="0" i="0" dirty="0">
                <a:effectLst/>
                <a:latin typeface="Roboto Slab" pitchFamily="2" charset="0"/>
              </a:rPr>
              <a:t> delle società fuse o incorporate, comprese quelle relative alle rimanenze e il valore di avviamento.</a:t>
            </a:r>
          </a:p>
          <a:p>
            <a:pPr>
              <a:lnSpc>
                <a:spcPct val="150000"/>
              </a:lnSpc>
              <a:spcBef>
                <a:spcPts val="0"/>
              </a:spcBef>
            </a:pP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5A6F8D3-511C-7F28-8072-83B299F2220F}"/>
              </a:ext>
            </a:extLst>
          </p:cNvPr>
          <p:cNvSpPr>
            <a:spLocks noGrp="1"/>
          </p:cNvSpPr>
          <p:nvPr>
            <p:ph type="sldNum" sz="quarter" idx="12"/>
          </p:nvPr>
        </p:nvSpPr>
        <p:spPr/>
        <p:txBody>
          <a:bodyPr/>
          <a:lstStyle/>
          <a:p>
            <a:fld id="{924E01A3-EAA5-4C2C-A4B3-8A501F687B1A}" type="slidenum">
              <a:rPr lang="it-IT" smtClean="0"/>
              <a:t>101</a:t>
            </a:fld>
            <a:endParaRPr lang="it-IT" dirty="0"/>
          </a:p>
        </p:txBody>
      </p:sp>
    </p:spTree>
    <p:extLst>
      <p:ext uri="{BB962C8B-B14F-4D97-AF65-F5344CB8AC3E}">
        <p14:creationId xmlns:p14="http://schemas.microsoft.com/office/powerpoint/2010/main" val="29894934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8B1315-9B4C-E5CA-B77E-E5A7844E577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E1C0F9D-9EA0-5D4F-B615-DCD2A75FE24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-neutralità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1959DA9-B07E-E0AD-DBE4-8EA3B447C38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b="1" i="1" dirty="0">
                <a:effectLst/>
                <a:latin typeface="Roboto Slab" pitchFamily="2" charset="0"/>
              </a:rPr>
              <a:t>Neutralità in capo alla società incorporante o risultante dalla fusione</a:t>
            </a:r>
          </a:p>
          <a:p>
            <a:pPr algn="just">
              <a:lnSpc>
                <a:spcPct val="150000"/>
              </a:lnSpc>
              <a:spcBef>
                <a:spcPts val="0"/>
              </a:spcBef>
              <a:buNone/>
            </a:pPr>
            <a:r>
              <a:rPr lang="it-IT" b="0" i="0" dirty="0">
                <a:effectLst/>
                <a:latin typeface="Roboto Slab" pitchFamily="2" charset="0"/>
              </a:rPr>
              <a:t>Ex art. 172 </a:t>
            </a:r>
            <a:r>
              <a:rPr lang="it-IT" b="1" i="0" dirty="0">
                <a:effectLst/>
                <a:latin typeface="Roboto Slab" pitchFamily="2" charset="0"/>
              </a:rPr>
              <a:t>co. 2</a:t>
            </a:r>
            <a:r>
              <a:rPr lang="it-IT" b="0" i="0" dirty="0">
                <a:effectLst/>
                <a:latin typeface="Roboto Slab" pitchFamily="2" charset="0"/>
              </a:rPr>
              <a:t> del TUIR, nella determinazione del reddito della società risultante dalla fusione o incorporante </a:t>
            </a:r>
            <a:r>
              <a:rPr lang="it-IT" b="1" i="0" dirty="0">
                <a:effectLst/>
                <a:latin typeface="Roboto Slab" pitchFamily="2" charset="0"/>
              </a:rPr>
              <a:t>non si tiene conto dell'avanzo o disavanzo iscritto in bilancio </a:t>
            </a:r>
            <a:r>
              <a:rPr lang="it-IT" b="0" i="0" dirty="0">
                <a:effectLst/>
                <a:latin typeface="Roboto Slab" pitchFamily="2" charset="0"/>
              </a:rPr>
              <a:t>per effetto del rapporto di cambio delle azioni o quote o dell'annullamento delle azioni o quote di alcuna delle società fuse possedute da altre.</a:t>
            </a:r>
          </a:p>
          <a:p>
            <a:pPr algn="just">
              <a:lnSpc>
                <a:spcPct val="150000"/>
              </a:lnSpc>
              <a:spcBef>
                <a:spcPts val="0"/>
              </a:spcBef>
              <a:buNone/>
            </a:pPr>
            <a:endParaRPr lang="it-IT" b="0" i="0" dirty="0">
              <a:effectLst/>
              <a:latin typeface="Roboto Slab" pitchFamily="2" charset="0"/>
            </a:endParaRPr>
          </a:p>
          <a:p>
            <a:pPr>
              <a:buNone/>
            </a:pPr>
            <a:br>
              <a:rPr lang="it-IT" b="0" i="0" dirty="0">
                <a:solidFill>
                  <a:srgbClr val="0E385B"/>
                </a:solidFill>
                <a:effectLst/>
                <a:latin typeface="Roboto Slab" pitchFamily="2" charset="0"/>
              </a:rPr>
            </a:b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0CD62B1-2F01-5D43-0058-023663C100E3}"/>
              </a:ext>
            </a:extLst>
          </p:cNvPr>
          <p:cNvSpPr>
            <a:spLocks noGrp="1"/>
          </p:cNvSpPr>
          <p:nvPr>
            <p:ph type="sldNum" sz="quarter" idx="12"/>
          </p:nvPr>
        </p:nvSpPr>
        <p:spPr/>
        <p:txBody>
          <a:bodyPr/>
          <a:lstStyle/>
          <a:p>
            <a:fld id="{924E01A3-EAA5-4C2C-A4B3-8A501F687B1A}" type="slidenum">
              <a:rPr lang="it-IT" smtClean="0"/>
              <a:t>102</a:t>
            </a:fld>
            <a:endParaRPr lang="it-IT" dirty="0"/>
          </a:p>
        </p:txBody>
      </p:sp>
    </p:spTree>
    <p:extLst>
      <p:ext uri="{BB962C8B-B14F-4D97-AF65-F5344CB8AC3E}">
        <p14:creationId xmlns:p14="http://schemas.microsoft.com/office/powerpoint/2010/main" val="227525284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E068A-A877-A58D-16BA-687B4EAE03C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E784C29-2319-7D9E-C7F9-235D8DA41A6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-neutralità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7910E09-FEAC-9C6C-0648-9F5674999FD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b="1" i="1" dirty="0">
                <a:effectLst/>
                <a:latin typeface="Roboto Slab" pitchFamily="2" charset="0"/>
              </a:rPr>
              <a:t>Neutralità in capo alla società incorporante o risultante dalla fusione</a:t>
            </a:r>
          </a:p>
          <a:p>
            <a:pPr>
              <a:lnSpc>
                <a:spcPct val="150000"/>
              </a:lnSpc>
              <a:spcBef>
                <a:spcPts val="0"/>
              </a:spcBef>
              <a:buNone/>
            </a:pPr>
            <a:r>
              <a:rPr lang="it-IT" sz="1800" b="1" i="0" dirty="0">
                <a:solidFill>
                  <a:srgbClr val="000000"/>
                </a:solidFill>
                <a:effectLst/>
                <a:latin typeface="Roboto Slab" pitchFamily="2" charset="0"/>
              </a:rPr>
              <a:t>Art. 172, comma 2, secondo periodo, TUIR</a:t>
            </a:r>
          </a:p>
          <a:p>
            <a:pPr algn="just">
              <a:lnSpc>
                <a:spcPct val="150000"/>
              </a:lnSpc>
              <a:spcBef>
                <a:spcPts val="0"/>
              </a:spcBef>
              <a:buNone/>
            </a:pPr>
            <a:r>
              <a:rPr lang="it-IT" sz="1800" b="0" i="0" dirty="0">
                <a:solidFill>
                  <a:srgbClr val="000000"/>
                </a:solidFill>
                <a:effectLst/>
                <a:latin typeface="Roboto Slab" pitchFamily="2" charset="0"/>
              </a:rPr>
              <a:t>«I </a:t>
            </a:r>
            <a:r>
              <a:rPr lang="it-IT" sz="1800" b="1" i="0" dirty="0">
                <a:solidFill>
                  <a:srgbClr val="000000"/>
                </a:solidFill>
                <a:effectLst/>
                <a:latin typeface="Roboto Slab" pitchFamily="2" charset="0"/>
              </a:rPr>
              <a:t>maggiori valori iscritti </a:t>
            </a:r>
            <a:r>
              <a:rPr lang="it-IT" sz="1800" b="0" i="0" dirty="0">
                <a:solidFill>
                  <a:srgbClr val="000000"/>
                </a:solidFill>
                <a:effectLst/>
                <a:latin typeface="Roboto Slab" pitchFamily="2" charset="0"/>
              </a:rPr>
              <a:t>in bilancio per effetto dell'eventuale </a:t>
            </a:r>
            <a:r>
              <a:rPr lang="it-IT" sz="1800" b="1" i="0" dirty="0">
                <a:solidFill>
                  <a:srgbClr val="000000"/>
                </a:solidFill>
                <a:effectLst/>
                <a:latin typeface="Roboto Slab" pitchFamily="2" charset="0"/>
              </a:rPr>
              <a:t>imputazione del disavanzo </a:t>
            </a:r>
            <a:r>
              <a:rPr lang="it-IT" sz="1800" b="0" i="0" dirty="0">
                <a:solidFill>
                  <a:srgbClr val="000000"/>
                </a:solidFill>
                <a:effectLst/>
                <a:latin typeface="Roboto Slab" pitchFamily="2" charset="0"/>
              </a:rPr>
              <a:t>derivante dall'annullamento o dal concambio di una partecipazione, con riferimento ad </a:t>
            </a:r>
            <a:r>
              <a:rPr lang="it-IT" sz="1800" b="1" i="0" dirty="0">
                <a:solidFill>
                  <a:srgbClr val="000000"/>
                </a:solidFill>
                <a:effectLst/>
                <a:latin typeface="Roboto Slab" pitchFamily="2" charset="0"/>
              </a:rPr>
              <a:t>elementi patrimoniali della società incorporata o fusa</a:t>
            </a:r>
            <a:r>
              <a:rPr lang="it-IT" sz="1800" b="0" i="0" dirty="0">
                <a:solidFill>
                  <a:srgbClr val="000000"/>
                </a:solidFill>
                <a:effectLst/>
                <a:latin typeface="Roboto Slab" pitchFamily="2" charset="0"/>
              </a:rPr>
              <a:t>, </a:t>
            </a:r>
            <a:r>
              <a:rPr lang="it-IT" sz="1800" b="1" i="0" dirty="0">
                <a:solidFill>
                  <a:srgbClr val="000000"/>
                </a:solidFill>
                <a:effectLst/>
                <a:latin typeface="Roboto Slab" pitchFamily="2" charset="0"/>
              </a:rPr>
              <a:t>non sono imponibili </a:t>
            </a:r>
            <a:r>
              <a:rPr lang="it-IT" sz="1800" b="0" i="0" dirty="0">
                <a:solidFill>
                  <a:srgbClr val="000000"/>
                </a:solidFill>
                <a:effectLst/>
                <a:latin typeface="Roboto Slab" pitchFamily="2" charset="0"/>
              </a:rPr>
              <a:t>nei confronti dell'incorporante o della società risultante dalla fusione. Tuttavia i beni ricevuti sono </a:t>
            </a:r>
            <a:r>
              <a:rPr lang="it-IT" sz="1800" b="1" i="0" dirty="0">
                <a:solidFill>
                  <a:srgbClr val="000000"/>
                </a:solidFill>
                <a:effectLst/>
                <a:latin typeface="Roboto Slab" pitchFamily="2" charset="0"/>
              </a:rPr>
              <a:t>valutati fiscalmente in base all'ultimo valore riconosciuto </a:t>
            </a:r>
            <a:r>
              <a:rPr lang="it-IT" sz="1800" b="0" i="0" dirty="0">
                <a:solidFill>
                  <a:srgbClr val="000000"/>
                </a:solidFill>
                <a:effectLst/>
                <a:latin typeface="Roboto Slab" pitchFamily="2" charset="0"/>
              </a:rPr>
              <a:t>ai fini delle imposte sui redditi, facendo risultare da </a:t>
            </a:r>
            <a:r>
              <a:rPr lang="it-IT" sz="1800" b="1" i="0" dirty="0">
                <a:solidFill>
                  <a:srgbClr val="000000"/>
                </a:solidFill>
                <a:effectLst/>
                <a:latin typeface="Roboto Slab" pitchFamily="2" charset="0"/>
              </a:rPr>
              <a:t>apposito prospetto di riconciliazione della dichiarazione </a:t>
            </a:r>
            <a:r>
              <a:rPr lang="it-IT" sz="1800" b="0" i="0" dirty="0">
                <a:solidFill>
                  <a:srgbClr val="000000"/>
                </a:solidFill>
                <a:effectLst/>
                <a:latin typeface="Roboto Slab" pitchFamily="2" charset="0"/>
              </a:rPr>
              <a:t>dei redditi i dati esposti in bilancio ed i valori fiscalmente riconosciuti».</a:t>
            </a:r>
            <a:endParaRPr lang="it-IT" sz="1800" b="0" i="0" dirty="0">
              <a:effectLst/>
              <a:latin typeface="Roboto Slab" pitchFamily="2" charset="0"/>
            </a:endParaRPr>
          </a:p>
          <a:p>
            <a:pPr>
              <a:buNone/>
            </a:pPr>
            <a:br>
              <a:rPr lang="it-IT" b="0" i="0" dirty="0">
                <a:solidFill>
                  <a:srgbClr val="0E385B"/>
                </a:solidFill>
                <a:effectLst/>
                <a:latin typeface="Roboto Slab" pitchFamily="2" charset="0"/>
              </a:rPr>
            </a:b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ED9F0754-2584-3ED7-0571-3114FF70FFD5}"/>
              </a:ext>
            </a:extLst>
          </p:cNvPr>
          <p:cNvSpPr>
            <a:spLocks noGrp="1"/>
          </p:cNvSpPr>
          <p:nvPr>
            <p:ph type="sldNum" sz="quarter" idx="12"/>
          </p:nvPr>
        </p:nvSpPr>
        <p:spPr/>
        <p:txBody>
          <a:bodyPr/>
          <a:lstStyle/>
          <a:p>
            <a:fld id="{924E01A3-EAA5-4C2C-A4B3-8A501F687B1A}" type="slidenum">
              <a:rPr lang="it-IT" smtClean="0"/>
              <a:t>103</a:t>
            </a:fld>
            <a:endParaRPr lang="it-IT" dirty="0"/>
          </a:p>
        </p:txBody>
      </p:sp>
    </p:spTree>
    <p:extLst>
      <p:ext uri="{BB962C8B-B14F-4D97-AF65-F5344CB8AC3E}">
        <p14:creationId xmlns:p14="http://schemas.microsoft.com/office/powerpoint/2010/main" val="355779535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936BDE-6708-1E6B-CE57-3D0AB7B277F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7E846E6-1947-1D6D-24B1-492EFFCF00A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-neutralità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22A882A-2E36-DB1B-0A93-4D8E0444BD6F}"/>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b="1" i="1" dirty="0">
                <a:effectLst/>
                <a:latin typeface="Roboto Slab" pitchFamily="2" charset="0"/>
              </a:rPr>
              <a:t>Neutralità in capo alla società incorporante o risultante dalla fusione</a:t>
            </a:r>
          </a:p>
          <a:p>
            <a:pPr algn="just">
              <a:lnSpc>
                <a:spcPct val="150000"/>
              </a:lnSpc>
              <a:spcBef>
                <a:spcPts val="0"/>
              </a:spcBef>
              <a:buNone/>
            </a:pPr>
            <a:endParaRPr lang="it-IT" sz="1800" b="0" i="0" dirty="0">
              <a:effectLst/>
              <a:latin typeface="Roboto Slab" pitchFamily="2" charset="0"/>
            </a:endParaRPr>
          </a:p>
          <a:p>
            <a:pPr algn="just">
              <a:lnSpc>
                <a:spcPct val="150000"/>
              </a:lnSpc>
              <a:spcBef>
                <a:spcPts val="0"/>
              </a:spcBef>
              <a:buNone/>
            </a:pPr>
            <a:r>
              <a:rPr lang="it-IT" sz="1800" b="0" i="0" dirty="0">
                <a:effectLst/>
                <a:latin typeface="Roboto Slab" pitchFamily="2" charset="0"/>
              </a:rPr>
              <a:t>Quindi, se per effetto </a:t>
            </a:r>
            <a:r>
              <a:rPr lang="it-IT" sz="1800" i="0" dirty="0">
                <a:effectLst/>
                <a:latin typeface="Roboto Slab" pitchFamily="2" charset="0"/>
              </a:rPr>
              <a:t>dell'</a:t>
            </a:r>
            <a:r>
              <a:rPr lang="it-IT" sz="1800" b="1" i="0" dirty="0">
                <a:effectLst/>
                <a:latin typeface="Roboto Slab" pitchFamily="2" charset="0"/>
              </a:rPr>
              <a:t>imputazione del </a:t>
            </a:r>
            <a:r>
              <a:rPr lang="it-IT" sz="1800" b="1" i="0" strike="noStrike" dirty="0">
                <a:effectLst/>
                <a:latin typeface="Roboto Slab" pitchFamily="2" charset="0"/>
              </a:rPr>
              <a:t>disavanzo</a:t>
            </a:r>
            <a:r>
              <a:rPr lang="it-IT" sz="1800" i="0" dirty="0">
                <a:effectLst/>
                <a:latin typeface="Roboto Slab" pitchFamily="2" charset="0"/>
              </a:rPr>
              <a:t>, alcuni </a:t>
            </a:r>
            <a:r>
              <a:rPr lang="it-IT" sz="1800" b="0" i="0" dirty="0">
                <a:effectLst/>
                <a:latin typeface="Roboto Slab" pitchFamily="2" charset="0"/>
              </a:rPr>
              <a:t>beni pervenuti alla società incorporante o risultante dalla fusione </a:t>
            </a:r>
            <a:r>
              <a:rPr lang="it-IT" sz="1800" b="1" i="0" dirty="0">
                <a:effectLst/>
                <a:latin typeface="Roboto Slab" pitchFamily="2" charset="0"/>
              </a:rPr>
              <a:t>vengono iscritti in bilancio ad un costo superiore</a:t>
            </a:r>
            <a:r>
              <a:rPr lang="it-IT" sz="1800" b="0" i="0" dirty="0">
                <a:effectLst/>
                <a:latin typeface="Roboto Slab" pitchFamily="2" charset="0"/>
              </a:rPr>
              <a:t> a quello che sussisteva in capo alle società di provenienza, a norma dell</a:t>
            </a:r>
            <a:r>
              <a:rPr lang="it-IT" sz="1800" b="0" i="0" dirty="0">
                <a:effectLst/>
                <a:latin typeface="Roboto Slab" pitchFamily="2" charset="0"/>
                <a:hlinkClick r:id="rId3">
                  <a:extLst>
                    <a:ext uri="{A12FA001-AC4F-418D-AE19-62706E023703}">
                      <ahyp:hlinkClr xmlns:ahyp="http://schemas.microsoft.com/office/drawing/2018/hyperlinkcolor" val="tx"/>
                    </a:ext>
                  </a:extLst>
                </a:hlinkClick>
              </a:rPr>
              <a:t>’</a:t>
            </a:r>
            <a:r>
              <a:rPr lang="it-IT" sz="1800" b="0" i="0" dirty="0">
                <a:effectLst/>
                <a:latin typeface="Roboto Slab" pitchFamily="2" charset="0"/>
              </a:rPr>
              <a:t>art. 172 co. 2 del TUIR tali maggiori valori </a:t>
            </a:r>
            <a:r>
              <a:rPr lang="it-IT" sz="1800" b="1" i="0" dirty="0">
                <a:effectLst/>
                <a:latin typeface="Roboto Slab" pitchFamily="2" charset="0"/>
              </a:rPr>
              <a:t>non hanno rilevanza fiscale</a:t>
            </a:r>
            <a:r>
              <a:rPr lang="it-IT" sz="1800" b="0" i="0" dirty="0">
                <a:effectLst/>
                <a:latin typeface="Roboto Slab" pitchFamily="2" charset="0"/>
              </a:rPr>
              <a:t>. Le componenti tipiche che si generano in capo a questi beni (ammortamenti e plusvalenze o minusvalenze) devono quindi essere determinate in modo distinto sul piano contabile e sul piano fiscale, </a:t>
            </a:r>
            <a:r>
              <a:rPr lang="it-IT" sz="1800" b="1" i="0" dirty="0">
                <a:effectLst/>
                <a:latin typeface="Roboto Slab" pitchFamily="2" charset="0"/>
              </a:rPr>
              <a:t>riconciliando le differenze </a:t>
            </a:r>
            <a:r>
              <a:rPr lang="it-IT" sz="1800" b="0" i="0" dirty="0">
                <a:effectLst/>
                <a:latin typeface="Roboto Slab" pitchFamily="2" charset="0"/>
              </a:rPr>
              <a:t>nel quadro RV della dichiarazione</a:t>
            </a:r>
            <a:r>
              <a:rPr lang="it-IT" b="0" i="0" dirty="0">
                <a:effectLst/>
                <a:latin typeface="Roboto Slab" pitchFamily="2" charset="0"/>
              </a:rPr>
              <a:t>. </a:t>
            </a:r>
          </a:p>
          <a:p>
            <a:pPr>
              <a:buNone/>
            </a:pPr>
            <a:br>
              <a:rPr lang="it-IT" b="0" i="0" dirty="0">
                <a:solidFill>
                  <a:srgbClr val="0E385B"/>
                </a:solidFill>
                <a:effectLst/>
                <a:latin typeface="Roboto Slab" pitchFamily="2" charset="0"/>
              </a:rPr>
            </a:b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F921B2D-029C-F9B9-F1C5-1357304C180F}"/>
              </a:ext>
            </a:extLst>
          </p:cNvPr>
          <p:cNvSpPr>
            <a:spLocks noGrp="1"/>
          </p:cNvSpPr>
          <p:nvPr>
            <p:ph type="sldNum" sz="quarter" idx="12"/>
          </p:nvPr>
        </p:nvSpPr>
        <p:spPr/>
        <p:txBody>
          <a:bodyPr/>
          <a:lstStyle/>
          <a:p>
            <a:fld id="{924E01A3-EAA5-4C2C-A4B3-8A501F687B1A}" type="slidenum">
              <a:rPr lang="it-IT" smtClean="0"/>
              <a:t>104</a:t>
            </a:fld>
            <a:endParaRPr lang="it-IT" dirty="0"/>
          </a:p>
        </p:txBody>
      </p:sp>
    </p:spTree>
    <p:extLst>
      <p:ext uri="{BB962C8B-B14F-4D97-AF65-F5344CB8AC3E}">
        <p14:creationId xmlns:p14="http://schemas.microsoft.com/office/powerpoint/2010/main" val="389513284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884BF-43AA-3D87-07C8-B7639F38277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6D13DC6-E027-C53F-F346-7E337F17FF3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-neutralità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0BCC8626-7988-9477-47CB-EDE3FF8D34D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2000" b="1" i="0" dirty="0">
                <a:solidFill>
                  <a:srgbClr val="0E385B"/>
                </a:solidFill>
                <a:effectLst/>
                <a:latin typeface="Roboto Slab" pitchFamily="2" charset="0"/>
              </a:rPr>
              <a:t>Esempio</a:t>
            </a:r>
          </a:p>
          <a:p>
            <a:pPr algn="just">
              <a:lnSpc>
                <a:spcPct val="150000"/>
              </a:lnSpc>
              <a:spcBef>
                <a:spcPts val="0"/>
              </a:spcBef>
              <a:buNone/>
            </a:pPr>
            <a:r>
              <a:rPr lang="it-IT" sz="2000" b="0" i="0" dirty="0">
                <a:solidFill>
                  <a:srgbClr val="0E385B"/>
                </a:solidFill>
                <a:effectLst/>
                <a:latin typeface="Roboto Slab" pitchFamily="2" charset="0"/>
              </a:rPr>
              <a:t>Se un immobile era iscritto nel bilancio della società incorporata al costo originario di 150.000 euro e, per effetto dell'imputazione del disavanzo da annullamento, viene iscritto nell'attivo della società incorporante a 220.000, occorre indicare nel quadro RV i due distinti valori. </a:t>
            </a:r>
          </a:p>
          <a:p>
            <a:pPr algn="just">
              <a:lnSpc>
                <a:spcPct val="150000"/>
              </a:lnSpc>
              <a:spcBef>
                <a:spcPts val="0"/>
              </a:spcBef>
              <a:buNone/>
            </a:pPr>
            <a:r>
              <a:rPr lang="it-IT" sz="2000" b="0" i="0" dirty="0">
                <a:solidFill>
                  <a:srgbClr val="0E385B"/>
                </a:solidFill>
                <a:effectLst/>
                <a:latin typeface="Roboto Slab" pitchFamily="2" charset="0"/>
              </a:rPr>
              <a:t>Se l'immobile viene poi ceduto al corrispettivo di 215.000 euro, supponendo l'assenza di ammortamenti: </a:t>
            </a:r>
          </a:p>
          <a:p>
            <a:pPr algn="just">
              <a:lnSpc>
                <a:spcPct val="150000"/>
              </a:lnSpc>
              <a:spcBef>
                <a:spcPts val="0"/>
              </a:spcBef>
              <a:buFont typeface="Arial" panose="020B0604020202020204" pitchFamily="34" charset="0"/>
              <a:buChar char="•"/>
            </a:pPr>
            <a:r>
              <a:rPr lang="it-IT" sz="2000" b="0" i="0" dirty="0">
                <a:solidFill>
                  <a:srgbClr val="0E385B"/>
                </a:solidFill>
                <a:effectLst/>
                <a:latin typeface="Roboto Slab" pitchFamily="2" charset="0"/>
              </a:rPr>
              <a:t> la </a:t>
            </a:r>
            <a:r>
              <a:rPr lang="it-IT" sz="2000" b="1" i="0" dirty="0">
                <a:solidFill>
                  <a:srgbClr val="0E385B"/>
                </a:solidFill>
                <a:effectLst/>
                <a:latin typeface="Roboto Slab" pitchFamily="2" charset="0"/>
              </a:rPr>
              <a:t>minusvalenza contabile </a:t>
            </a:r>
            <a:r>
              <a:rPr lang="it-IT" sz="2000" b="0" i="0" dirty="0">
                <a:solidFill>
                  <a:srgbClr val="0E385B"/>
                </a:solidFill>
                <a:effectLst/>
                <a:latin typeface="Roboto Slab" pitchFamily="2" charset="0"/>
              </a:rPr>
              <a:t>ammonta a 5.000 euro; </a:t>
            </a:r>
          </a:p>
          <a:p>
            <a:pPr algn="just">
              <a:lnSpc>
                <a:spcPct val="150000"/>
              </a:lnSpc>
              <a:spcBef>
                <a:spcPts val="0"/>
              </a:spcBef>
              <a:buFont typeface="Arial" panose="020B0604020202020204" pitchFamily="34" charset="0"/>
              <a:buChar char="•"/>
            </a:pPr>
            <a:r>
              <a:rPr lang="it-IT" sz="2000" b="0" i="0" dirty="0">
                <a:solidFill>
                  <a:srgbClr val="0E385B"/>
                </a:solidFill>
                <a:effectLst/>
                <a:latin typeface="Roboto Slab" pitchFamily="2" charset="0"/>
              </a:rPr>
              <a:t> </a:t>
            </a:r>
            <a:r>
              <a:rPr lang="it-IT" sz="2000" b="1" i="0" dirty="0">
                <a:solidFill>
                  <a:srgbClr val="0E385B"/>
                </a:solidFill>
                <a:effectLst/>
                <a:latin typeface="Roboto Slab" pitchFamily="2" charset="0"/>
              </a:rPr>
              <a:t>ai fini fiscali </a:t>
            </a:r>
            <a:r>
              <a:rPr lang="it-IT" sz="2000" b="0" i="0" dirty="0">
                <a:solidFill>
                  <a:srgbClr val="0E385B"/>
                </a:solidFill>
                <a:effectLst/>
                <a:latin typeface="Roboto Slab" pitchFamily="2" charset="0"/>
              </a:rPr>
              <a:t>emerge, invece, una </a:t>
            </a:r>
            <a:r>
              <a:rPr lang="it-IT" sz="2000" b="1" i="0" dirty="0">
                <a:solidFill>
                  <a:srgbClr val="0E385B"/>
                </a:solidFill>
                <a:effectLst/>
                <a:latin typeface="Roboto Slab" pitchFamily="2" charset="0"/>
              </a:rPr>
              <a:t>plusvalenza</a:t>
            </a:r>
            <a:r>
              <a:rPr lang="it-IT" sz="2000" b="0" i="0" dirty="0">
                <a:solidFill>
                  <a:srgbClr val="0E385B"/>
                </a:solidFill>
                <a:effectLst/>
                <a:latin typeface="Roboto Slab" pitchFamily="2" charset="0"/>
              </a:rPr>
              <a:t> di 65.000 euro;</a:t>
            </a:r>
          </a:p>
          <a:p>
            <a:pPr algn="just">
              <a:lnSpc>
                <a:spcPct val="150000"/>
              </a:lnSpc>
              <a:spcBef>
                <a:spcPts val="0"/>
              </a:spcBef>
              <a:buFont typeface="Arial" panose="020B0604020202020204" pitchFamily="34" charset="0"/>
              <a:buChar char="•"/>
            </a:pPr>
            <a:r>
              <a:rPr lang="it-IT" sz="2000" b="0" i="0" dirty="0">
                <a:solidFill>
                  <a:srgbClr val="0E385B"/>
                </a:solidFill>
                <a:effectLst/>
                <a:latin typeface="Roboto Slab" pitchFamily="2" charset="0"/>
              </a:rPr>
              <a:t> occorre effettuare una </a:t>
            </a:r>
            <a:r>
              <a:rPr lang="it-IT" sz="2000" b="1" i="0" dirty="0">
                <a:solidFill>
                  <a:srgbClr val="0E385B"/>
                </a:solidFill>
                <a:effectLst/>
                <a:latin typeface="Roboto Slab" pitchFamily="2" charset="0"/>
              </a:rPr>
              <a:t>variazione in aumento </a:t>
            </a:r>
            <a:r>
              <a:rPr lang="it-IT" sz="2000" b="0" i="0" dirty="0">
                <a:solidFill>
                  <a:srgbClr val="0E385B"/>
                </a:solidFill>
                <a:effectLst/>
                <a:latin typeface="Roboto Slab" pitchFamily="2" charset="0"/>
              </a:rPr>
              <a:t>di 70.000 euro.</a:t>
            </a:r>
          </a:p>
          <a:p>
            <a:pPr>
              <a:buNone/>
            </a:pPr>
            <a:br>
              <a:rPr lang="it-IT" b="0" i="0" dirty="0">
                <a:solidFill>
                  <a:srgbClr val="0E385B"/>
                </a:solidFill>
                <a:effectLst/>
                <a:latin typeface="Roboto Slab" pitchFamily="2" charset="0"/>
              </a:rPr>
            </a:b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AF48126-9FBA-5F08-BD71-5441F4349E8B}"/>
              </a:ext>
            </a:extLst>
          </p:cNvPr>
          <p:cNvSpPr>
            <a:spLocks noGrp="1"/>
          </p:cNvSpPr>
          <p:nvPr>
            <p:ph type="sldNum" sz="quarter" idx="12"/>
          </p:nvPr>
        </p:nvSpPr>
        <p:spPr/>
        <p:txBody>
          <a:bodyPr/>
          <a:lstStyle/>
          <a:p>
            <a:fld id="{924E01A3-EAA5-4C2C-A4B3-8A501F687B1A}" type="slidenum">
              <a:rPr lang="it-IT" smtClean="0"/>
              <a:t>105</a:t>
            </a:fld>
            <a:endParaRPr lang="it-IT" dirty="0"/>
          </a:p>
        </p:txBody>
      </p:sp>
    </p:spTree>
    <p:extLst>
      <p:ext uri="{BB962C8B-B14F-4D97-AF65-F5344CB8AC3E}">
        <p14:creationId xmlns:p14="http://schemas.microsoft.com/office/powerpoint/2010/main" val="30764305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02945-D761-4697-77F2-0DC944F6614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8801661-8626-1E32-8BA2-BE75520B50A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-neutralità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676A9FA-B5E2-6589-7819-F88F6365E20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b="1" i="1" dirty="0">
                <a:effectLst/>
                <a:latin typeface="Roboto Slab" pitchFamily="2" charset="0"/>
              </a:rPr>
              <a:t>Neutralità per incorporante o risultante: deroga </a:t>
            </a:r>
          </a:p>
          <a:p>
            <a:pPr algn="just">
              <a:lnSpc>
                <a:spcPct val="150000"/>
              </a:lnSpc>
              <a:spcBef>
                <a:spcPts val="0"/>
              </a:spcBef>
              <a:buNone/>
            </a:pPr>
            <a:endParaRPr lang="it-IT" sz="1400" b="0" i="0" dirty="0">
              <a:solidFill>
                <a:srgbClr val="000000"/>
              </a:solidFill>
              <a:effectLst/>
              <a:latin typeface="Roboto Slab" pitchFamily="2" charset="0"/>
            </a:endParaRPr>
          </a:p>
          <a:p>
            <a:pPr algn="just">
              <a:lnSpc>
                <a:spcPct val="150000"/>
              </a:lnSpc>
              <a:spcBef>
                <a:spcPts val="0"/>
              </a:spcBef>
              <a:buNone/>
            </a:pPr>
            <a:r>
              <a:rPr lang="it-IT" sz="1800" b="0" i="0" dirty="0">
                <a:solidFill>
                  <a:srgbClr val="000000"/>
                </a:solidFill>
                <a:effectLst/>
                <a:latin typeface="Roboto Slab" pitchFamily="2" charset="0"/>
              </a:rPr>
              <a:t>È possibile </a:t>
            </a:r>
            <a:r>
              <a:rPr lang="it-IT" sz="1800" b="1" i="0" dirty="0">
                <a:solidFill>
                  <a:srgbClr val="000000"/>
                </a:solidFill>
                <a:effectLst/>
                <a:latin typeface="Roboto Slab" pitchFamily="2" charset="0"/>
              </a:rPr>
              <a:t>allineare i valori </a:t>
            </a:r>
            <a:r>
              <a:rPr lang="it-IT" sz="1800" b="0" i="0" dirty="0">
                <a:solidFill>
                  <a:srgbClr val="000000"/>
                </a:solidFill>
                <a:effectLst/>
                <a:latin typeface="Roboto Slab" pitchFamily="2" charset="0"/>
              </a:rPr>
              <a:t>mediante il </a:t>
            </a:r>
            <a:r>
              <a:rPr lang="it-IT" sz="1800" b="1" i="0" dirty="0">
                <a:solidFill>
                  <a:srgbClr val="000000"/>
                </a:solidFill>
                <a:effectLst/>
                <a:latin typeface="Roboto Slab" pitchFamily="2" charset="0"/>
              </a:rPr>
              <a:t>pagamento di un'imposta sostitutiva</a:t>
            </a:r>
            <a:r>
              <a:rPr lang="it-IT" sz="1800" b="0" i="0" dirty="0">
                <a:solidFill>
                  <a:srgbClr val="000000"/>
                </a:solidFill>
                <a:effectLst/>
                <a:latin typeface="Roboto Slab" pitchFamily="2" charset="0"/>
              </a:rPr>
              <a:t>, ex art. 176, co. 2-</a:t>
            </a:r>
            <a:r>
              <a:rPr lang="it-IT" sz="1800" b="0" i="1" dirty="0">
                <a:solidFill>
                  <a:srgbClr val="000000"/>
                </a:solidFill>
                <a:effectLst/>
                <a:latin typeface="Roboto Slab" pitchFamily="2" charset="0"/>
              </a:rPr>
              <a:t>ter</a:t>
            </a:r>
            <a:r>
              <a:rPr lang="it-IT" sz="1800" b="0" i="0" dirty="0">
                <a:solidFill>
                  <a:srgbClr val="000000"/>
                </a:solidFill>
                <a:effectLst/>
                <a:latin typeface="Roboto Slab" pitchFamily="2" charset="0"/>
              </a:rPr>
              <a:t> del TUIR (come modificato dall’art. 12 co. 1 del </a:t>
            </a:r>
            <a:r>
              <a:rPr lang="it-IT" sz="1800" b="0" i="0" dirty="0" err="1">
                <a:solidFill>
                  <a:srgbClr val="000000"/>
                </a:solidFill>
                <a:effectLst/>
                <a:latin typeface="Roboto Slab" pitchFamily="2" charset="0"/>
              </a:rPr>
              <a:t>DLgs</a:t>
            </a:r>
            <a:r>
              <a:rPr lang="it-IT" sz="1800" b="0" i="0" dirty="0">
                <a:solidFill>
                  <a:srgbClr val="000000"/>
                </a:solidFill>
                <a:effectLst/>
                <a:latin typeface="Roboto Slab" pitchFamily="2" charset="0"/>
              </a:rPr>
              <a:t>. 192/2024), delle imposte sui redditi e dell'imposta regionale sulle attività produttive con </a:t>
            </a:r>
            <a:r>
              <a:rPr lang="it-IT" sz="1800" b="1" i="0" dirty="0">
                <a:solidFill>
                  <a:srgbClr val="000000"/>
                </a:solidFill>
                <a:effectLst/>
                <a:latin typeface="Roboto Slab" pitchFamily="2" charset="0"/>
              </a:rPr>
              <a:t>aliquota</a:t>
            </a:r>
            <a:r>
              <a:rPr lang="it-IT" sz="1800" b="0" i="0" dirty="0">
                <a:solidFill>
                  <a:srgbClr val="000000"/>
                </a:solidFill>
                <a:effectLst/>
                <a:latin typeface="Roboto Slab" pitchFamily="2" charset="0"/>
              </a:rPr>
              <a:t>, rispettivamente, </a:t>
            </a:r>
            <a:r>
              <a:rPr lang="it-IT" sz="1800" b="1" i="0" dirty="0">
                <a:solidFill>
                  <a:srgbClr val="000000"/>
                </a:solidFill>
                <a:effectLst/>
                <a:latin typeface="Roboto Slab" pitchFamily="2" charset="0"/>
              </a:rPr>
              <a:t>del 18% e del 3%</a:t>
            </a:r>
            <a:r>
              <a:rPr lang="it-IT" sz="1800" b="0" i="0" dirty="0">
                <a:solidFill>
                  <a:srgbClr val="000000"/>
                </a:solidFill>
                <a:effectLst/>
                <a:latin typeface="Roboto Slab" pitchFamily="2" charset="0"/>
              </a:rPr>
              <a:t>.</a:t>
            </a:r>
          </a:p>
          <a:p>
            <a:pPr algn="just">
              <a:lnSpc>
                <a:spcPct val="150000"/>
              </a:lnSpc>
              <a:spcBef>
                <a:spcPts val="0"/>
              </a:spcBef>
              <a:buNone/>
            </a:pPr>
            <a:r>
              <a:rPr lang="it-IT" sz="1600" b="0" i="0" dirty="0">
                <a:solidFill>
                  <a:srgbClr val="000000"/>
                </a:solidFill>
                <a:effectLst/>
                <a:latin typeface="Roboto Slab" pitchFamily="2" charset="0"/>
              </a:rPr>
              <a:t>(Per le operazioni effettuate sino al 31.12.2023, era possibile beneficiare del c.d. "riallineamento speciale" di cui all’art. 15 , co. 10 del DL 185/2008, in base al quale, in deroga alle disposizioni di cui all’art. 176 co. 2-</a:t>
            </a:r>
            <a:r>
              <a:rPr lang="it-IT" sz="1600" b="0" i="1" dirty="0">
                <a:solidFill>
                  <a:srgbClr val="000000"/>
                </a:solidFill>
                <a:effectLst/>
                <a:latin typeface="Roboto Slab" pitchFamily="2" charset="0"/>
              </a:rPr>
              <a:t>ter</a:t>
            </a:r>
            <a:r>
              <a:rPr lang="it-IT" sz="1600" b="0" i="0" dirty="0">
                <a:solidFill>
                  <a:srgbClr val="000000"/>
                </a:solidFill>
                <a:effectLst/>
                <a:latin typeface="Roboto Slab" pitchFamily="2" charset="0"/>
              </a:rPr>
              <a:t> del TUIR, era possibile assoggettare (in tutto o in parte) i maggiori valori attribuiti in bilancio a avviamento, marchi d'impresa e altre attività immateriali ad un'imposta sostitutiva con aliquota del 16% o del 20%)</a:t>
            </a:r>
          </a:p>
          <a:p>
            <a:pPr algn="just">
              <a:lnSpc>
                <a:spcPct val="150000"/>
              </a:lnSpc>
              <a:spcBef>
                <a:spcPts val="0"/>
              </a:spcBef>
              <a:buNone/>
            </a:pPr>
            <a:br>
              <a:rPr lang="it-IT" sz="1400" dirty="0"/>
            </a:br>
            <a:br>
              <a:rPr lang="it-IT" b="0" i="0" dirty="0">
                <a:solidFill>
                  <a:srgbClr val="0E385B"/>
                </a:solidFill>
                <a:effectLst/>
                <a:latin typeface="Roboto Slab" pitchFamily="2" charset="0"/>
              </a:rPr>
            </a:b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7600713-EFD2-A088-0F4C-C294E2866C67}"/>
              </a:ext>
            </a:extLst>
          </p:cNvPr>
          <p:cNvSpPr>
            <a:spLocks noGrp="1"/>
          </p:cNvSpPr>
          <p:nvPr>
            <p:ph type="sldNum" sz="quarter" idx="12"/>
          </p:nvPr>
        </p:nvSpPr>
        <p:spPr/>
        <p:txBody>
          <a:bodyPr/>
          <a:lstStyle/>
          <a:p>
            <a:fld id="{924E01A3-EAA5-4C2C-A4B3-8A501F687B1A}" type="slidenum">
              <a:rPr lang="it-IT" smtClean="0"/>
              <a:t>106</a:t>
            </a:fld>
            <a:endParaRPr lang="it-IT" dirty="0"/>
          </a:p>
        </p:txBody>
      </p:sp>
    </p:spTree>
    <p:extLst>
      <p:ext uri="{BB962C8B-B14F-4D97-AF65-F5344CB8AC3E}">
        <p14:creationId xmlns:p14="http://schemas.microsoft.com/office/powerpoint/2010/main" val="373895994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D07D1-D651-7902-E346-1FB52CC5505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5985BEB-6908-2009-054A-5F5A3F96A579}"/>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-neutralità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B013B965-3BB4-A366-8FDB-0B43014B2A6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b="1" i="1" dirty="0">
                <a:effectLst/>
                <a:latin typeface="Roboto Slab" pitchFamily="2" charset="0"/>
              </a:rPr>
              <a:t>Neutralità in capo ai soci</a:t>
            </a:r>
          </a:p>
          <a:p>
            <a:pPr>
              <a:lnSpc>
                <a:spcPct val="150000"/>
              </a:lnSpc>
              <a:spcBef>
                <a:spcPts val="0"/>
              </a:spcBef>
            </a:pPr>
            <a:r>
              <a:rPr lang="it-IT" b="0" i="0" dirty="0">
                <a:solidFill>
                  <a:srgbClr val="000000"/>
                </a:solidFill>
                <a:effectLst/>
                <a:latin typeface="Roboto Slab" pitchFamily="2" charset="0"/>
              </a:rPr>
              <a:t>Art. 172, comma 3, TUIR</a:t>
            </a:r>
          </a:p>
          <a:p>
            <a:pPr algn="just">
              <a:lnSpc>
                <a:spcPct val="150000"/>
              </a:lnSpc>
              <a:spcBef>
                <a:spcPts val="0"/>
              </a:spcBef>
            </a:pPr>
            <a:r>
              <a:rPr lang="it-IT" sz="1800" b="0" i="0" dirty="0">
                <a:solidFill>
                  <a:srgbClr val="000000"/>
                </a:solidFill>
                <a:effectLst/>
                <a:latin typeface="Roboto Slab" pitchFamily="2" charset="0"/>
              </a:rPr>
              <a:t>«Il cambio delle partecipazioni originarie non costituisce né realizzo né distribuzione di plusvalenze o di minusvalenze né conseguimento di ricavi per i soci della società incorporata o fusa, fatta salva l'applicazione, in caso di conguaglio, dell’articolo 47, comma 7 e, ricorrendone le condizioni, degli articoli 58 e 87.»</a:t>
            </a:r>
          </a:p>
          <a:p>
            <a:pPr algn="just">
              <a:lnSpc>
                <a:spcPct val="150000"/>
              </a:lnSpc>
              <a:spcBef>
                <a:spcPts val="0"/>
              </a:spcBef>
            </a:pPr>
            <a:r>
              <a:rPr lang="it-IT" sz="1800" b="0" i="0" dirty="0">
                <a:solidFill>
                  <a:srgbClr val="000000"/>
                </a:solidFill>
                <a:effectLst/>
                <a:latin typeface="Roboto Slab" pitchFamily="2" charset="0"/>
              </a:rPr>
              <a:t>Per i soci, </a:t>
            </a:r>
            <a:r>
              <a:rPr lang="it-IT" sz="1800" b="1" i="0" dirty="0">
                <a:solidFill>
                  <a:srgbClr val="000000"/>
                </a:solidFill>
                <a:effectLst/>
                <a:latin typeface="Roboto Slab" pitchFamily="2" charset="0"/>
              </a:rPr>
              <a:t>il cambio delle partecipazioni è neutrale </a:t>
            </a:r>
            <a:r>
              <a:rPr lang="it-IT" sz="1800" b="0" i="0" dirty="0">
                <a:solidFill>
                  <a:srgbClr val="000000"/>
                </a:solidFill>
                <a:effectLst/>
                <a:latin typeface="Roboto Slab" pitchFamily="2" charset="0"/>
              </a:rPr>
              <a:t>e, quindi, </a:t>
            </a:r>
            <a:r>
              <a:rPr lang="it-IT" sz="1800" b="1" i="0" dirty="0">
                <a:solidFill>
                  <a:srgbClr val="000000"/>
                </a:solidFill>
                <a:effectLst/>
                <a:latin typeface="Roboto Slab" pitchFamily="2" charset="0"/>
              </a:rPr>
              <a:t>il costo fiscale complessivo della partecipazione non varia</a:t>
            </a:r>
            <a:r>
              <a:rPr lang="it-IT" sz="1800" b="0" i="0" dirty="0">
                <a:solidFill>
                  <a:srgbClr val="000000"/>
                </a:solidFill>
                <a:effectLst/>
                <a:latin typeface="Roboto Slab" pitchFamily="2" charset="0"/>
              </a:rPr>
              <a:t>, indipendentemente dal valore nominale delle nuove azioni o quote ricevute. Rimane ferma la tassazione degli eventuali conguagli.</a:t>
            </a:r>
          </a:p>
          <a:p>
            <a:pPr>
              <a:lnSpc>
                <a:spcPct val="150000"/>
              </a:lnSpc>
              <a:spcBef>
                <a:spcPts val="0"/>
              </a:spcBef>
            </a:pP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F56FA35-32B9-CAAE-6A38-722A1469502D}"/>
              </a:ext>
            </a:extLst>
          </p:cNvPr>
          <p:cNvSpPr>
            <a:spLocks noGrp="1"/>
          </p:cNvSpPr>
          <p:nvPr>
            <p:ph type="sldNum" sz="quarter" idx="12"/>
          </p:nvPr>
        </p:nvSpPr>
        <p:spPr/>
        <p:txBody>
          <a:bodyPr/>
          <a:lstStyle/>
          <a:p>
            <a:fld id="{924E01A3-EAA5-4C2C-A4B3-8A501F687B1A}" type="slidenum">
              <a:rPr lang="it-IT" smtClean="0"/>
              <a:t>107</a:t>
            </a:fld>
            <a:endParaRPr lang="it-IT" dirty="0"/>
          </a:p>
        </p:txBody>
      </p:sp>
    </p:spTree>
    <p:extLst>
      <p:ext uri="{BB962C8B-B14F-4D97-AF65-F5344CB8AC3E}">
        <p14:creationId xmlns:p14="http://schemas.microsoft.com/office/powerpoint/2010/main" val="22821701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3CC15D-F0FE-28C8-C296-B13830D3BF9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5EEE59F3-308F-771A-8887-F4F6C1EA9A1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Riserve in sospensione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462922D0-A9BD-4BE1-C5AF-9BCC7F7BE8A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r>
              <a:rPr lang="it-IT" b="0" i="0" dirty="0">
                <a:solidFill>
                  <a:srgbClr val="000000"/>
                </a:solidFill>
                <a:effectLst/>
                <a:latin typeface="Roboto Slab" pitchFamily="2" charset="0"/>
              </a:rPr>
              <a:t>Il principio di neutralità "puro" implicherebbe che lo stato di sospensione d'imposta che caratterizza le riserve delle società incorporate o fuse si trasferisca nel patrimonio netto della società incorporante o risultante dalla fusione. </a:t>
            </a:r>
          </a:p>
          <a:p>
            <a:pPr algn="just">
              <a:lnSpc>
                <a:spcPct val="150000"/>
              </a:lnSpc>
              <a:spcBef>
                <a:spcPts val="0"/>
              </a:spcBef>
              <a:buNone/>
            </a:pPr>
            <a:r>
              <a:rPr lang="it-IT" b="0" i="0" dirty="0">
                <a:solidFill>
                  <a:srgbClr val="000000"/>
                </a:solidFill>
                <a:effectLst/>
                <a:latin typeface="Roboto Slab" pitchFamily="2" charset="0"/>
              </a:rPr>
              <a:t>Tuttavia, l’</a:t>
            </a:r>
            <a:r>
              <a:rPr lang="it-IT" b="1" i="0" dirty="0">
                <a:solidFill>
                  <a:srgbClr val="000000"/>
                </a:solidFill>
                <a:effectLst/>
                <a:latin typeface="Roboto Slab" pitchFamily="2" charset="0"/>
              </a:rPr>
              <a:t>art. 172 co. 5 e 6 del TUIR pone alcune eccezioni</a:t>
            </a:r>
            <a:r>
              <a:rPr lang="it-IT" b="0" i="0" dirty="0">
                <a:solidFill>
                  <a:srgbClr val="000000"/>
                </a:solidFill>
                <a:effectLst/>
                <a:latin typeface="Roboto Slab" pitchFamily="2" charset="0"/>
              </a:rPr>
              <a:t> a questo principio (Agenzia delle Entrate, risoluzioni 1/2001 e 131/2001).</a:t>
            </a:r>
          </a:p>
        </p:txBody>
      </p:sp>
      <p:sp>
        <p:nvSpPr>
          <p:cNvPr id="3" name="Segnaposto numero diapositiva 2">
            <a:extLst>
              <a:ext uri="{FF2B5EF4-FFF2-40B4-BE49-F238E27FC236}">
                <a16:creationId xmlns:a16="http://schemas.microsoft.com/office/drawing/2014/main" id="{E49380D9-CA7C-3D81-A5C3-26263DFC2A1B}"/>
              </a:ext>
            </a:extLst>
          </p:cNvPr>
          <p:cNvSpPr>
            <a:spLocks noGrp="1"/>
          </p:cNvSpPr>
          <p:nvPr>
            <p:ph type="sldNum" sz="quarter" idx="12"/>
          </p:nvPr>
        </p:nvSpPr>
        <p:spPr/>
        <p:txBody>
          <a:bodyPr/>
          <a:lstStyle/>
          <a:p>
            <a:fld id="{924E01A3-EAA5-4C2C-A4B3-8A501F687B1A}" type="slidenum">
              <a:rPr lang="it-IT" smtClean="0"/>
              <a:t>108</a:t>
            </a:fld>
            <a:endParaRPr lang="it-IT" dirty="0"/>
          </a:p>
        </p:txBody>
      </p:sp>
    </p:spTree>
    <p:extLst>
      <p:ext uri="{BB962C8B-B14F-4D97-AF65-F5344CB8AC3E}">
        <p14:creationId xmlns:p14="http://schemas.microsoft.com/office/powerpoint/2010/main" val="34568012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E0B449-F400-559A-F359-3ACEE0110DC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938432D-3ED0-73AA-F69E-A9D57A2CA93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Riserve in sospensione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1EB9EE6-4428-1AEA-7A1F-CBF697928EA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gn="just">
              <a:lnSpc>
                <a:spcPct val="150000"/>
              </a:lnSpc>
              <a:spcBef>
                <a:spcPts val="0"/>
              </a:spcBef>
              <a:buNone/>
            </a:pPr>
            <a:endParaRPr lang="it-IT" sz="900" b="0" i="0" dirty="0">
              <a:solidFill>
                <a:srgbClr val="000000"/>
              </a:solidFill>
              <a:effectLst/>
              <a:latin typeface="Roboto Slab" pitchFamily="2" charset="0"/>
            </a:endParaRPr>
          </a:p>
          <a:p>
            <a:pPr algn="just">
              <a:lnSpc>
                <a:spcPct val="150000"/>
              </a:lnSpc>
              <a:spcBef>
                <a:spcPts val="0"/>
              </a:spcBef>
              <a:buNone/>
            </a:pPr>
            <a:endParaRPr lang="it-IT" sz="900" dirty="0">
              <a:solidFill>
                <a:srgbClr val="000000"/>
              </a:solidFill>
              <a:latin typeface="Roboto Slab" pitchFamily="2" charset="0"/>
            </a:endParaRPr>
          </a:p>
          <a:p>
            <a:pPr>
              <a:lnSpc>
                <a:spcPct val="150000"/>
              </a:lnSpc>
              <a:spcBef>
                <a:spcPts val="0"/>
              </a:spcBef>
              <a:buNone/>
            </a:pPr>
            <a:r>
              <a:rPr lang="it-IT" sz="1600" b="0" i="0" dirty="0">
                <a:solidFill>
                  <a:srgbClr val="000000"/>
                </a:solidFill>
                <a:effectLst/>
                <a:latin typeface="Roboto Slab" pitchFamily="2" charset="0"/>
              </a:rPr>
              <a:t>(Fonte</a:t>
            </a:r>
            <a:r>
              <a:rPr lang="it-IT" sz="1600" b="0" i="1" dirty="0">
                <a:solidFill>
                  <a:srgbClr val="000000"/>
                </a:solidFill>
                <a:effectLst/>
                <a:latin typeface="Roboto Slab" pitchFamily="2" charset="0"/>
              </a:rPr>
              <a:t>:  </a:t>
            </a:r>
            <a:r>
              <a:rPr lang="it-IT" sz="1600" b="0" i="1" dirty="0" err="1">
                <a:solidFill>
                  <a:srgbClr val="000000"/>
                </a:solidFill>
                <a:effectLst/>
                <a:latin typeface="Roboto Slab" pitchFamily="2" charset="0"/>
              </a:rPr>
              <a:t>Eutekne</a:t>
            </a:r>
            <a:r>
              <a:rPr lang="it-IT" sz="1600" b="0" i="0" dirty="0">
                <a:solidFill>
                  <a:srgbClr val="000000"/>
                </a:solidFill>
                <a:effectLst/>
                <a:latin typeface="Roboto Slab" pitchFamily="2" charset="0"/>
              </a:rPr>
              <a:t>)</a:t>
            </a:r>
          </a:p>
        </p:txBody>
      </p:sp>
      <p:sp>
        <p:nvSpPr>
          <p:cNvPr id="3" name="Segnaposto numero diapositiva 2">
            <a:extLst>
              <a:ext uri="{FF2B5EF4-FFF2-40B4-BE49-F238E27FC236}">
                <a16:creationId xmlns:a16="http://schemas.microsoft.com/office/drawing/2014/main" id="{21406C18-88FB-8057-A16E-0395B346223F}"/>
              </a:ext>
            </a:extLst>
          </p:cNvPr>
          <p:cNvSpPr>
            <a:spLocks noGrp="1"/>
          </p:cNvSpPr>
          <p:nvPr>
            <p:ph type="sldNum" sz="quarter" idx="12"/>
          </p:nvPr>
        </p:nvSpPr>
        <p:spPr/>
        <p:txBody>
          <a:bodyPr/>
          <a:lstStyle/>
          <a:p>
            <a:fld id="{924E01A3-EAA5-4C2C-A4B3-8A501F687B1A}" type="slidenum">
              <a:rPr lang="it-IT" smtClean="0"/>
              <a:t>109</a:t>
            </a:fld>
            <a:endParaRPr lang="it-IT" dirty="0"/>
          </a:p>
        </p:txBody>
      </p:sp>
      <p:graphicFrame>
        <p:nvGraphicFramePr>
          <p:cNvPr id="2" name="Tabella 1">
            <a:extLst>
              <a:ext uri="{FF2B5EF4-FFF2-40B4-BE49-F238E27FC236}">
                <a16:creationId xmlns:a16="http://schemas.microsoft.com/office/drawing/2014/main" id="{E4CAA985-DAF4-0780-3E67-BCEF8A40433C}"/>
              </a:ext>
            </a:extLst>
          </p:cNvPr>
          <p:cNvGraphicFramePr>
            <a:graphicFrameLocks noGrp="1"/>
          </p:cNvGraphicFramePr>
          <p:nvPr>
            <p:extLst>
              <p:ext uri="{D42A27DB-BD31-4B8C-83A1-F6EECF244321}">
                <p14:modId xmlns:p14="http://schemas.microsoft.com/office/powerpoint/2010/main" val="1295947501"/>
              </p:ext>
            </p:extLst>
          </p:nvPr>
        </p:nvGraphicFramePr>
        <p:xfrm>
          <a:off x="2351089" y="1713855"/>
          <a:ext cx="7700962" cy="3280932"/>
        </p:xfrm>
        <a:graphic>
          <a:graphicData uri="http://schemas.openxmlformats.org/drawingml/2006/table">
            <a:tbl>
              <a:tblPr/>
              <a:tblGrid>
                <a:gridCol w="3685917">
                  <a:extLst>
                    <a:ext uri="{9D8B030D-6E8A-4147-A177-3AD203B41FA5}">
                      <a16:colId xmlns:a16="http://schemas.microsoft.com/office/drawing/2014/main" val="1013775678"/>
                    </a:ext>
                  </a:extLst>
                </a:gridCol>
                <a:gridCol w="4015045">
                  <a:extLst>
                    <a:ext uri="{9D8B030D-6E8A-4147-A177-3AD203B41FA5}">
                      <a16:colId xmlns:a16="http://schemas.microsoft.com/office/drawing/2014/main" val="2064388038"/>
                    </a:ext>
                  </a:extLst>
                </a:gridCol>
              </a:tblGrid>
              <a:tr h="905855">
                <a:tc>
                  <a:txBody>
                    <a:bodyPr/>
                    <a:lstStyle/>
                    <a:p>
                      <a:pPr algn="ctr" fontAlgn="t"/>
                      <a:r>
                        <a:rPr lang="it-IT" sz="1400" b="1">
                          <a:solidFill>
                            <a:srgbClr val="0E385B"/>
                          </a:solidFill>
                          <a:effectLst/>
                          <a:latin typeface="Titillium Web" panose="00000500000000000000" pitchFamily="2" charset="0"/>
                        </a:rPr>
                        <a:t>Tipologia di riserve</a:t>
                      </a:r>
                      <a:br>
                        <a:rPr lang="it-IT" sz="1400" b="1">
                          <a:solidFill>
                            <a:srgbClr val="0E385B"/>
                          </a:solidFill>
                          <a:effectLst/>
                          <a:latin typeface="Titillium Web" panose="00000500000000000000" pitchFamily="2" charset="0"/>
                        </a:rPr>
                      </a:br>
                      <a:endParaRPr lang="it-IT" sz="1400" b="1">
                        <a:solidFill>
                          <a:srgbClr val="0E385B"/>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tc>
                  <a:txBody>
                    <a:bodyPr/>
                    <a:lstStyle/>
                    <a:p>
                      <a:pPr algn="ctr" fontAlgn="t"/>
                      <a:r>
                        <a:rPr lang="it-IT" sz="1400" b="1">
                          <a:solidFill>
                            <a:srgbClr val="0E385B"/>
                          </a:solidFill>
                          <a:effectLst/>
                          <a:latin typeface="Titillium Web" panose="00000500000000000000" pitchFamily="2" charset="0"/>
                        </a:rPr>
                        <a:t>Fusione con avanzo</a:t>
                      </a:r>
                      <a:br>
                        <a:rPr lang="it-IT" sz="1400" b="1">
                          <a:solidFill>
                            <a:srgbClr val="0E385B"/>
                          </a:solidFill>
                          <a:effectLst/>
                          <a:latin typeface="Titillium Web" panose="00000500000000000000" pitchFamily="2" charset="0"/>
                        </a:rPr>
                      </a:br>
                      <a:endParaRPr lang="it-IT" sz="1400" b="1">
                        <a:solidFill>
                          <a:srgbClr val="0E385B"/>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extLst>
                  <a:ext uri="{0D108BD9-81ED-4DB2-BD59-A6C34878D82A}">
                    <a16:rowId xmlns:a16="http://schemas.microsoft.com/office/drawing/2014/main" val="944372830"/>
                  </a:ext>
                </a:extLst>
              </a:tr>
              <a:tr h="1143346">
                <a:tc>
                  <a:txBody>
                    <a:bodyPr/>
                    <a:lstStyle/>
                    <a:p>
                      <a:pPr fontAlgn="t"/>
                      <a:r>
                        <a:rPr lang="it-IT" sz="1200" b="0" dirty="0">
                          <a:solidFill>
                            <a:srgbClr val="000000"/>
                          </a:solidFill>
                          <a:effectLst/>
                          <a:latin typeface="Titillium Web" panose="00000500000000000000" pitchFamily="2" charset="0"/>
                        </a:rPr>
                        <a:t>Riserve </a:t>
                      </a:r>
                      <a:r>
                        <a:rPr lang="it-IT" sz="1200" b="1" dirty="0">
                          <a:solidFill>
                            <a:srgbClr val="000000"/>
                          </a:solidFill>
                          <a:effectLst/>
                          <a:latin typeface="Titillium Web" panose="00000500000000000000" pitchFamily="2" charset="0"/>
                        </a:rPr>
                        <a:t>tassabili in ogni caso</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algn="just" fontAlgn="t"/>
                      <a:r>
                        <a:rPr lang="it-IT" sz="1200" b="0" dirty="0">
                          <a:solidFill>
                            <a:srgbClr val="000000"/>
                          </a:solidFill>
                          <a:effectLst/>
                          <a:latin typeface="Titillium Web" panose="00000500000000000000" pitchFamily="2" charset="0"/>
                        </a:rPr>
                        <a:t>Ripristinate sino a concorrenza dell'avanzo di fusione. </a:t>
                      </a:r>
                      <a:br>
                        <a:rPr lang="it-IT" sz="1200" b="0" dirty="0">
                          <a:solidFill>
                            <a:srgbClr val="000000"/>
                          </a:solidFill>
                          <a:effectLst/>
                          <a:latin typeface="Titillium Web" panose="00000500000000000000" pitchFamily="2" charset="0"/>
                        </a:rPr>
                      </a:br>
                      <a:r>
                        <a:rPr lang="it-IT" sz="1200" b="0" dirty="0">
                          <a:solidFill>
                            <a:srgbClr val="000000"/>
                          </a:solidFill>
                          <a:effectLst/>
                          <a:latin typeface="Titillium Web" panose="00000500000000000000" pitchFamily="2" charset="0"/>
                        </a:rPr>
                        <a:t>Se l'avanzo è insufficiente, occorre porre un vincolo sul patrimonio netto dell'incorporante, oppure portare le riserve a tassazione.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244611818"/>
                  </a:ext>
                </a:extLst>
              </a:tr>
              <a:tr h="1231731">
                <a:tc>
                  <a:txBody>
                    <a:bodyPr/>
                    <a:lstStyle/>
                    <a:p>
                      <a:pPr fontAlgn="t"/>
                      <a:r>
                        <a:rPr lang="it-IT" sz="1200" b="0" dirty="0">
                          <a:solidFill>
                            <a:srgbClr val="000000"/>
                          </a:solidFill>
                          <a:effectLst/>
                          <a:latin typeface="Titillium Web" panose="00000500000000000000" pitchFamily="2" charset="0"/>
                        </a:rPr>
                        <a:t>Riserve </a:t>
                      </a:r>
                      <a:r>
                        <a:rPr lang="it-IT" sz="1200" b="1" dirty="0">
                          <a:solidFill>
                            <a:srgbClr val="000000"/>
                          </a:solidFill>
                          <a:effectLst/>
                          <a:latin typeface="Titillium Web" panose="00000500000000000000" pitchFamily="2" charset="0"/>
                        </a:rPr>
                        <a:t>tassabili solo in caso di distribuzione</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algn="just" fontAlgn="t"/>
                      <a:r>
                        <a:rPr lang="it-IT" sz="1200" b="0" dirty="0">
                          <a:solidFill>
                            <a:srgbClr val="000000"/>
                          </a:solidFill>
                          <a:effectLst/>
                          <a:latin typeface="Titillium Web" panose="00000500000000000000" pitchFamily="2" charset="0"/>
                        </a:rPr>
                        <a:t>Ricostituite dopo le riserve tassabili in ogni caso.</a:t>
                      </a:r>
                      <a:br>
                        <a:rPr lang="it-IT" sz="1200" b="0" dirty="0">
                          <a:solidFill>
                            <a:srgbClr val="000000"/>
                          </a:solidFill>
                          <a:effectLst/>
                          <a:latin typeface="Titillium Web" panose="00000500000000000000" pitchFamily="2" charset="0"/>
                        </a:rPr>
                      </a:br>
                      <a:r>
                        <a:rPr lang="it-IT" sz="1200" b="0" dirty="0">
                          <a:solidFill>
                            <a:srgbClr val="000000"/>
                          </a:solidFill>
                          <a:effectLst/>
                          <a:latin typeface="Titillium Web" panose="00000500000000000000" pitchFamily="2" charset="0"/>
                        </a:rPr>
                        <a:t>Ripristinate sino a concorrenza dell'avanzo di fusione. </a:t>
                      </a:r>
                      <a:br>
                        <a:rPr lang="it-IT" sz="1200" b="0" dirty="0">
                          <a:solidFill>
                            <a:srgbClr val="000000"/>
                          </a:solidFill>
                          <a:effectLst/>
                          <a:latin typeface="Titillium Web" panose="00000500000000000000" pitchFamily="2" charset="0"/>
                        </a:rPr>
                      </a:br>
                      <a:r>
                        <a:rPr lang="it-IT" sz="1200" b="0" dirty="0">
                          <a:solidFill>
                            <a:srgbClr val="000000"/>
                          </a:solidFill>
                          <a:effectLst/>
                          <a:latin typeface="Titillium Web" panose="00000500000000000000" pitchFamily="2" charset="0"/>
                        </a:rPr>
                        <a:t>Se l'avanzo è insufficiente, non occorre porre un vincolo sul patrimonio netto dell'incorporante.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1850663536"/>
                  </a:ext>
                </a:extLst>
              </a:tr>
            </a:tbl>
          </a:graphicData>
        </a:graphic>
      </p:graphicFrame>
    </p:spTree>
    <p:extLst>
      <p:ext uri="{BB962C8B-B14F-4D97-AF65-F5344CB8AC3E}">
        <p14:creationId xmlns:p14="http://schemas.microsoft.com/office/powerpoint/2010/main" val="3911500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DEB47E-D315-262A-C436-80CE1F4C567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224A797-3745-5B6F-0649-917E22E440B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situazione patrimoniale infrannuale</a:t>
            </a:r>
          </a:p>
        </p:txBody>
      </p:sp>
      <p:sp>
        <p:nvSpPr>
          <p:cNvPr id="2051" name="Rectangle 3">
            <a:extLst>
              <a:ext uri="{FF2B5EF4-FFF2-40B4-BE49-F238E27FC236}">
                <a16:creationId xmlns:a16="http://schemas.microsoft.com/office/drawing/2014/main" id="{4AB39C6D-C55B-7C22-424D-BBAAD6E1E29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a:bodyPr>
          <a:lstStyle/>
          <a:p>
            <a:pPr algn="just">
              <a:lnSpc>
                <a:spcPct val="150000"/>
              </a:lnSpc>
              <a:spcBef>
                <a:spcPts val="0"/>
              </a:spcBef>
              <a:buNone/>
            </a:pPr>
            <a:endParaRPr lang="it-IT" sz="1100" b="0" i="0" dirty="0">
              <a:solidFill>
                <a:srgbClr val="000000"/>
              </a:solidFill>
              <a:effectLst/>
              <a:latin typeface="Roboto Slab" pitchFamily="2" charset="0"/>
            </a:endParaRPr>
          </a:p>
          <a:p>
            <a:pPr algn="just">
              <a:lnSpc>
                <a:spcPct val="150000"/>
              </a:lnSpc>
              <a:spcBef>
                <a:spcPts val="0"/>
              </a:spcBef>
              <a:buNone/>
            </a:pPr>
            <a:r>
              <a:rPr lang="it-IT" sz="1400" b="0" i="0" dirty="0">
                <a:solidFill>
                  <a:srgbClr val="000000"/>
                </a:solidFill>
                <a:effectLst/>
                <a:latin typeface="Roboto Slab" pitchFamily="2" charset="0"/>
              </a:rPr>
              <a:t>La situazione patrimoniale può essere omessa anche nel caso in cui vi sia il </a:t>
            </a:r>
            <a:r>
              <a:rPr lang="it-IT" sz="1400" b="1" i="0" dirty="0">
                <a:solidFill>
                  <a:srgbClr val="000000"/>
                </a:solidFill>
                <a:effectLst/>
                <a:latin typeface="Roboto Slab" pitchFamily="2" charset="0"/>
              </a:rPr>
              <a:t>consenso unanime dei soci e dei possessori di altri strumenti finanziari </a:t>
            </a:r>
            <a:r>
              <a:rPr lang="it-IT" sz="1400" b="0" i="0" dirty="0">
                <a:solidFill>
                  <a:srgbClr val="000000"/>
                </a:solidFill>
                <a:effectLst/>
                <a:latin typeface="Roboto Slab" pitchFamily="2" charset="0"/>
              </a:rPr>
              <a:t>che attribuiscono il diritto di voto nelle società partecipanti alla fusione (art. 2501-quater, ultimo comma, c.c. ), ma, a prescindere da tale consenso unanime, anche quando la </a:t>
            </a:r>
            <a:r>
              <a:rPr lang="it-IT" sz="1400" b="1" i="0" dirty="0">
                <a:solidFill>
                  <a:srgbClr val="000000"/>
                </a:solidFill>
                <a:effectLst/>
                <a:latin typeface="Roboto Slab" pitchFamily="2" charset="0"/>
              </a:rPr>
              <a:t>fusione consiste nell'incorporazione di una o più società in un'altra che possiede almeno il 90% delle loro azioni o quote </a:t>
            </a:r>
            <a:r>
              <a:rPr lang="it-IT" sz="1400" b="0" i="0" dirty="0">
                <a:solidFill>
                  <a:srgbClr val="000000"/>
                </a:solidFill>
                <a:effectLst/>
                <a:latin typeface="Roboto Slab" pitchFamily="2" charset="0"/>
              </a:rPr>
              <a:t>art. 2505-bis  co. 1 c.c.).</a:t>
            </a:r>
          </a:p>
          <a:p>
            <a:pPr algn="just">
              <a:lnSpc>
                <a:spcPct val="150000"/>
              </a:lnSpc>
              <a:spcBef>
                <a:spcPts val="0"/>
              </a:spcBef>
              <a:buNone/>
            </a:pPr>
            <a:r>
              <a:rPr lang="it-IT" sz="1400" b="0" i="0" dirty="0">
                <a:solidFill>
                  <a:srgbClr val="000000"/>
                </a:solidFill>
                <a:effectLst/>
                <a:latin typeface="Roboto Slab" pitchFamily="2" charset="0"/>
              </a:rPr>
              <a:t>Consiglio Notarile di Milano:</a:t>
            </a:r>
          </a:p>
          <a:p>
            <a:pPr algn="just">
              <a:lnSpc>
                <a:spcPct val="150000"/>
              </a:lnSpc>
              <a:spcBef>
                <a:spcPts val="0"/>
              </a:spcBef>
              <a:buNone/>
            </a:pPr>
            <a:r>
              <a:rPr lang="it-IT" sz="1400" dirty="0">
                <a:solidFill>
                  <a:srgbClr val="000000"/>
                </a:solidFill>
                <a:latin typeface="Roboto Slab" pitchFamily="2" charset="0"/>
              </a:rPr>
              <a:t>- la </a:t>
            </a:r>
            <a:r>
              <a:rPr lang="it-IT" sz="1400" b="0" i="0" dirty="0">
                <a:solidFill>
                  <a:srgbClr val="000000"/>
                </a:solidFill>
                <a:effectLst/>
                <a:latin typeface="Roboto Slab" pitchFamily="2" charset="0"/>
              </a:rPr>
              <a:t>Massima 180/2019 ritiene che la possibilità di omettere la situazione patrimoniale espressamente prevista dall</a:t>
            </a:r>
            <a:r>
              <a:rPr lang="it-IT" sz="1400" b="0" i="0" dirty="0">
                <a:solidFill>
                  <a:srgbClr val="000000"/>
                </a:solidFill>
                <a:effectLst/>
                <a:latin typeface="Roboto Slab" pitchFamily="2" charset="0"/>
                <a:hlinkClick r:id="rId3"/>
              </a:rPr>
              <a:t>’</a:t>
            </a:r>
            <a:r>
              <a:rPr lang="it-IT" sz="1400" b="0" i="0" dirty="0">
                <a:solidFill>
                  <a:srgbClr val="000000"/>
                </a:solidFill>
                <a:effectLst/>
                <a:latin typeface="Roboto Slab" pitchFamily="2" charset="0"/>
              </a:rPr>
              <a:t>art. 2505-bis nel caso di fusioni per incorporazione di società possedute almeno al 90% debba poter trovare applicazione, per ragioni sistematiche, anche nel caso delle </a:t>
            </a:r>
            <a:r>
              <a:rPr lang="it-IT" sz="1400" b="1" i="0" dirty="0">
                <a:solidFill>
                  <a:srgbClr val="000000"/>
                </a:solidFill>
                <a:effectLst/>
                <a:latin typeface="Roboto Slab" pitchFamily="2" charset="0"/>
              </a:rPr>
              <a:t>fusioni per incorporazione di società interamente possedute</a:t>
            </a:r>
            <a:r>
              <a:rPr lang="it-IT" sz="1400" b="0" i="0" dirty="0">
                <a:solidFill>
                  <a:srgbClr val="000000"/>
                </a:solidFill>
                <a:effectLst/>
                <a:latin typeface="Roboto Slab" pitchFamily="2" charset="0"/>
              </a:rPr>
              <a:t>, di cui all</a:t>
            </a:r>
            <a:r>
              <a:rPr lang="it-IT" sz="1400" b="0" i="0" dirty="0">
                <a:solidFill>
                  <a:srgbClr val="000000"/>
                </a:solidFill>
                <a:effectLst/>
                <a:latin typeface="Roboto Slab" pitchFamily="2" charset="0"/>
                <a:hlinkClick r:id="rId4"/>
              </a:rPr>
              <a:t>’</a:t>
            </a:r>
            <a:r>
              <a:rPr lang="it-IT" sz="1400" b="0" i="0" dirty="0">
                <a:solidFill>
                  <a:srgbClr val="000000"/>
                </a:solidFill>
                <a:effectLst/>
                <a:latin typeface="Roboto Slab" pitchFamily="2" charset="0"/>
              </a:rPr>
              <a:t>art. 2505 c.c.;</a:t>
            </a:r>
          </a:p>
          <a:p>
            <a:pPr algn="just">
              <a:lnSpc>
                <a:spcPct val="150000"/>
              </a:lnSpc>
              <a:spcBef>
                <a:spcPts val="0"/>
              </a:spcBef>
              <a:buNone/>
            </a:pPr>
            <a:r>
              <a:rPr lang="it-IT" sz="1400" b="0" i="0" dirty="0">
                <a:solidFill>
                  <a:srgbClr val="000000"/>
                </a:solidFill>
                <a:effectLst/>
                <a:latin typeface="Roboto Slab" pitchFamily="2" charset="0"/>
              </a:rPr>
              <a:t>- la Massima 137/2014 ritiene altresì che la possibilità di omettere la situazione patrimoniale, in presenza del consenso unanime dei soci e degli altri aventi diritto, possa operare anche quando:</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 alla fusione partecipano una o più società per le quali </a:t>
            </a:r>
            <a:r>
              <a:rPr lang="it-IT" sz="1400" b="1" i="0" dirty="0">
                <a:solidFill>
                  <a:srgbClr val="000000"/>
                </a:solidFill>
                <a:effectLst/>
                <a:latin typeface="Roboto Slab" pitchFamily="2" charset="0"/>
              </a:rPr>
              <a:t>non sia stato ancora approvato il primo bilancio di esercizio</a:t>
            </a:r>
            <a:r>
              <a:rPr lang="it-IT" sz="1400" b="0" i="0" dirty="0">
                <a:solidFill>
                  <a:srgbClr val="000000"/>
                </a:solidFill>
                <a:effectLst/>
                <a:latin typeface="Roboto Slab" pitchFamily="2" charset="0"/>
              </a:rPr>
              <a:t>;</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 la fusione è "</a:t>
            </a:r>
            <a:r>
              <a:rPr lang="it-IT" sz="1400" b="1" i="0" dirty="0">
                <a:solidFill>
                  <a:srgbClr val="000000"/>
                </a:solidFill>
                <a:effectLst/>
                <a:latin typeface="Roboto Slab" pitchFamily="2" charset="0"/>
              </a:rPr>
              <a:t>con indebitamento</a:t>
            </a:r>
            <a:r>
              <a:rPr lang="it-IT" sz="1400" b="0" i="0" dirty="0">
                <a:solidFill>
                  <a:srgbClr val="000000"/>
                </a:solidFill>
                <a:effectLst/>
                <a:latin typeface="Roboto Slab" pitchFamily="2" charset="0"/>
              </a:rPr>
              <a:t>" ai sensi dell</a:t>
            </a:r>
            <a:r>
              <a:rPr lang="it-IT" sz="1400" b="0" i="0" dirty="0">
                <a:solidFill>
                  <a:srgbClr val="000000"/>
                </a:solidFill>
                <a:effectLst/>
                <a:latin typeface="Roboto Slab" pitchFamily="2" charset="0"/>
                <a:hlinkClick r:id="rId5"/>
              </a:rPr>
              <a:t>’</a:t>
            </a:r>
            <a:r>
              <a:rPr lang="it-IT" sz="1400" b="0" i="0" dirty="0">
                <a:solidFill>
                  <a:srgbClr val="000000"/>
                </a:solidFill>
                <a:effectLst/>
                <a:latin typeface="Roboto Slab" pitchFamily="2" charset="0"/>
              </a:rPr>
              <a:t>art. 2510-bis c.c. ;</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 la fusione è </a:t>
            </a:r>
            <a:r>
              <a:rPr lang="it-IT" sz="1400" b="1" i="0" dirty="0">
                <a:solidFill>
                  <a:srgbClr val="000000"/>
                </a:solidFill>
                <a:effectLst/>
                <a:latin typeface="Roboto Slab" pitchFamily="2" charset="0"/>
              </a:rPr>
              <a:t>transfrontaliera</a:t>
            </a:r>
            <a:r>
              <a:rPr lang="it-IT" sz="1400" b="0" i="0" dirty="0">
                <a:solidFill>
                  <a:srgbClr val="000000"/>
                </a:solidFill>
                <a:effectLst/>
                <a:latin typeface="Roboto Slab" pitchFamily="2" charset="0"/>
              </a:rPr>
              <a:t>.</a:t>
            </a: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7045282-736D-D6E2-7E02-EA19E03FA689}"/>
              </a:ext>
            </a:extLst>
          </p:cNvPr>
          <p:cNvSpPr>
            <a:spLocks noGrp="1"/>
          </p:cNvSpPr>
          <p:nvPr>
            <p:ph type="sldNum" sz="quarter" idx="12"/>
          </p:nvPr>
        </p:nvSpPr>
        <p:spPr/>
        <p:txBody>
          <a:bodyPr/>
          <a:lstStyle/>
          <a:p>
            <a:fld id="{924E01A3-EAA5-4C2C-A4B3-8A501F687B1A}" type="slidenum">
              <a:rPr lang="it-IT" smtClean="0"/>
              <a:t>11</a:t>
            </a:fld>
            <a:endParaRPr lang="it-IT"/>
          </a:p>
        </p:txBody>
      </p:sp>
    </p:spTree>
    <p:extLst>
      <p:ext uri="{BB962C8B-B14F-4D97-AF65-F5344CB8AC3E}">
        <p14:creationId xmlns:p14="http://schemas.microsoft.com/office/powerpoint/2010/main" val="197023245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38B97-03D0-AD0F-C4AF-31DE8520FD9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13EB387-6292-5064-E988-2F0BFB41E9E3}"/>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Riserve in sospensione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B0D85C5B-71F0-0DA7-0941-F1E17536CAB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b="0" i="0" dirty="0">
              <a:solidFill>
                <a:srgbClr val="000000"/>
              </a:solidFill>
              <a:effectLst/>
              <a:latin typeface="Roboto Slab" pitchFamily="2" charset="0"/>
            </a:endParaRPr>
          </a:p>
          <a:p>
            <a:pPr algn="just">
              <a:lnSpc>
                <a:spcPct val="150000"/>
              </a:lnSpc>
              <a:spcBef>
                <a:spcPts val="0"/>
              </a:spcBef>
              <a:buNone/>
            </a:pPr>
            <a:endParaRPr lang="it-IT" dirty="0">
              <a:solidFill>
                <a:srgbClr val="000000"/>
              </a:solidFill>
              <a:latin typeface="Roboto Slab" pitchFamily="2" charset="0"/>
            </a:endParaRPr>
          </a:p>
          <a:p>
            <a:pPr algn="just">
              <a:lnSpc>
                <a:spcPct val="150000"/>
              </a:lnSpc>
              <a:spcBef>
                <a:spcPts val="0"/>
              </a:spcBef>
              <a:buNone/>
            </a:pPr>
            <a:endParaRPr lang="it-IT" b="0" i="0" dirty="0">
              <a:solidFill>
                <a:srgbClr val="000000"/>
              </a:solidFill>
              <a:effectLst/>
              <a:latin typeface="Roboto Slab" pitchFamily="2" charset="0"/>
            </a:endParaRPr>
          </a:p>
          <a:p>
            <a:pPr algn="just">
              <a:lnSpc>
                <a:spcPct val="150000"/>
              </a:lnSpc>
              <a:spcBef>
                <a:spcPts val="0"/>
              </a:spcBef>
              <a:buNone/>
            </a:pPr>
            <a:endParaRPr lang="it-IT" dirty="0">
              <a:solidFill>
                <a:srgbClr val="000000"/>
              </a:solidFill>
              <a:latin typeface="Roboto Slab" pitchFamily="2" charset="0"/>
            </a:endParaRPr>
          </a:p>
          <a:p>
            <a:pPr algn="just">
              <a:lnSpc>
                <a:spcPct val="150000"/>
              </a:lnSpc>
              <a:spcBef>
                <a:spcPts val="0"/>
              </a:spcBef>
              <a:buNone/>
            </a:pPr>
            <a:endParaRPr lang="it-IT" b="0" i="0" dirty="0">
              <a:solidFill>
                <a:srgbClr val="000000"/>
              </a:solidFill>
              <a:effectLst/>
              <a:latin typeface="Roboto Slab" pitchFamily="2" charset="0"/>
            </a:endParaRPr>
          </a:p>
          <a:p>
            <a:pPr algn="just">
              <a:lnSpc>
                <a:spcPct val="150000"/>
              </a:lnSpc>
              <a:spcBef>
                <a:spcPts val="0"/>
              </a:spcBef>
              <a:buNone/>
            </a:pPr>
            <a:endParaRPr lang="it-IT" dirty="0">
              <a:solidFill>
                <a:srgbClr val="000000"/>
              </a:solidFill>
              <a:latin typeface="Roboto Slab" pitchFamily="2" charset="0"/>
            </a:endParaRPr>
          </a:p>
          <a:p>
            <a:pPr algn="just">
              <a:lnSpc>
                <a:spcPct val="150000"/>
              </a:lnSpc>
              <a:spcBef>
                <a:spcPts val="0"/>
              </a:spcBef>
              <a:buNone/>
            </a:pPr>
            <a:endParaRPr lang="it-IT" b="0" i="0" dirty="0">
              <a:solidFill>
                <a:srgbClr val="000000"/>
              </a:solidFill>
              <a:effectLst/>
              <a:latin typeface="Roboto Slab" pitchFamily="2" charset="0"/>
            </a:endParaRPr>
          </a:p>
          <a:p>
            <a:pPr algn="just">
              <a:lnSpc>
                <a:spcPct val="150000"/>
              </a:lnSpc>
              <a:spcBef>
                <a:spcPts val="0"/>
              </a:spcBef>
              <a:buNone/>
            </a:pPr>
            <a:endParaRPr lang="it-IT" dirty="0">
              <a:solidFill>
                <a:srgbClr val="000000"/>
              </a:solidFill>
              <a:latin typeface="Roboto Slab" pitchFamily="2" charset="0"/>
            </a:endParaRPr>
          </a:p>
          <a:p>
            <a:pPr>
              <a:lnSpc>
                <a:spcPct val="150000"/>
              </a:lnSpc>
              <a:spcBef>
                <a:spcPts val="0"/>
              </a:spcBef>
            </a:pPr>
            <a:r>
              <a:rPr lang="it-IT" sz="1600" b="0" i="0" dirty="0">
                <a:solidFill>
                  <a:srgbClr val="000000"/>
                </a:solidFill>
                <a:effectLst/>
                <a:latin typeface="Roboto Slab" pitchFamily="2" charset="0"/>
              </a:rPr>
              <a:t>(Fonte</a:t>
            </a:r>
            <a:r>
              <a:rPr lang="it-IT" sz="1600" b="0" i="1" dirty="0">
                <a:solidFill>
                  <a:srgbClr val="000000"/>
                </a:solidFill>
                <a:effectLst/>
                <a:latin typeface="Roboto Slab" pitchFamily="2" charset="0"/>
              </a:rPr>
              <a:t>:  </a:t>
            </a:r>
            <a:r>
              <a:rPr lang="it-IT" sz="1600" b="0" i="1" dirty="0" err="1">
                <a:solidFill>
                  <a:srgbClr val="000000"/>
                </a:solidFill>
                <a:effectLst/>
                <a:latin typeface="Roboto Slab" pitchFamily="2" charset="0"/>
              </a:rPr>
              <a:t>Eutekne</a:t>
            </a:r>
            <a:r>
              <a:rPr lang="it-IT" sz="1600" b="0" i="0" dirty="0">
                <a:solidFill>
                  <a:srgbClr val="000000"/>
                </a:solidFill>
                <a:effectLst/>
                <a:latin typeface="Roboto Slab" pitchFamily="2" charset="0"/>
              </a:rPr>
              <a:t>)</a:t>
            </a:r>
          </a:p>
          <a:p>
            <a:pPr algn="just">
              <a:lnSpc>
                <a:spcPct val="150000"/>
              </a:lnSpc>
              <a:spcBef>
                <a:spcPts val="0"/>
              </a:spcBef>
              <a:buNone/>
            </a:pPr>
            <a:endParaRPr lang="it-IT" b="0" i="0" dirty="0">
              <a:solidFill>
                <a:srgbClr val="000000"/>
              </a:solidFill>
              <a:effectLst/>
              <a:latin typeface="Roboto Slab" pitchFamily="2" charset="0"/>
            </a:endParaRPr>
          </a:p>
          <a:p>
            <a:pPr>
              <a:lnSpc>
                <a:spcPct val="150000"/>
              </a:lnSpc>
              <a:spcBef>
                <a:spcPts val="0"/>
              </a:spcBef>
            </a:pP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55D528E-EB3C-AEC5-8A76-B0DC38748826}"/>
              </a:ext>
            </a:extLst>
          </p:cNvPr>
          <p:cNvSpPr>
            <a:spLocks noGrp="1"/>
          </p:cNvSpPr>
          <p:nvPr>
            <p:ph type="sldNum" sz="quarter" idx="12"/>
          </p:nvPr>
        </p:nvSpPr>
        <p:spPr/>
        <p:txBody>
          <a:bodyPr/>
          <a:lstStyle/>
          <a:p>
            <a:fld id="{924E01A3-EAA5-4C2C-A4B3-8A501F687B1A}" type="slidenum">
              <a:rPr lang="it-IT" smtClean="0"/>
              <a:t>110</a:t>
            </a:fld>
            <a:endParaRPr lang="it-IT" dirty="0"/>
          </a:p>
        </p:txBody>
      </p:sp>
      <p:graphicFrame>
        <p:nvGraphicFramePr>
          <p:cNvPr id="2" name="Tabella 1">
            <a:extLst>
              <a:ext uri="{FF2B5EF4-FFF2-40B4-BE49-F238E27FC236}">
                <a16:creationId xmlns:a16="http://schemas.microsoft.com/office/drawing/2014/main" id="{55FC3FDD-60CE-1F90-E318-F615EE344EEC}"/>
              </a:ext>
            </a:extLst>
          </p:cNvPr>
          <p:cNvGraphicFramePr>
            <a:graphicFrameLocks noGrp="1"/>
          </p:cNvGraphicFramePr>
          <p:nvPr>
            <p:extLst>
              <p:ext uri="{D42A27DB-BD31-4B8C-83A1-F6EECF244321}">
                <p14:modId xmlns:p14="http://schemas.microsoft.com/office/powerpoint/2010/main" val="1922764075"/>
              </p:ext>
            </p:extLst>
          </p:nvPr>
        </p:nvGraphicFramePr>
        <p:xfrm>
          <a:off x="2351089" y="1504336"/>
          <a:ext cx="7700962" cy="3748901"/>
        </p:xfrm>
        <a:graphic>
          <a:graphicData uri="http://schemas.openxmlformats.org/drawingml/2006/table">
            <a:tbl>
              <a:tblPr/>
              <a:tblGrid>
                <a:gridCol w="3850481">
                  <a:extLst>
                    <a:ext uri="{9D8B030D-6E8A-4147-A177-3AD203B41FA5}">
                      <a16:colId xmlns:a16="http://schemas.microsoft.com/office/drawing/2014/main" val="1743104520"/>
                    </a:ext>
                  </a:extLst>
                </a:gridCol>
                <a:gridCol w="3850481">
                  <a:extLst>
                    <a:ext uri="{9D8B030D-6E8A-4147-A177-3AD203B41FA5}">
                      <a16:colId xmlns:a16="http://schemas.microsoft.com/office/drawing/2014/main" val="1605191668"/>
                    </a:ext>
                  </a:extLst>
                </a:gridCol>
              </a:tblGrid>
              <a:tr h="846384">
                <a:tc>
                  <a:txBody>
                    <a:bodyPr/>
                    <a:lstStyle/>
                    <a:p>
                      <a:pPr algn="ctr" fontAlgn="t"/>
                      <a:r>
                        <a:rPr lang="it-IT" sz="1400" b="1">
                          <a:solidFill>
                            <a:srgbClr val="0E385B"/>
                          </a:solidFill>
                          <a:effectLst/>
                          <a:latin typeface="Titillium Web" panose="00000500000000000000" pitchFamily="2" charset="0"/>
                        </a:rPr>
                        <a:t>Tipologia di riserve</a:t>
                      </a:r>
                      <a:br>
                        <a:rPr lang="it-IT" sz="1400" b="1">
                          <a:solidFill>
                            <a:srgbClr val="0E385B"/>
                          </a:solidFill>
                          <a:effectLst/>
                          <a:latin typeface="Titillium Web" panose="00000500000000000000" pitchFamily="2" charset="0"/>
                        </a:rPr>
                      </a:br>
                      <a:endParaRPr lang="it-IT" sz="1400" b="1">
                        <a:solidFill>
                          <a:srgbClr val="0E385B"/>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tc>
                  <a:txBody>
                    <a:bodyPr/>
                    <a:lstStyle/>
                    <a:p>
                      <a:pPr algn="ctr" fontAlgn="t"/>
                      <a:r>
                        <a:rPr lang="it-IT" sz="1400" b="1" dirty="0">
                          <a:solidFill>
                            <a:srgbClr val="0E385B"/>
                          </a:solidFill>
                          <a:effectLst/>
                          <a:latin typeface="Titillium Web" panose="00000500000000000000" pitchFamily="2" charset="0"/>
                        </a:rPr>
                        <a:t>Fusione con disavanzo</a:t>
                      </a:r>
                      <a:br>
                        <a:rPr lang="it-IT" sz="1400" b="1" dirty="0">
                          <a:solidFill>
                            <a:srgbClr val="0E385B"/>
                          </a:solidFill>
                          <a:effectLst/>
                          <a:latin typeface="Titillium Web" panose="00000500000000000000" pitchFamily="2" charset="0"/>
                        </a:rPr>
                      </a:br>
                      <a:endParaRPr lang="it-IT" sz="1400" b="1" dirty="0">
                        <a:solidFill>
                          <a:srgbClr val="0E385B"/>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extLst>
                  <a:ext uri="{0D108BD9-81ED-4DB2-BD59-A6C34878D82A}">
                    <a16:rowId xmlns:a16="http://schemas.microsoft.com/office/drawing/2014/main" val="1292796341"/>
                  </a:ext>
                </a:extLst>
              </a:tr>
              <a:tr h="1385538">
                <a:tc>
                  <a:txBody>
                    <a:bodyPr/>
                    <a:lstStyle/>
                    <a:p>
                      <a:pPr fontAlgn="t"/>
                      <a:r>
                        <a:rPr lang="it-IT" sz="1200" b="0" dirty="0">
                          <a:solidFill>
                            <a:srgbClr val="000000"/>
                          </a:solidFill>
                          <a:effectLst/>
                          <a:latin typeface="Titillium Web" panose="00000500000000000000" pitchFamily="2" charset="0"/>
                        </a:rPr>
                        <a:t>Riserve </a:t>
                      </a:r>
                      <a:r>
                        <a:rPr lang="it-IT" sz="1200" b="1" dirty="0">
                          <a:solidFill>
                            <a:srgbClr val="000000"/>
                          </a:solidFill>
                          <a:effectLst/>
                          <a:latin typeface="Titillium Web" panose="00000500000000000000" pitchFamily="2" charset="0"/>
                        </a:rPr>
                        <a:t>tassabili in ogni caso</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algn="just" fontAlgn="t"/>
                      <a:r>
                        <a:rPr lang="it-IT" sz="1200" b="0" dirty="0">
                          <a:solidFill>
                            <a:srgbClr val="000000"/>
                          </a:solidFill>
                          <a:effectLst/>
                          <a:latin typeface="Titillium Web" panose="00000500000000000000" pitchFamily="2" charset="0"/>
                        </a:rPr>
                        <a:t>Se il disavanzo è da annullamento, occorre porre un vincolo sul Patrimonio netto dell'incorporante, oppure portare le riserve a tassazione. Se è da concambio, il vincolo deve essere posto sull'aumento del capitale sociale o sul capitale sociale della società risultante dalla fusione.</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2532107946"/>
                  </a:ext>
                </a:extLst>
              </a:tr>
              <a:tr h="1516979">
                <a:tc>
                  <a:txBody>
                    <a:bodyPr/>
                    <a:lstStyle/>
                    <a:p>
                      <a:pPr fontAlgn="t"/>
                      <a:r>
                        <a:rPr lang="it-IT" sz="1200" b="0" dirty="0">
                          <a:solidFill>
                            <a:srgbClr val="000000"/>
                          </a:solidFill>
                          <a:effectLst/>
                          <a:latin typeface="Titillium Web" panose="00000500000000000000" pitchFamily="2" charset="0"/>
                        </a:rPr>
                        <a:t>Riserve </a:t>
                      </a:r>
                      <a:r>
                        <a:rPr lang="it-IT" sz="1200" b="1" dirty="0">
                          <a:solidFill>
                            <a:srgbClr val="000000"/>
                          </a:solidFill>
                          <a:effectLst/>
                          <a:latin typeface="Titillium Web" panose="00000500000000000000" pitchFamily="2" charset="0"/>
                        </a:rPr>
                        <a:t>tassabili solo in caso di distribuzione</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algn="just" fontAlgn="t"/>
                      <a:r>
                        <a:rPr lang="it-IT" sz="1200" b="0" dirty="0">
                          <a:solidFill>
                            <a:srgbClr val="000000"/>
                          </a:solidFill>
                          <a:effectLst/>
                          <a:latin typeface="Titillium Web" panose="00000500000000000000" pitchFamily="2" charset="0"/>
                        </a:rPr>
                        <a:t>Se il disavanzo è da annullamento, non è necessario vincolare il patrimonio netto dell'incorporante, in quanto le riserve vengono annullate con la fusione. Se è da concambio, il vincolo deve essere posto sull'aumento del capitale sociale o sul capitale sociale della società risultante dalla fusione.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2910487091"/>
                  </a:ext>
                </a:extLst>
              </a:tr>
            </a:tbl>
          </a:graphicData>
        </a:graphic>
      </p:graphicFrame>
    </p:spTree>
    <p:extLst>
      <p:ext uri="{BB962C8B-B14F-4D97-AF65-F5344CB8AC3E}">
        <p14:creationId xmlns:p14="http://schemas.microsoft.com/office/powerpoint/2010/main" val="32545950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69E5B-C31A-33B1-1619-F2D2BC098DA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D133789-DEE7-02CB-C962-B59F24994B1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Riserve in sospensione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721D1E78-67B1-B05E-4EC7-F31900AB38F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600" b="1" i="1" dirty="0">
                <a:effectLst/>
                <a:latin typeface="Roboto Slab" pitchFamily="2" charset="0"/>
              </a:rPr>
              <a:t>Affrancamento straordinario delle riserve - Novità della riforma fiscale</a:t>
            </a:r>
          </a:p>
          <a:p>
            <a:pPr algn="just">
              <a:lnSpc>
                <a:spcPct val="150000"/>
              </a:lnSpc>
              <a:spcBef>
                <a:spcPts val="0"/>
              </a:spcBef>
              <a:buNone/>
            </a:pPr>
            <a:r>
              <a:rPr lang="it-IT" sz="1600" b="0" i="0" dirty="0">
                <a:effectLst/>
                <a:latin typeface="Roboto Slab" pitchFamily="2" charset="0"/>
              </a:rPr>
              <a:t>L’</a:t>
            </a:r>
            <a:r>
              <a:rPr lang="it-IT" sz="1600" dirty="0">
                <a:latin typeface="Roboto Slab" pitchFamily="2" charset="0"/>
              </a:rPr>
              <a:t>art. </a:t>
            </a:r>
            <a:r>
              <a:rPr lang="it-IT" sz="1600" b="0" i="0" dirty="0">
                <a:effectLst/>
                <a:latin typeface="Roboto Slab" pitchFamily="2" charset="0"/>
              </a:rPr>
              <a:t>del D. Lgs. 192/2024 consente l'</a:t>
            </a:r>
            <a:r>
              <a:rPr lang="it-IT" sz="1600" b="1" i="0" u="none" strike="noStrike" dirty="0">
                <a:effectLst/>
                <a:latin typeface="Roboto Slab" pitchFamily="2" charset="0"/>
              </a:rPr>
              <a:t>affrancamento straordinario delle riserve</a:t>
            </a:r>
            <a:r>
              <a:rPr lang="it-IT" sz="1600" b="0" i="0" dirty="0">
                <a:effectLst/>
                <a:latin typeface="Roboto Slab" pitchFamily="2" charset="0"/>
              </a:rPr>
              <a:t> e dei fondi in sospensione d'imposta (nonché dei saldi attivi di rivalutazione) mediante il pagamento di un'</a:t>
            </a:r>
            <a:r>
              <a:rPr lang="it-IT" sz="1600" b="1" i="0" dirty="0">
                <a:effectLst/>
                <a:latin typeface="Roboto Slab" pitchFamily="2" charset="0"/>
              </a:rPr>
              <a:t>imposta sostitutiva delle imposte sui redditi e dell'IRAP con aliquota del 10%</a:t>
            </a:r>
            <a:r>
              <a:rPr lang="it-IT" sz="1600" b="0" i="0" dirty="0">
                <a:effectLst/>
                <a:latin typeface="Roboto Slab" pitchFamily="2" charset="0"/>
              </a:rPr>
              <a:t>.</a:t>
            </a:r>
          </a:p>
          <a:p>
            <a:pPr algn="just">
              <a:lnSpc>
                <a:spcPct val="150000"/>
              </a:lnSpc>
              <a:spcBef>
                <a:spcPts val="0"/>
              </a:spcBef>
              <a:buNone/>
            </a:pPr>
            <a:endParaRPr lang="it-IT" sz="1600" b="1" i="1" dirty="0">
              <a:effectLst/>
              <a:latin typeface="Roboto Slab" pitchFamily="2" charset="0"/>
            </a:endParaRPr>
          </a:p>
          <a:p>
            <a:pPr algn="just">
              <a:lnSpc>
                <a:spcPct val="150000"/>
              </a:lnSpc>
              <a:spcBef>
                <a:spcPts val="0"/>
              </a:spcBef>
              <a:buNone/>
            </a:pPr>
            <a:r>
              <a:rPr lang="it-IT" sz="1600" b="1" i="1" dirty="0">
                <a:effectLst/>
                <a:latin typeface="Roboto Slab" pitchFamily="2" charset="0"/>
              </a:rPr>
              <a:t>Natura fiscale del patrimonio netto dell'incorporante</a:t>
            </a:r>
          </a:p>
          <a:p>
            <a:pPr algn="just">
              <a:lnSpc>
                <a:spcPct val="150000"/>
              </a:lnSpc>
              <a:spcBef>
                <a:spcPts val="0"/>
              </a:spcBef>
            </a:pPr>
            <a:r>
              <a:rPr lang="it-IT" sz="1600" b="0" i="0" dirty="0">
                <a:effectLst/>
                <a:latin typeface="Roboto Slab" pitchFamily="2" charset="0"/>
              </a:rPr>
              <a:t>Secondo l'</a:t>
            </a:r>
            <a:r>
              <a:rPr lang="it-IT" sz="1600" b="1" i="0" u="none" strike="noStrike" dirty="0">
                <a:effectLst/>
                <a:latin typeface="Roboto Slab" pitchFamily="2" charset="0"/>
              </a:rPr>
              <a:t>art. 172</a:t>
            </a:r>
            <a:r>
              <a:rPr lang="it-IT" sz="1600" b="1" i="0" dirty="0">
                <a:effectLst/>
                <a:latin typeface="Roboto Slab" pitchFamily="2" charset="0"/>
              </a:rPr>
              <a:t> co. 6 </a:t>
            </a:r>
            <a:r>
              <a:rPr lang="it-IT" sz="1600" b="0" i="0" dirty="0">
                <a:effectLst/>
                <a:latin typeface="Roboto Slab" pitchFamily="2" charset="0"/>
              </a:rPr>
              <a:t>del TUIR, l'</a:t>
            </a:r>
            <a:r>
              <a:rPr lang="it-IT" sz="1600" b="1" i="0" u="none" strike="noStrike" dirty="0">
                <a:effectLst/>
                <a:latin typeface="Roboto Slab" pitchFamily="2" charset="0"/>
              </a:rPr>
              <a:t>avanzo di fusione</a:t>
            </a:r>
            <a:r>
              <a:rPr lang="it-IT" sz="1600" b="0" i="0" dirty="0">
                <a:effectLst/>
                <a:latin typeface="Roboto Slab" pitchFamily="2" charset="0"/>
              </a:rPr>
              <a:t> (e/o l'aumento di capitale che viene effettuato dalla società incorporante) che residua dopo avere ricostituito le (eventuali) riserve in sospensione d'imposta presenti nel bilancio dell'incorporata assume una </a:t>
            </a:r>
            <a:r>
              <a:rPr lang="it-IT" sz="1600" b="1" i="0" dirty="0">
                <a:effectLst/>
                <a:latin typeface="Roboto Slab" pitchFamily="2" charset="0"/>
              </a:rPr>
              <a:t>natura fiscale proporzionale a quella che connotava il patrimonio netto della società incorporata</a:t>
            </a:r>
            <a:r>
              <a:rPr lang="it-IT" sz="1600" b="0" i="0" dirty="0">
                <a:effectLst/>
                <a:latin typeface="Roboto Slab" pitchFamily="2" charset="0"/>
              </a:rPr>
              <a:t>; nella "riattribuzione" non si deve, però, tenere conto, del capitale e delle riserve di capitale sino a concorrenza del valore della partecipazione annullata. </a:t>
            </a:r>
          </a:p>
        </p:txBody>
      </p:sp>
      <p:sp>
        <p:nvSpPr>
          <p:cNvPr id="3" name="Segnaposto numero diapositiva 2">
            <a:extLst>
              <a:ext uri="{FF2B5EF4-FFF2-40B4-BE49-F238E27FC236}">
                <a16:creationId xmlns:a16="http://schemas.microsoft.com/office/drawing/2014/main" id="{842F92B5-45B1-62C4-76AD-C0C3CA96AFEA}"/>
              </a:ext>
            </a:extLst>
          </p:cNvPr>
          <p:cNvSpPr>
            <a:spLocks noGrp="1"/>
          </p:cNvSpPr>
          <p:nvPr>
            <p:ph type="sldNum" sz="quarter" idx="12"/>
          </p:nvPr>
        </p:nvSpPr>
        <p:spPr/>
        <p:txBody>
          <a:bodyPr/>
          <a:lstStyle/>
          <a:p>
            <a:fld id="{924E01A3-EAA5-4C2C-A4B3-8A501F687B1A}" type="slidenum">
              <a:rPr lang="it-IT" smtClean="0"/>
              <a:t>111</a:t>
            </a:fld>
            <a:endParaRPr lang="it-IT" dirty="0"/>
          </a:p>
        </p:txBody>
      </p:sp>
    </p:spTree>
    <p:extLst>
      <p:ext uri="{BB962C8B-B14F-4D97-AF65-F5344CB8AC3E}">
        <p14:creationId xmlns:p14="http://schemas.microsoft.com/office/powerpoint/2010/main" val="38627632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38F96-4D49-1E92-A3EB-BCE567C327B2}"/>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1B4C429-038A-1349-E93D-54540B48A06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a:t>
            </a:r>
            <a:r>
              <a:rPr lang="it-IT" sz="2800" i="1" u="none" strike="noStrike" baseline="0" dirty="0" err="1">
                <a:solidFill>
                  <a:srgbClr val="FF0000"/>
                </a:solidFill>
                <a:latin typeface="Roboto Slab" pitchFamily="2" charset="0"/>
                <a:ea typeface="Roboto Slab" pitchFamily="2" charset="0"/>
                <a:cs typeface="Roboto Slab" pitchFamily="2" charset="0"/>
              </a:rPr>
              <a:t>Retraodatazione</a:t>
            </a:r>
            <a:r>
              <a:rPr lang="it-IT" sz="2800" i="1" u="none" strike="noStrike" baseline="0" dirty="0">
                <a:solidFill>
                  <a:srgbClr val="FF0000"/>
                </a:solidFill>
                <a:latin typeface="Roboto Slab" pitchFamily="2" charset="0"/>
                <a:ea typeface="Roboto Slab" pitchFamily="2" charset="0"/>
                <a:cs typeface="Roboto Slab" pitchFamily="2" charset="0"/>
              </a:rPr>
              <a:t> </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B57BB69-6B9B-BF88-7FBC-F8207E61483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2000" b="1" i="0" dirty="0">
                <a:solidFill>
                  <a:srgbClr val="000000"/>
                </a:solidFill>
                <a:effectLst/>
                <a:latin typeface="Roboto Slab" pitchFamily="2" charset="0"/>
                <a:ea typeface="Roboto Slab" pitchFamily="2" charset="0"/>
                <a:cs typeface="Roboto Slab" pitchFamily="2" charset="0"/>
              </a:rPr>
              <a:t>Art. 172 comma 8 </a:t>
            </a:r>
            <a:r>
              <a:rPr lang="it-IT" sz="2000" b="0" i="0" dirty="0">
                <a:solidFill>
                  <a:srgbClr val="000000"/>
                </a:solidFill>
                <a:effectLst/>
                <a:latin typeface="Roboto Slab" pitchFamily="2" charset="0"/>
                <a:ea typeface="Roboto Slab" pitchFamily="2" charset="0"/>
                <a:cs typeface="Roboto Slab" pitchFamily="2" charset="0"/>
              </a:rPr>
              <a:t>del TUIR: il reddito delle società incorporate o fuse relativo al </a:t>
            </a:r>
            <a:r>
              <a:rPr lang="it-IT" sz="2000" b="1" i="0" dirty="0">
                <a:solidFill>
                  <a:srgbClr val="000000"/>
                </a:solidFill>
                <a:effectLst/>
                <a:latin typeface="Roboto Slab" pitchFamily="2" charset="0"/>
                <a:ea typeface="Roboto Slab" pitchFamily="2" charset="0"/>
                <a:cs typeface="Roboto Slab" pitchFamily="2" charset="0"/>
              </a:rPr>
              <a:t>periodo che va dall'inizio del periodo d'imposta alla data di efficacia </a:t>
            </a:r>
            <a:r>
              <a:rPr lang="it-IT" sz="2000" b="0" i="0" dirty="0">
                <a:solidFill>
                  <a:srgbClr val="000000"/>
                </a:solidFill>
                <a:effectLst/>
                <a:latin typeface="Roboto Slab" pitchFamily="2" charset="0"/>
                <a:ea typeface="Roboto Slab" pitchFamily="2" charset="0"/>
                <a:cs typeface="Roboto Slab" pitchFamily="2" charset="0"/>
              </a:rPr>
              <a:t>giuridica della fusione è determinato sulla base di </a:t>
            </a:r>
            <a:r>
              <a:rPr lang="it-IT" sz="2000" b="1" i="0" dirty="0">
                <a:solidFill>
                  <a:srgbClr val="000000"/>
                </a:solidFill>
                <a:effectLst/>
                <a:latin typeface="Roboto Slab" pitchFamily="2" charset="0"/>
                <a:ea typeface="Roboto Slab" pitchFamily="2" charset="0"/>
                <a:cs typeface="Roboto Slab" pitchFamily="2" charset="0"/>
              </a:rPr>
              <a:t>un apposito Conto economico </a:t>
            </a:r>
            <a:r>
              <a:rPr lang="it-IT" sz="2000" b="0" i="0" dirty="0">
                <a:solidFill>
                  <a:srgbClr val="000000"/>
                </a:solidFill>
                <a:effectLst/>
                <a:latin typeface="Roboto Slab" pitchFamily="2" charset="0"/>
                <a:ea typeface="Roboto Slab" pitchFamily="2" charset="0"/>
                <a:cs typeface="Roboto Slab" pitchFamily="2" charset="0"/>
              </a:rPr>
              <a:t>redatto per il medesimo periodo.</a:t>
            </a:r>
          </a:p>
          <a:p>
            <a:pPr algn="just">
              <a:lnSpc>
                <a:spcPct val="150000"/>
              </a:lnSpc>
              <a:spcBef>
                <a:spcPts val="0"/>
              </a:spcBef>
              <a:buNone/>
            </a:pPr>
            <a:r>
              <a:rPr lang="it-IT" sz="2000" b="0" i="0" dirty="0">
                <a:solidFill>
                  <a:srgbClr val="000000"/>
                </a:solidFill>
                <a:effectLst/>
                <a:latin typeface="Roboto Slab" pitchFamily="2" charset="0"/>
                <a:ea typeface="Roboto Slab" pitchFamily="2" charset="0"/>
                <a:cs typeface="Roboto Slab" pitchFamily="2" charset="0"/>
              </a:rPr>
              <a:t>Il </a:t>
            </a:r>
            <a:r>
              <a:rPr lang="it-IT" sz="2000" b="1" i="0" dirty="0">
                <a:solidFill>
                  <a:srgbClr val="000000"/>
                </a:solidFill>
                <a:effectLst/>
                <a:latin typeface="Roboto Slab" pitchFamily="2" charset="0"/>
                <a:ea typeface="Roboto Slab" pitchFamily="2" charset="0"/>
                <a:cs typeface="Roboto Slab" pitchFamily="2" charset="0"/>
              </a:rPr>
              <a:t>comma 9 </a:t>
            </a:r>
            <a:r>
              <a:rPr lang="it-IT" sz="2000" b="0" i="0" dirty="0">
                <a:solidFill>
                  <a:srgbClr val="000000"/>
                </a:solidFill>
                <a:effectLst/>
                <a:latin typeface="Roboto Slab" pitchFamily="2" charset="0"/>
                <a:ea typeface="Roboto Slab" pitchFamily="2" charset="0"/>
                <a:cs typeface="Roboto Slab" pitchFamily="2" charset="0"/>
              </a:rPr>
              <a:t>consente, però, di </a:t>
            </a:r>
            <a:r>
              <a:rPr lang="it-IT" sz="2000" b="1" i="0" dirty="0">
                <a:solidFill>
                  <a:srgbClr val="000000"/>
                </a:solidFill>
                <a:effectLst/>
                <a:latin typeface="Roboto Slab" pitchFamily="2" charset="0"/>
                <a:ea typeface="Roboto Slab" pitchFamily="2" charset="0"/>
                <a:cs typeface="Roboto Slab" pitchFamily="2" charset="0"/>
              </a:rPr>
              <a:t>retrodatare gli effetti fiscali</a:t>
            </a:r>
            <a:r>
              <a:rPr lang="it-IT" sz="2000" b="0" i="0" dirty="0">
                <a:solidFill>
                  <a:srgbClr val="000000"/>
                </a:solidFill>
                <a:effectLst/>
                <a:latin typeface="Roboto Slab" pitchFamily="2" charset="0"/>
                <a:ea typeface="Roboto Slab" pitchFamily="2" charset="0"/>
                <a:cs typeface="Roboto Slab" pitchFamily="2" charset="0"/>
              </a:rPr>
              <a:t>, fermo restando che la data prescelta non può essere anteriore:</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ea typeface="Roboto Slab" pitchFamily="2" charset="0"/>
                <a:cs typeface="Roboto Slab" pitchFamily="2" charset="0"/>
              </a:rPr>
              <a:t> alla data in cui si è chiuso l'</a:t>
            </a:r>
            <a:r>
              <a:rPr lang="it-IT" sz="2000" b="1" i="0" dirty="0">
                <a:solidFill>
                  <a:srgbClr val="000000"/>
                </a:solidFill>
                <a:effectLst/>
                <a:latin typeface="Roboto Slab" pitchFamily="2" charset="0"/>
                <a:ea typeface="Roboto Slab" pitchFamily="2" charset="0"/>
                <a:cs typeface="Roboto Slab" pitchFamily="2" charset="0"/>
              </a:rPr>
              <a:t>ultimo esercizio di ciascuna delle società incorporate o fuse</a:t>
            </a:r>
            <a:r>
              <a:rPr lang="it-IT" sz="2000" b="0" i="0" dirty="0">
                <a:solidFill>
                  <a:srgbClr val="000000"/>
                </a:solidFill>
                <a:effectLst/>
                <a:latin typeface="Roboto Slab" pitchFamily="2" charset="0"/>
                <a:ea typeface="Roboto Slab" pitchFamily="2" charset="0"/>
                <a:cs typeface="Roboto Slab" pitchFamily="2" charset="0"/>
              </a:rPr>
              <a:t>,</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ea typeface="Roboto Slab" pitchFamily="2" charset="0"/>
                <a:cs typeface="Roboto Slab" pitchFamily="2" charset="0"/>
              </a:rPr>
              <a:t> o a quella, </a:t>
            </a:r>
            <a:r>
              <a:rPr lang="it-IT" sz="2000" b="1" i="0" dirty="0">
                <a:solidFill>
                  <a:srgbClr val="000000"/>
                </a:solidFill>
                <a:effectLst/>
                <a:latin typeface="Roboto Slab" pitchFamily="2" charset="0"/>
                <a:ea typeface="Roboto Slab" pitchFamily="2" charset="0"/>
                <a:cs typeface="Roboto Slab" pitchFamily="2" charset="0"/>
              </a:rPr>
              <a:t>più prossima</a:t>
            </a:r>
            <a:r>
              <a:rPr lang="it-IT" sz="2000" b="0" i="0" dirty="0">
                <a:solidFill>
                  <a:srgbClr val="000000"/>
                </a:solidFill>
                <a:effectLst/>
                <a:latin typeface="Roboto Slab" pitchFamily="2" charset="0"/>
                <a:ea typeface="Roboto Slab" pitchFamily="2" charset="0"/>
                <a:cs typeface="Roboto Slab" pitchFamily="2" charset="0"/>
              </a:rPr>
              <a:t>, in cui si è chiuso l'</a:t>
            </a:r>
            <a:r>
              <a:rPr lang="it-IT" sz="2000" b="1" i="0" dirty="0">
                <a:solidFill>
                  <a:srgbClr val="000000"/>
                </a:solidFill>
                <a:effectLst/>
                <a:latin typeface="Roboto Slab" pitchFamily="2" charset="0"/>
                <a:ea typeface="Roboto Slab" pitchFamily="2" charset="0"/>
                <a:cs typeface="Roboto Slab" pitchFamily="2" charset="0"/>
              </a:rPr>
              <a:t>ultimo esercizio della società incorporante</a:t>
            </a:r>
            <a:r>
              <a:rPr lang="it-IT" sz="2000" b="0" i="0" dirty="0">
                <a:solidFill>
                  <a:srgbClr val="000000"/>
                </a:solidFill>
                <a:effectLst/>
                <a:latin typeface="Roboto Slab" pitchFamily="2" charset="0"/>
                <a:ea typeface="Roboto Slab" pitchFamily="2" charset="0"/>
                <a:cs typeface="Roboto Slab" pitchFamily="2" charset="0"/>
              </a:rPr>
              <a:t>.</a:t>
            </a:r>
          </a:p>
        </p:txBody>
      </p:sp>
      <p:sp>
        <p:nvSpPr>
          <p:cNvPr id="3" name="Segnaposto numero diapositiva 2">
            <a:extLst>
              <a:ext uri="{FF2B5EF4-FFF2-40B4-BE49-F238E27FC236}">
                <a16:creationId xmlns:a16="http://schemas.microsoft.com/office/drawing/2014/main" id="{C6FF9C8B-985E-9745-D56A-7F656F5391E9}"/>
              </a:ext>
            </a:extLst>
          </p:cNvPr>
          <p:cNvSpPr>
            <a:spLocks noGrp="1"/>
          </p:cNvSpPr>
          <p:nvPr>
            <p:ph type="sldNum" sz="quarter" idx="12"/>
          </p:nvPr>
        </p:nvSpPr>
        <p:spPr/>
        <p:txBody>
          <a:bodyPr/>
          <a:lstStyle/>
          <a:p>
            <a:fld id="{924E01A3-EAA5-4C2C-A4B3-8A501F687B1A}" type="slidenum">
              <a:rPr lang="it-IT" smtClean="0"/>
              <a:t>112</a:t>
            </a:fld>
            <a:endParaRPr lang="it-IT" dirty="0"/>
          </a:p>
        </p:txBody>
      </p:sp>
    </p:spTree>
    <p:extLst>
      <p:ext uri="{BB962C8B-B14F-4D97-AF65-F5344CB8AC3E}">
        <p14:creationId xmlns:p14="http://schemas.microsoft.com/office/powerpoint/2010/main" val="41823180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A1126-6291-588B-D96C-BD241AE2095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D42F52A-2DE3-1140-1EBC-27C2662AC8A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avanzo di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E599CA18-256C-D4CB-5409-E148D3F3042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800" b="0" i="0" dirty="0">
                <a:solidFill>
                  <a:srgbClr val="000000"/>
                </a:solidFill>
                <a:effectLst/>
                <a:latin typeface="Roboto Slab" pitchFamily="2" charset="0"/>
              </a:rPr>
              <a:t>L'avanzo di fusione è una </a:t>
            </a:r>
            <a:r>
              <a:rPr lang="it-IT" sz="1800" b="1" i="0" dirty="0">
                <a:solidFill>
                  <a:srgbClr val="000000"/>
                </a:solidFill>
                <a:effectLst/>
                <a:latin typeface="Roboto Slab" pitchFamily="2" charset="0"/>
              </a:rPr>
              <a:t>componente patrimoniale fiscalmente neutra</a:t>
            </a:r>
            <a:r>
              <a:rPr lang="it-IT" sz="1800" b="0" i="0" dirty="0">
                <a:solidFill>
                  <a:srgbClr val="000000"/>
                </a:solidFill>
                <a:effectLst/>
                <a:latin typeface="Roboto Slab" pitchFamily="2" charset="0"/>
              </a:rPr>
              <a:t> (art. 172 co. 2 del TUIR), quale che sia la sua origine e la sua classificazione contabile (della quale abbiamo già parlato). </a:t>
            </a:r>
          </a:p>
          <a:p>
            <a:pPr algn="just">
              <a:lnSpc>
                <a:spcPct val="150000"/>
              </a:lnSpc>
              <a:spcBef>
                <a:spcPts val="0"/>
              </a:spcBef>
            </a:pPr>
            <a:r>
              <a:rPr lang="it-IT" sz="1800" b="0" i="0" dirty="0">
                <a:solidFill>
                  <a:srgbClr val="000000"/>
                </a:solidFill>
                <a:effectLst/>
                <a:latin typeface="Roboto Slab" pitchFamily="2" charset="0"/>
              </a:rPr>
              <a:t>Esso non dà origine a componenti rilevanti fiscalmente neanche se iscritto tra i fondi per rischi e oneri (Cass. 23.7.2020 n. 15757).</a:t>
            </a:r>
          </a:p>
          <a:p>
            <a:pPr algn="just">
              <a:lnSpc>
                <a:spcPct val="150000"/>
              </a:lnSpc>
              <a:spcBef>
                <a:spcPts val="0"/>
              </a:spcBef>
            </a:pPr>
            <a:endParaRPr lang="it-IT" sz="1800" b="0" i="0" dirty="0">
              <a:solidFill>
                <a:srgbClr val="000000"/>
              </a:solidFill>
              <a:effectLst/>
              <a:latin typeface="Roboto Slab" pitchFamily="2" charset="0"/>
            </a:endParaRPr>
          </a:p>
          <a:p>
            <a:pPr algn="just">
              <a:lnSpc>
                <a:spcPct val="150000"/>
              </a:lnSpc>
              <a:spcBef>
                <a:spcPts val="0"/>
              </a:spcBef>
            </a:pPr>
            <a:r>
              <a:rPr lang="it-IT" sz="1800" b="0" i="0" dirty="0">
                <a:solidFill>
                  <a:srgbClr val="000000"/>
                </a:solidFill>
                <a:effectLst/>
                <a:latin typeface="Roboto Slab" pitchFamily="2" charset="0"/>
              </a:rPr>
              <a:t>Se l'avanzo è iscritto a </a:t>
            </a:r>
            <a:r>
              <a:rPr lang="it-IT" sz="1800" b="1" i="0" dirty="0">
                <a:solidFill>
                  <a:srgbClr val="000000"/>
                </a:solidFill>
                <a:effectLst/>
                <a:latin typeface="Roboto Slab" pitchFamily="2" charset="0"/>
              </a:rPr>
              <a:t>riserva di patrimonio netto</a:t>
            </a:r>
            <a:r>
              <a:rPr lang="it-IT" sz="1800" b="0" i="0" dirty="0">
                <a:solidFill>
                  <a:srgbClr val="000000"/>
                </a:solidFill>
                <a:effectLst/>
                <a:latin typeface="Roboto Slab" pitchFamily="2" charset="0"/>
              </a:rPr>
              <a:t>, non sussiste alcuna necessità di effettuare variazioni in aumento o in diminuzione. Se, invece, l'avanzo è </a:t>
            </a:r>
            <a:r>
              <a:rPr lang="it-IT" sz="1800" b="1" i="0" dirty="0">
                <a:solidFill>
                  <a:srgbClr val="000000"/>
                </a:solidFill>
                <a:effectLst/>
                <a:latin typeface="Roboto Slab" pitchFamily="2" charset="0"/>
              </a:rPr>
              <a:t>imputato ad un fondo per ris</a:t>
            </a:r>
            <a:r>
              <a:rPr lang="it-IT" sz="1800" b="0" i="0" dirty="0">
                <a:solidFill>
                  <a:srgbClr val="000000"/>
                </a:solidFill>
                <a:effectLst/>
                <a:latin typeface="Roboto Slab" pitchFamily="2" charset="0"/>
              </a:rPr>
              <a:t>chi e oneri, i costi e le spese che si manifestano successivamente sono dedotti all'atto del loro sostenimento, con una variazione in diminuzione</a:t>
            </a:r>
            <a:r>
              <a:rPr lang="it-IT" sz="1800" dirty="0">
                <a:solidFill>
                  <a:srgbClr val="000000"/>
                </a:solidFill>
                <a:latin typeface="Roboto Slab" pitchFamily="2" charset="0"/>
              </a:rPr>
              <a:t>.</a:t>
            </a: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5E17C5A-CF1B-791C-A168-A8B82073254D}"/>
              </a:ext>
            </a:extLst>
          </p:cNvPr>
          <p:cNvSpPr>
            <a:spLocks noGrp="1"/>
          </p:cNvSpPr>
          <p:nvPr>
            <p:ph type="sldNum" sz="quarter" idx="12"/>
          </p:nvPr>
        </p:nvSpPr>
        <p:spPr/>
        <p:txBody>
          <a:bodyPr/>
          <a:lstStyle/>
          <a:p>
            <a:fld id="{924E01A3-EAA5-4C2C-A4B3-8A501F687B1A}" type="slidenum">
              <a:rPr lang="it-IT" smtClean="0"/>
              <a:t>113</a:t>
            </a:fld>
            <a:endParaRPr lang="it-IT" dirty="0"/>
          </a:p>
        </p:txBody>
      </p:sp>
    </p:spTree>
    <p:extLst>
      <p:ext uri="{BB962C8B-B14F-4D97-AF65-F5344CB8AC3E}">
        <p14:creationId xmlns:p14="http://schemas.microsoft.com/office/powerpoint/2010/main" val="69278584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BEDE8-2CD7-809E-72D3-CA919704002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D96477A-4B0E-4CDD-1836-52276422E1A9}"/>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avanzo di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E665855-0BE1-C29E-082C-A503642F51BF}"/>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800" b="0" i="0" dirty="0">
                <a:solidFill>
                  <a:srgbClr val="000000"/>
                </a:solidFill>
                <a:effectLst/>
                <a:latin typeface="Roboto Slab" pitchFamily="2" charset="0"/>
              </a:rPr>
              <a:t>Come visto, salvo il disposto dell’art. 172 co. 5 (</a:t>
            </a:r>
            <a:r>
              <a:rPr lang="it-IT" sz="1800" b="1" i="0" dirty="0">
                <a:solidFill>
                  <a:srgbClr val="000000"/>
                </a:solidFill>
                <a:effectLst/>
                <a:latin typeface="Roboto Slab" pitchFamily="2" charset="0"/>
              </a:rPr>
              <a:t>obbligo di ricostituire le riserve in sospensione d'imposta</a:t>
            </a:r>
            <a:r>
              <a:rPr lang="it-IT" sz="1800" b="0" i="0" dirty="0">
                <a:solidFill>
                  <a:srgbClr val="000000"/>
                </a:solidFill>
                <a:effectLst/>
                <a:latin typeface="Roboto Slab" pitchFamily="2" charset="0"/>
              </a:rPr>
              <a:t>), ai sensi dell’art. 172 co. 6 del TUIR, l'</a:t>
            </a:r>
            <a:r>
              <a:rPr lang="it-IT" sz="1800" b="1" i="0" dirty="0">
                <a:solidFill>
                  <a:srgbClr val="000000"/>
                </a:solidFill>
                <a:effectLst/>
                <a:latin typeface="Roboto Slab" pitchFamily="2" charset="0"/>
              </a:rPr>
              <a:t>avanzo di fusione</a:t>
            </a:r>
            <a:r>
              <a:rPr lang="it-IT" sz="1800" b="0" i="0" dirty="0">
                <a:solidFill>
                  <a:srgbClr val="000000"/>
                </a:solidFill>
                <a:effectLst/>
                <a:latin typeface="Roboto Slab" pitchFamily="2" charset="0"/>
              </a:rPr>
              <a:t> (e/o l'aumento di capitale che viene effettuato dalla società incorporante) assume la </a:t>
            </a:r>
            <a:r>
              <a:rPr lang="it-IT" sz="1800" b="1" i="0" dirty="0">
                <a:solidFill>
                  <a:srgbClr val="000000"/>
                </a:solidFill>
                <a:effectLst/>
                <a:latin typeface="Roboto Slab" pitchFamily="2" charset="0"/>
              </a:rPr>
              <a:t>medesima natura fiscale del patrimonio netto della società incorporata o fusa</a:t>
            </a:r>
            <a:r>
              <a:rPr lang="it-IT" sz="1800" b="0" i="0" dirty="0">
                <a:solidFill>
                  <a:srgbClr val="000000"/>
                </a:solidFill>
                <a:effectLst/>
                <a:latin typeface="Roboto Slab" pitchFamily="2" charset="0"/>
              </a:rPr>
              <a:t>, in modo proporzionale alle "classi" di riserve (di utili e di capitale) presenti nel patrimonio netto di quest'ultima. In caso di avanzo da annullamento, l'ultimo periodo della norma precisa che non si deve tenere conto, in questa riattribuzione della natura fiscale, del capitale e delle riserve di capitale sino a concorrenza del valore della partecipazione annullata.</a:t>
            </a:r>
          </a:p>
          <a:p>
            <a:pPr algn="just">
              <a:lnSpc>
                <a:spcPct val="150000"/>
              </a:lnSpc>
              <a:spcBef>
                <a:spcPts val="0"/>
              </a:spcBef>
            </a:pPr>
            <a:r>
              <a:rPr lang="it-IT" sz="1800" b="0" i="0" dirty="0">
                <a:solidFill>
                  <a:srgbClr val="000000"/>
                </a:solidFill>
                <a:effectLst/>
                <a:latin typeface="Roboto Slab" pitchFamily="2" charset="0"/>
              </a:rPr>
              <a:t>La natura fiscale dell'avanzo viene indicata nel prospetto del capitale e delle riserve del modello REDDITI SC.</a:t>
            </a: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77F5D31-191A-0094-874D-F6B17FA556AD}"/>
              </a:ext>
            </a:extLst>
          </p:cNvPr>
          <p:cNvSpPr>
            <a:spLocks noGrp="1"/>
          </p:cNvSpPr>
          <p:nvPr>
            <p:ph type="sldNum" sz="quarter" idx="12"/>
          </p:nvPr>
        </p:nvSpPr>
        <p:spPr/>
        <p:txBody>
          <a:bodyPr/>
          <a:lstStyle/>
          <a:p>
            <a:fld id="{924E01A3-EAA5-4C2C-A4B3-8A501F687B1A}" type="slidenum">
              <a:rPr lang="it-IT" smtClean="0"/>
              <a:t>114</a:t>
            </a:fld>
            <a:endParaRPr lang="it-IT" dirty="0"/>
          </a:p>
        </p:txBody>
      </p:sp>
    </p:spTree>
    <p:extLst>
      <p:ext uri="{BB962C8B-B14F-4D97-AF65-F5344CB8AC3E}">
        <p14:creationId xmlns:p14="http://schemas.microsoft.com/office/powerpoint/2010/main" val="70724034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4CADC-BEBD-3421-B430-D843A5F52AD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AD05CBD-4443-AEEB-07FA-BF093DDAD23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disavanzo di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D85C4CB-2726-7CBD-8C54-260B205B5E8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600" b="0" i="0" dirty="0">
                <a:solidFill>
                  <a:srgbClr val="000000"/>
                </a:solidFill>
                <a:effectLst/>
                <a:latin typeface="Roboto Slab" pitchFamily="2" charset="0"/>
              </a:rPr>
              <a:t>Il disavanzo di fusione è una posta patrimoniale priva di rilevanza fiscale a norma dell’art.172 co. 2 del TUIR.</a:t>
            </a:r>
          </a:p>
          <a:p>
            <a:pPr algn="just">
              <a:lnSpc>
                <a:spcPct val="150000"/>
              </a:lnSpc>
              <a:spcBef>
                <a:spcPts val="0"/>
              </a:spcBef>
            </a:pPr>
            <a:r>
              <a:rPr lang="it-IT" sz="1600" u="none" strike="noStrike" baseline="0" dirty="0">
                <a:solidFill>
                  <a:srgbClr val="000000"/>
                </a:solidFill>
                <a:latin typeface="Roboto Slab" pitchFamily="2" charset="0"/>
                <a:ea typeface="Roboto Slab" pitchFamily="2" charset="0"/>
                <a:cs typeface="Roboto Slab" pitchFamily="2" charset="0"/>
              </a:rPr>
              <a:t>Come visto, c</a:t>
            </a:r>
            <a:r>
              <a:rPr lang="it-IT" sz="1600" b="0" i="0" dirty="0">
                <a:solidFill>
                  <a:srgbClr val="000000"/>
                </a:solidFill>
                <a:effectLst/>
                <a:latin typeface="Roboto Slab" pitchFamily="2" charset="0"/>
              </a:rPr>
              <a:t>on l'imputazione del disavanzo ai valori dei beni dell'attivo, si genera un disallineamento tra il costo di iscrizione in bilancio (più elevato) e il costo fiscalmente riconosciuto, che rimane quello a suo tempo esistente in capo alla società incorporata o  fusa.</a:t>
            </a:r>
          </a:p>
          <a:p>
            <a:pPr algn="just">
              <a:lnSpc>
                <a:spcPct val="150000"/>
              </a:lnSpc>
              <a:spcBef>
                <a:spcPts val="0"/>
              </a:spcBef>
              <a:buNone/>
            </a:pPr>
            <a:r>
              <a:rPr lang="it-IT" sz="1600" b="0" i="0" dirty="0">
                <a:solidFill>
                  <a:srgbClr val="000000"/>
                </a:solidFill>
                <a:effectLst/>
                <a:latin typeface="Roboto Slab" pitchFamily="2" charset="0"/>
              </a:rPr>
              <a:t>Il diverso valore civile e fiscale che si genera a seguito dell'imputazione del disavanzo di fusione deve essere considerato anche ai fini, ad esempio:</a:t>
            </a:r>
          </a:p>
          <a:p>
            <a:pPr algn="just">
              <a:lnSpc>
                <a:spcPct val="150000"/>
              </a:lnSpc>
              <a:spcBef>
                <a:spcPts val="0"/>
              </a:spcBef>
              <a:buFont typeface="Arial" panose="020B0604020202020204" pitchFamily="34" charset="0"/>
              <a:buChar char="•"/>
            </a:pPr>
            <a:r>
              <a:rPr lang="it-IT" sz="1600" dirty="0">
                <a:solidFill>
                  <a:srgbClr val="000000"/>
                </a:solidFill>
                <a:latin typeface="Roboto Slab" pitchFamily="2" charset="0"/>
              </a:rPr>
              <a:t> d</a:t>
            </a:r>
            <a:r>
              <a:rPr lang="it-IT" sz="1600" b="0" i="0" dirty="0">
                <a:solidFill>
                  <a:srgbClr val="000000"/>
                </a:solidFill>
                <a:effectLst/>
                <a:latin typeface="Roboto Slab" pitchFamily="2" charset="0"/>
              </a:rPr>
              <a:t>egli </a:t>
            </a:r>
            <a:r>
              <a:rPr lang="it-IT" sz="1600" b="1" i="0" dirty="0">
                <a:solidFill>
                  <a:srgbClr val="000000"/>
                </a:solidFill>
                <a:effectLst/>
                <a:latin typeface="Roboto Slab" pitchFamily="2" charset="0"/>
              </a:rPr>
              <a:t>ammortamenti</a:t>
            </a:r>
            <a:r>
              <a:rPr lang="it-IT" sz="1600" b="0" i="0" dirty="0">
                <a:solidFill>
                  <a:srgbClr val="000000"/>
                </a:solidFill>
                <a:effectLst/>
                <a:latin typeface="Roboto Slab" pitchFamily="2" charset="0"/>
              </a:rPr>
              <a:t> (l'ammortamento iscritto a Conto economico è maggiore di quello dedotto, e la riconciliazione avviene anch'essa con una variazione in aumento);</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del regime </a:t>
            </a:r>
            <a:r>
              <a:rPr lang="it-IT" sz="1600" b="0" i="0" dirty="0">
                <a:effectLst/>
                <a:latin typeface="Roboto Slab" pitchFamily="2" charset="0"/>
              </a:rPr>
              <a:t>delle </a:t>
            </a:r>
            <a:r>
              <a:rPr lang="it-IT" sz="1600" b="1" i="0" u="none" strike="noStrike" dirty="0">
                <a:effectLst/>
                <a:latin typeface="Roboto Slab" pitchFamily="2" charset="0"/>
              </a:rPr>
              <a:t>società non operative</a:t>
            </a:r>
            <a:r>
              <a:rPr lang="it-IT" sz="1600" b="0" i="0" dirty="0">
                <a:effectLst/>
                <a:latin typeface="Roboto Slab" pitchFamily="2" charset="0"/>
              </a:rPr>
              <a:t> (i ricavi </a:t>
            </a:r>
            <a:r>
              <a:rPr lang="it-IT" sz="1600" b="0" i="0" dirty="0">
                <a:solidFill>
                  <a:srgbClr val="000000"/>
                </a:solidFill>
                <a:effectLst/>
                <a:latin typeface="Roboto Slab" pitchFamily="2" charset="0"/>
              </a:rPr>
              <a:t>minimi sono, infatti, calcolati sul costo fiscalmente riconosciuto del bene, che rimane anche in questo caso quello a suo tempo esistente in capo alla società incorporata o fusa).</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E99F1C6-D524-0364-88C4-AF69B27F1060}"/>
              </a:ext>
            </a:extLst>
          </p:cNvPr>
          <p:cNvSpPr>
            <a:spLocks noGrp="1"/>
          </p:cNvSpPr>
          <p:nvPr>
            <p:ph type="sldNum" sz="quarter" idx="12"/>
          </p:nvPr>
        </p:nvSpPr>
        <p:spPr/>
        <p:txBody>
          <a:bodyPr/>
          <a:lstStyle/>
          <a:p>
            <a:fld id="{924E01A3-EAA5-4C2C-A4B3-8A501F687B1A}" type="slidenum">
              <a:rPr lang="it-IT" smtClean="0"/>
              <a:t>115</a:t>
            </a:fld>
            <a:endParaRPr lang="it-IT" dirty="0"/>
          </a:p>
        </p:txBody>
      </p:sp>
    </p:spTree>
    <p:extLst>
      <p:ext uri="{BB962C8B-B14F-4D97-AF65-F5344CB8AC3E}">
        <p14:creationId xmlns:p14="http://schemas.microsoft.com/office/powerpoint/2010/main" val="360851651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D92C5-1D95-B2DB-1766-AEE49638E75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B3C9362-DE59-E98F-4B60-63EB9DEC47D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disavanzo di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BAB7D924-16DA-F8E6-B16C-495D4A0BE95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400" b="0" i="0" dirty="0">
              <a:solidFill>
                <a:srgbClr val="000000"/>
              </a:solidFill>
              <a:effectLst/>
              <a:latin typeface="Roboto Slab" pitchFamily="2" charset="0"/>
              <a:ea typeface="Roboto Slab" pitchFamily="2" charset="0"/>
              <a:cs typeface="Roboto Slab" pitchFamily="2" charset="0"/>
            </a:endParaRPr>
          </a:p>
          <a:p>
            <a:pPr algn="just">
              <a:lnSpc>
                <a:spcPct val="150000"/>
              </a:lnSpc>
              <a:spcBef>
                <a:spcPts val="0"/>
              </a:spcBef>
            </a:pPr>
            <a:r>
              <a:rPr lang="it-IT" sz="1400" b="0" i="0" dirty="0">
                <a:solidFill>
                  <a:srgbClr val="000000"/>
                </a:solidFill>
                <a:effectLst/>
                <a:latin typeface="Roboto Slab" pitchFamily="2" charset="0"/>
                <a:ea typeface="Roboto Slab" pitchFamily="2" charset="0"/>
                <a:cs typeface="Roboto Slab" pitchFamily="2" charset="0"/>
              </a:rPr>
              <a:t>Come visto, è possibile </a:t>
            </a:r>
            <a:r>
              <a:rPr lang="it-IT" sz="1400" b="1" i="0" dirty="0">
                <a:solidFill>
                  <a:srgbClr val="000000"/>
                </a:solidFill>
                <a:effectLst/>
                <a:latin typeface="Roboto Slab" pitchFamily="2" charset="0"/>
                <a:ea typeface="Roboto Slab" pitchFamily="2" charset="0"/>
                <a:cs typeface="Roboto Slab" pitchFamily="2" charset="0"/>
              </a:rPr>
              <a:t>affrancare il disavanzo di fusione</a:t>
            </a:r>
            <a:r>
              <a:rPr lang="it-IT" sz="1400" b="0" i="0" dirty="0">
                <a:solidFill>
                  <a:srgbClr val="000000"/>
                </a:solidFill>
                <a:effectLst/>
                <a:latin typeface="Roboto Slab" pitchFamily="2" charset="0"/>
                <a:ea typeface="Roboto Slab" pitchFamily="2" charset="0"/>
                <a:cs typeface="Roboto Slab" pitchFamily="2" charset="0"/>
              </a:rPr>
              <a:t>, in base all'art. 176 co. 2-</a:t>
            </a:r>
            <a:r>
              <a:rPr lang="it-IT" sz="1400" b="0" i="1" dirty="0">
                <a:solidFill>
                  <a:srgbClr val="000000"/>
                </a:solidFill>
                <a:effectLst/>
                <a:latin typeface="Roboto Slab" pitchFamily="2" charset="0"/>
                <a:ea typeface="Roboto Slab" pitchFamily="2" charset="0"/>
                <a:cs typeface="Roboto Slab" pitchFamily="2" charset="0"/>
              </a:rPr>
              <a:t>ter</a:t>
            </a:r>
            <a:r>
              <a:rPr lang="it-IT" sz="1400" b="0" i="0" dirty="0">
                <a:solidFill>
                  <a:srgbClr val="000000"/>
                </a:solidFill>
                <a:effectLst/>
                <a:latin typeface="Roboto Slab" pitchFamily="2" charset="0"/>
                <a:ea typeface="Roboto Slab" pitchFamily="2" charset="0"/>
                <a:cs typeface="Roboto Slab" pitchFamily="2" charset="0"/>
              </a:rPr>
              <a:t> del TUIR.</a:t>
            </a:r>
          </a:p>
          <a:p>
            <a:pPr algn="just">
              <a:lnSpc>
                <a:spcPct val="150000"/>
              </a:lnSpc>
              <a:spcBef>
                <a:spcPts val="0"/>
              </a:spcBef>
            </a:pPr>
            <a:r>
              <a:rPr lang="it-IT" sz="1400" dirty="0">
                <a:solidFill>
                  <a:srgbClr val="000000"/>
                </a:solidFill>
                <a:latin typeface="Roboto Slab" pitchFamily="2" charset="0"/>
                <a:ea typeface="Roboto Slab" pitchFamily="2" charset="0"/>
                <a:cs typeface="Roboto Slab" pitchFamily="2" charset="0"/>
              </a:rPr>
              <a:t>L’opzione è esercitata nella </a:t>
            </a:r>
            <a:r>
              <a:rPr lang="it-IT" sz="1400" b="0" i="0" dirty="0">
                <a:solidFill>
                  <a:srgbClr val="000000"/>
                </a:solidFill>
                <a:effectLst/>
                <a:latin typeface="Roboto Slab" pitchFamily="2" charset="0"/>
                <a:ea typeface="Roboto Slab" pitchFamily="2" charset="0"/>
                <a:cs typeface="Roboto Slab" pitchFamily="2" charset="0"/>
              </a:rPr>
              <a:t>dichiarazione riferita al periodo d'imposta in cui l'operazione è stata  posta in essere; </a:t>
            </a:r>
            <a:r>
              <a:rPr lang="it-IT" sz="1400" dirty="0">
                <a:solidFill>
                  <a:srgbClr val="000000"/>
                </a:solidFill>
                <a:latin typeface="Roboto Slab" pitchFamily="2" charset="0"/>
                <a:ea typeface="Roboto Slab" pitchFamily="2" charset="0"/>
                <a:cs typeface="Roboto Slab" pitchFamily="2" charset="0"/>
              </a:rPr>
              <a:t>è dovuta un’</a:t>
            </a:r>
            <a:r>
              <a:rPr lang="it-IT" sz="1400" b="1" i="0" dirty="0">
                <a:solidFill>
                  <a:srgbClr val="000000"/>
                </a:solidFill>
                <a:effectLst/>
                <a:latin typeface="Roboto Slab" pitchFamily="2" charset="0"/>
                <a:ea typeface="Roboto Slab" pitchFamily="2" charset="0"/>
                <a:cs typeface="Roboto Slab" pitchFamily="2" charset="0"/>
              </a:rPr>
              <a:t>imposta sostitutiva </a:t>
            </a:r>
            <a:r>
              <a:rPr lang="it-IT" sz="1400" b="1" dirty="0">
                <a:solidFill>
                  <a:srgbClr val="000000"/>
                </a:solidFill>
                <a:latin typeface="Roboto Slab" pitchFamily="2" charset="0"/>
                <a:ea typeface="Roboto Slab" pitchFamily="2" charset="0"/>
                <a:cs typeface="Roboto Slab" pitchFamily="2" charset="0"/>
              </a:rPr>
              <a:t>del</a:t>
            </a:r>
            <a:r>
              <a:rPr lang="it-IT" sz="1400" b="1" i="0" dirty="0">
                <a:solidFill>
                  <a:srgbClr val="000000"/>
                </a:solidFill>
                <a:effectLst/>
                <a:latin typeface="Roboto Slab" pitchFamily="2" charset="0"/>
                <a:ea typeface="Roboto Slab" pitchFamily="2" charset="0"/>
                <a:cs typeface="Roboto Slab" pitchFamily="2" charset="0"/>
              </a:rPr>
              <a:t> 18% ai fini delle imposte sui redditi e del 3% ai fini dell'IRAP </a:t>
            </a:r>
            <a:r>
              <a:rPr lang="it-IT" sz="1400" b="0" i="0" dirty="0">
                <a:solidFill>
                  <a:srgbClr val="000000"/>
                </a:solidFill>
                <a:effectLst/>
                <a:latin typeface="Roboto Slab" pitchFamily="2" charset="0"/>
                <a:ea typeface="Roboto Slab" pitchFamily="2" charset="0"/>
                <a:cs typeface="Roboto Slab" pitchFamily="2" charset="0"/>
              </a:rPr>
              <a:t>(quest'ultima da maggiorare al ricorrere delle condizioni di legge), da versare in unica soluzione.</a:t>
            </a:r>
          </a:p>
          <a:p>
            <a:pPr algn="just">
              <a:lnSpc>
                <a:spcPct val="150000"/>
              </a:lnSpc>
              <a:spcBef>
                <a:spcPts val="0"/>
              </a:spcBef>
            </a:pPr>
            <a:r>
              <a:rPr lang="it-IT" sz="1400" dirty="0">
                <a:solidFill>
                  <a:srgbClr val="000000"/>
                </a:solidFill>
                <a:latin typeface="Roboto Slab" pitchFamily="2" charset="0"/>
                <a:ea typeface="Roboto Slab" pitchFamily="2" charset="0"/>
                <a:cs typeface="Roboto Slab" pitchFamily="2" charset="0"/>
              </a:rPr>
              <a:t>I </a:t>
            </a:r>
            <a:r>
              <a:rPr lang="it-IT" sz="1400" b="1" dirty="0">
                <a:solidFill>
                  <a:srgbClr val="000000"/>
                </a:solidFill>
                <a:latin typeface="Roboto Slab" pitchFamily="2" charset="0"/>
                <a:ea typeface="Roboto Slab" pitchFamily="2" charset="0"/>
                <a:cs typeface="Roboto Slab" pitchFamily="2" charset="0"/>
              </a:rPr>
              <a:t>maggiori ammortamenti </a:t>
            </a:r>
            <a:r>
              <a:rPr lang="it-IT" sz="1400" dirty="0">
                <a:solidFill>
                  <a:srgbClr val="000000"/>
                </a:solidFill>
                <a:latin typeface="Roboto Slab" pitchFamily="2" charset="0"/>
                <a:ea typeface="Roboto Slab" pitchFamily="2" charset="0"/>
                <a:cs typeface="Roboto Slab" pitchFamily="2" charset="0"/>
              </a:rPr>
              <a:t>decorrono dal </a:t>
            </a:r>
            <a:r>
              <a:rPr lang="it-IT" sz="1400" b="0" i="0" dirty="0">
                <a:solidFill>
                  <a:srgbClr val="000000"/>
                </a:solidFill>
                <a:effectLst/>
                <a:latin typeface="Roboto Slab" pitchFamily="2" charset="0"/>
                <a:ea typeface="Roboto Slab" pitchFamily="2" charset="0"/>
                <a:cs typeface="Roboto Slab" pitchFamily="2" charset="0"/>
              </a:rPr>
              <a:t>periodo d'imposta nel corso del quale è esercitata l'opzione e si verifica la decadenza degli effetti nel caso di cessione del bene anteriormente al terzo periodo d'imposta successivo a quello dell'opzione.</a:t>
            </a:r>
          </a:p>
          <a:p>
            <a:pPr algn="just">
              <a:lnSpc>
                <a:spcPct val="150000"/>
              </a:lnSpc>
              <a:spcBef>
                <a:spcPts val="0"/>
              </a:spcBef>
            </a:pPr>
            <a:r>
              <a:rPr lang="it-IT" sz="1400" b="0" i="0" dirty="0">
                <a:solidFill>
                  <a:srgbClr val="000000"/>
                </a:solidFill>
                <a:effectLst/>
                <a:latin typeface="Roboto Slab" pitchFamily="2" charset="0"/>
                <a:ea typeface="Roboto Slab" pitchFamily="2" charset="0"/>
                <a:cs typeface="Roboto Slab" pitchFamily="2" charset="0"/>
              </a:rPr>
              <a:t>Secondo l'Agenzia delle Entrate (circ. </a:t>
            </a:r>
            <a:r>
              <a:rPr lang="it-IT" sz="1400" dirty="0">
                <a:solidFill>
                  <a:srgbClr val="000000"/>
                </a:solidFill>
                <a:latin typeface="Roboto Slab" pitchFamily="2" charset="0"/>
                <a:ea typeface="Roboto Slab" pitchFamily="2" charset="0"/>
                <a:cs typeface="Roboto Slab" pitchFamily="2" charset="0"/>
              </a:rPr>
              <a:t>8/</a:t>
            </a:r>
            <a:r>
              <a:rPr lang="it-IT" sz="1400" b="0" i="0" dirty="0">
                <a:solidFill>
                  <a:srgbClr val="000000"/>
                </a:solidFill>
                <a:effectLst/>
                <a:latin typeface="Roboto Slab" pitchFamily="2" charset="0"/>
                <a:ea typeface="Roboto Slab" pitchFamily="2" charset="0"/>
                <a:cs typeface="Roboto Slab" pitchFamily="2" charset="0"/>
              </a:rPr>
              <a:t>2009, § 3.3), l'affrancamento "ordinario" presuppone che oggetto dell'apporto effettuato nei confronti del soggetto avente causa (nel caso della fusione, la società incorporante o risultante dalla fusione) rappresenti un'azienda: non vi rientrerebbero, quindi, i beni acquisiti in seguito ad operazioni che non abbiano ad oggetto aziende o rami di aziende (ad esempio dopo una fusione con la quale si incorpora un singolo immobile, o un marchio).</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770B5AEE-4F9A-3C3A-E7B5-03C1FA88225F}"/>
              </a:ext>
            </a:extLst>
          </p:cNvPr>
          <p:cNvSpPr>
            <a:spLocks noGrp="1"/>
          </p:cNvSpPr>
          <p:nvPr>
            <p:ph type="sldNum" sz="quarter" idx="12"/>
          </p:nvPr>
        </p:nvSpPr>
        <p:spPr/>
        <p:txBody>
          <a:bodyPr/>
          <a:lstStyle/>
          <a:p>
            <a:fld id="{924E01A3-EAA5-4C2C-A4B3-8A501F687B1A}" type="slidenum">
              <a:rPr lang="it-IT" smtClean="0"/>
              <a:t>116</a:t>
            </a:fld>
            <a:endParaRPr lang="it-IT" dirty="0"/>
          </a:p>
        </p:txBody>
      </p:sp>
    </p:spTree>
    <p:extLst>
      <p:ext uri="{BB962C8B-B14F-4D97-AF65-F5344CB8AC3E}">
        <p14:creationId xmlns:p14="http://schemas.microsoft.com/office/powerpoint/2010/main" val="326280131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5D8AC-7EA4-4900-CBB9-F912C068F091}"/>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6F70BBB2-5E59-8286-0562-9FA7F1B84D7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Perdite fiscali</a:t>
            </a:r>
            <a:endParaRPr lang="it-IT" sz="3200" i="1" dirty="0">
              <a:solidFill>
                <a:srgbClr val="000000"/>
              </a:solidFill>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65FD91A9-2457-2747-6346-1DCD0EC74AA5}"/>
              </a:ext>
            </a:extLst>
          </p:cNvPr>
          <p:cNvSpPr>
            <a:spLocks noGrp="1"/>
          </p:cNvSpPr>
          <p:nvPr>
            <p:ph type="sldNum" sz="quarter" idx="12"/>
          </p:nvPr>
        </p:nvSpPr>
        <p:spPr/>
        <p:txBody>
          <a:bodyPr/>
          <a:lstStyle/>
          <a:p>
            <a:fld id="{924E01A3-EAA5-4C2C-A4B3-8A501F687B1A}" type="slidenum">
              <a:rPr lang="it-IT" smtClean="0"/>
              <a:t>117</a:t>
            </a:fld>
            <a:endParaRPr lang="it-IT"/>
          </a:p>
        </p:txBody>
      </p:sp>
    </p:spTree>
    <p:extLst>
      <p:ext uri="{BB962C8B-B14F-4D97-AF65-F5344CB8AC3E}">
        <p14:creationId xmlns:p14="http://schemas.microsoft.com/office/powerpoint/2010/main" val="415137323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1BB27-5CAE-1CA3-1D5C-B8DC0B04FE4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3CEE09E9-BD8B-BB41-279E-240991253ED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linee guida</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2B2BF0C-A7A5-A22C-093E-340E7341A32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2000" i="0" dirty="0">
              <a:effectLst/>
              <a:latin typeface="Roboto Slab" pitchFamily="2" charset="0"/>
            </a:endParaRPr>
          </a:p>
          <a:p>
            <a:pPr algn="just">
              <a:lnSpc>
                <a:spcPct val="150000"/>
              </a:lnSpc>
              <a:spcBef>
                <a:spcPts val="0"/>
              </a:spcBef>
              <a:buNone/>
            </a:pPr>
            <a:r>
              <a:rPr lang="it-IT" sz="2000" i="0" dirty="0">
                <a:effectLst/>
                <a:latin typeface="Roboto Slab" pitchFamily="2" charset="0"/>
              </a:rPr>
              <a:t>D. Lgs. </a:t>
            </a:r>
            <a:r>
              <a:rPr lang="it-IT" sz="2000" i="0" u="none" strike="noStrike" dirty="0">
                <a:effectLst/>
                <a:latin typeface="Roboto Slab" pitchFamily="2" charset="0"/>
              </a:rPr>
              <a:t>192/2024: ridefinizione del</a:t>
            </a:r>
            <a:r>
              <a:rPr lang="it-IT" sz="2000" i="0" dirty="0">
                <a:effectLst/>
                <a:latin typeface="Roboto Slab" pitchFamily="2" charset="0"/>
              </a:rPr>
              <a:t>le modalità di riporto delle perdite nelle fusioni di società, in attuazione dei principi della legge delega e in coerenza con le modifiche apportate alla disciplina generale (</a:t>
            </a:r>
            <a:r>
              <a:rPr lang="it-IT" sz="2000" i="0" u="none" strike="noStrike" dirty="0">
                <a:effectLst/>
                <a:latin typeface="Roboto Slab" pitchFamily="2" charset="0"/>
              </a:rPr>
              <a:t>artt. 84</a:t>
            </a:r>
            <a:r>
              <a:rPr lang="it-IT" sz="2000" i="0" dirty="0">
                <a:effectLst/>
                <a:latin typeface="Roboto Slab" pitchFamily="2" charset="0"/>
              </a:rPr>
              <a:t> co. 3 e 177-</a:t>
            </a:r>
            <a:r>
              <a:rPr lang="it-IT" sz="2000" i="1" dirty="0">
                <a:effectLst/>
                <a:latin typeface="Roboto Slab" pitchFamily="2" charset="0"/>
              </a:rPr>
              <a:t>ter</a:t>
            </a:r>
            <a:r>
              <a:rPr lang="it-IT" sz="2000" i="0" dirty="0">
                <a:effectLst/>
                <a:latin typeface="Roboto Slab" pitchFamily="2" charset="0"/>
              </a:rPr>
              <a:t> del TUIR).</a:t>
            </a:r>
          </a:p>
          <a:p>
            <a:pPr algn="just">
              <a:lnSpc>
                <a:spcPct val="150000"/>
              </a:lnSpc>
              <a:spcBef>
                <a:spcPts val="0"/>
              </a:spcBef>
              <a:buNone/>
            </a:pPr>
            <a:r>
              <a:rPr lang="it-IT" sz="2000" i="0" dirty="0">
                <a:effectLst/>
                <a:latin typeface="Roboto Slab" pitchFamily="2" charset="0"/>
              </a:rPr>
              <a:t>Le </a:t>
            </a:r>
            <a:r>
              <a:rPr lang="it-IT" sz="2000" b="1" i="0" dirty="0">
                <a:effectLst/>
                <a:latin typeface="Roboto Slab" pitchFamily="2" charset="0"/>
              </a:rPr>
              <a:t>linee guida della riforma</a:t>
            </a:r>
            <a:r>
              <a:rPr lang="it-IT" sz="2000" i="0" dirty="0">
                <a:effectLst/>
                <a:latin typeface="Roboto Slab" pitchFamily="2" charset="0"/>
              </a:rPr>
              <a:t> possono così essere riassunte:</a:t>
            </a:r>
          </a:p>
          <a:p>
            <a:pPr algn="just">
              <a:lnSpc>
                <a:spcPct val="150000"/>
              </a:lnSpc>
              <a:spcBef>
                <a:spcPts val="0"/>
              </a:spcBef>
            </a:pPr>
            <a:r>
              <a:rPr lang="it-IT" sz="2000" i="0" dirty="0">
                <a:effectLst/>
                <a:latin typeface="Roboto Slab" pitchFamily="2" charset="0"/>
              </a:rPr>
              <a:t>- viene posto quale </a:t>
            </a:r>
            <a:r>
              <a:rPr lang="it-IT" sz="2000" b="1" i="0" dirty="0">
                <a:effectLst/>
                <a:latin typeface="Roboto Slab" pitchFamily="2" charset="0"/>
              </a:rPr>
              <a:t>criterio base per la quantificazione </a:t>
            </a:r>
            <a:r>
              <a:rPr lang="it-IT" sz="2000" i="0" dirty="0">
                <a:effectLst/>
                <a:latin typeface="Roboto Slab" pitchFamily="2" charset="0"/>
              </a:rPr>
              <a:t>delle perdite riportabili il </a:t>
            </a:r>
            <a:r>
              <a:rPr lang="it-IT" sz="2000" b="1" i="0" dirty="0">
                <a:effectLst/>
                <a:latin typeface="Roboto Slab" pitchFamily="2" charset="0"/>
              </a:rPr>
              <a:t>valore economico </a:t>
            </a:r>
            <a:r>
              <a:rPr lang="it-IT" sz="2000" i="0" dirty="0">
                <a:effectLst/>
                <a:latin typeface="Roboto Slab" pitchFamily="2" charset="0"/>
              </a:rPr>
              <a:t>della società, e non più quello del suo Patrimonio netto contabile, il quale assume funzione solo suppletiva (</a:t>
            </a:r>
            <a:r>
              <a:rPr lang="it-IT" sz="2000" i="0" u="none" strike="noStrike" dirty="0">
                <a:effectLst/>
                <a:latin typeface="Roboto Slab" pitchFamily="2" charset="0"/>
              </a:rPr>
              <a:t>art. 172</a:t>
            </a:r>
            <a:r>
              <a:rPr lang="it-IT" sz="2000" i="0" dirty="0">
                <a:effectLst/>
                <a:latin typeface="Roboto Slab" pitchFamily="2" charset="0"/>
              </a:rPr>
              <a:t> co. 7 del TUIR);</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F67D1483-3590-B787-A143-CDCD0615DAFF}"/>
              </a:ext>
            </a:extLst>
          </p:cNvPr>
          <p:cNvSpPr>
            <a:spLocks noGrp="1"/>
          </p:cNvSpPr>
          <p:nvPr>
            <p:ph type="sldNum" sz="quarter" idx="12"/>
          </p:nvPr>
        </p:nvSpPr>
        <p:spPr/>
        <p:txBody>
          <a:bodyPr/>
          <a:lstStyle/>
          <a:p>
            <a:fld id="{924E01A3-EAA5-4C2C-A4B3-8A501F687B1A}" type="slidenum">
              <a:rPr lang="it-IT" smtClean="0"/>
              <a:t>118</a:t>
            </a:fld>
            <a:endParaRPr lang="it-IT" dirty="0"/>
          </a:p>
        </p:txBody>
      </p:sp>
    </p:spTree>
    <p:extLst>
      <p:ext uri="{BB962C8B-B14F-4D97-AF65-F5344CB8AC3E}">
        <p14:creationId xmlns:p14="http://schemas.microsoft.com/office/powerpoint/2010/main" val="373028714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20DE8-3C01-4A48-606B-7545A4ACBB7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8A200C9-4726-CE91-A8E7-0280E7B3673C}"/>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linee guida</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57F3E8B-1ECF-7908-F53F-71D9BE428B70}"/>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2000" i="0" dirty="0">
                <a:effectLst/>
                <a:latin typeface="Roboto Slab" pitchFamily="2" charset="0"/>
              </a:rPr>
              <a:t>- confermate, per le </a:t>
            </a:r>
            <a:r>
              <a:rPr lang="it-IT" sz="2000" b="1" i="0" dirty="0">
                <a:effectLst/>
                <a:latin typeface="Roboto Slab" pitchFamily="2" charset="0"/>
              </a:rPr>
              <a:t>fusioni retrodatate</a:t>
            </a:r>
            <a:r>
              <a:rPr lang="it-IT" sz="2000" i="0" dirty="0">
                <a:effectLst/>
                <a:latin typeface="Roboto Slab" pitchFamily="2" charset="0"/>
              </a:rPr>
              <a:t>, le limitazioni al riporto delle perdite maturate </a:t>
            </a:r>
            <a:r>
              <a:rPr lang="it-IT" sz="2000" b="1" i="0" dirty="0">
                <a:effectLst/>
                <a:latin typeface="Roboto Slab" pitchFamily="2" charset="0"/>
              </a:rPr>
              <a:t>sino alla data di efficacia giuridica </a:t>
            </a:r>
            <a:r>
              <a:rPr lang="it-IT" sz="2000" i="0" dirty="0">
                <a:effectLst/>
                <a:latin typeface="Roboto Slab" pitchFamily="2" charset="0"/>
              </a:rPr>
              <a:t>dell'operazione (nuovo </a:t>
            </a:r>
            <a:r>
              <a:rPr lang="it-IT" sz="2000" i="0" u="none" strike="noStrike" dirty="0">
                <a:effectLst/>
                <a:latin typeface="Roboto Slab" pitchFamily="2" charset="0"/>
              </a:rPr>
              <a:t>art. 172</a:t>
            </a:r>
            <a:r>
              <a:rPr lang="it-IT" sz="2000" i="0" dirty="0">
                <a:effectLst/>
                <a:latin typeface="Roboto Slab" pitchFamily="2" charset="0"/>
              </a:rPr>
              <a:t> co. 7</a:t>
            </a:r>
            <a:r>
              <a:rPr lang="it-IT" sz="2000" i="1" dirty="0">
                <a:effectLst/>
                <a:latin typeface="Roboto Slab" pitchFamily="2" charset="0"/>
              </a:rPr>
              <a:t>-bis</a:t>
            </a:r>
            <a:r>
              <a:rPr lang="it-IT" sz="2000" i="0" dirty="0">
                <a:effectLst/>
                <a:latin typeface="Roboto Slab" pitchFamily="2" charset="0"/>
              </a:rPr>
              <a:t> del TUIR), ma tali limitazioni sono tali per la sola società incorporata;</a:t>
            </a:r>
          </a:p>
          <a:p>
            <a:pPr algn="just">
              <a:lnSpc>
                <a:spcPct val="150000"/>
              </a:lnSpc>
              <a:spcBef>
                <a:spcPts val="0"/>
              </a:spcBef>
            </a:pPr>
            <a:r>
              <a:rPr lang="it-IT" sz="2000" i="0" dirty="0">
                <a:effectLst/>
                <a:latin typeface="Roboto Slab" pitchFamily="2" charset="0"/>
              </a:rPr>
              <a:t> - si conferma un </a:t>
            </a:r>
            <a:r>
              <a:rPr lang="it-IT" sz="2000" b="1" i="0" dirty="0">
                <a:effectLst/>
                <a:latin typeface="Roboto Slab" pitchFamily="2" charset="0"/>
              </a:rPr>
              <a:t>regime uniforme </a:t>
            </a:r>
            <a:r>
              <a:rPr lang="it-IT" sz="2000" i="0" dirty="0">
                <a:effectLst/>
                <a:latin typeface="Roboto Slab" pitchFamily="2" charset="0"/>
              </a:rPr>
              <a:t>per il riporto di </a:t>
            </a:r>
            <a:r>
              <a:rPr lang="it-IT" sz="2000" b="1" i="0" dirty="0">
                <a:effectLst/>
                <a:latin typeface="Roboto Slab" pitchFamily="2" charset="0"/>
              </a:rPr>
              <a:t>perdite</a:t>
            </a:r>
            <a:r>
              <a:rPr lang="it-IT" sz="2000" i="0" dirty="0">
                <a:effectLst/>
                <a:latin typeface="Roboto Slab" pitchFamily="2" charset="0"/>
              </a:rPr>
              <a:t>, </a:t>
            </a:r>
            <a:r>
              <a:rPr lang="it-IT" sz="2000" b="1" i="0" dirty="0">
                <a:effectLst/>
                <a:latin typeface="Roboto Slab" pitchFamily="2" charset="0"/>
              </a:rPr>
              <a:t>eccedenze di interessi </a:t>
            </a:r>
            <a:r>
              <a:rPr lang="it-IT" sz="2000" i="0" dirty="0">
                <a:effectLst/>
                <a:latin typeface="Roboto Slab" pitchFamily="2" charset="0"/>
              </a:rPr>
              <a:t>ed </a:t>
            </a:r>
            <a:r>
              <a:rPr lang="it-IT" sz="2000" b="1" i="0" dirty="0">
                <a:effectLst/>
                <a:latin typeface="Roboto Slab" pitchFamily="2" charset="0"/>
              </a:rPr>
              <a:t>eccedenze ACE </a:t>
            </a:r>
            <a:r>
              <a:rPr lang="it-IT" sz="2000" i="0" dirty="0">
                <a:effectLst/>
                <a:latin typeface="Roboto Slab" pitchFamily="2" charset="0"/>
              </a:rPr>
              <a:t>(nuovo </a:t>
            </a:r>
            <a:r>
              <a:rPr lang="it-IT" sz="2000" i="0" u="none" strike="noStrike" dirty="0">
                <a:effectLst/>
                <a:latin typeface="Roboto Slab" pitchFamily="2" charset="0"/>
              </a:rPr>
              <a:t>art. 172</a:t>
            </a:r>
            <a:r>
              <a:rPr lang="it-IT" sz="2000" i="0" dirty="0">
                <a:effectLst/>
                <a:latin typeface="Roboto Slab" pitchFamily="2" charset="0"/>
              </a:rPr>
              <a:t> co. 7</a:t>
            </a:r>
            <a:r>
              <a:rPr lang="it-IT" sz="2000" i="1" dirty="0">
                <a:effectLst/>
                <a:latin typeface="Roboto Slab" pitchFamily="2" charset="0"/>
              </a:rPr>
              <a:t>-ter</a:t>
            </a:r>
            <a:r>
              <a:rPr lang="it-IT" sz="2000" i="0" dirty="0">
                <a:effectLst/>
                <a:latin typeface="Roboto Slab" pitchFamily="2" charset="0"/>
              </a:rPr>
              <a:t> del TUIR);</a:t>
            </a:r>
          </a:p>
          <a:p>
            <a:pPr algn="just">
              <a:lnSpc>
                <a:spcPct val="150000"/>
              </a:lnSpc>
              <a:spcBef>
                <a:spcPts val="0"/>
              </a:spcBef>
            </a:pPr>
            <a:r>
              <a:rPr lang="it-IT" sz="2000" dirty="0">
                <a:latin typeface="Roboto Slab" pitchFamily="2" charset="0"/>
              </a:rPr>
              <a:t>- </a:t>
            </a:r>
            <a:r>
              <a:rPr lang="it-IT" sz="2000" i="0" dirty="0">
                <a:effectLst/>
                <a:latin typeface="Roboto Slab" pitchFamily="2" charset="0"/>
              </a:rPr>
              <a:t>è rimossa la limitazione al riporto delle perdite in presenza di svalutazioni delle partecipazioni fiscalmente dedotte;</a:t>
            </a:r>
          </a:p>
          <a:p>
            <a:pPr algn="just">
              <a:lnSpc>
                <a:spcPct val="150000"/>
              </a:lnSpc>
              <a:spcBef>
                <a:spcPts val="0"/>
              </a:spcBef>
            </a:pPr>
            <a:r>
              <a:rPr lang="it-IT" sz="2000" dirty="0">
                <a:latin typeface="Roboto Slab" pitchFamily="2" charset="0"/>
              </a:rPr>
              <a:t>- </a:t>
            </a:r>
            <a:r>
              <a:rPr lang="it-IT" sz="2000" i="0" dirty="0">
                <a:effectLst/>
                <a:latin typeface="Roboto Slab" pitchFamily="2" charset="0"/>
              </a:rPr>
              <a:t>espressamente </a:t>
            </a:r>
            <a:r>
              <a:rPr lang="it-IT" sz="2000" b="1" i="0" dirty="0">
                <a:effectLst/>
                <a:latin typeface="Roboto Slab" pitchFamily="2" charset="0"/>
              </a:rPr>
              <a:t>escluse</a:t>
            </a:r>
            <a:r>
              <a:rPr lang="it-IT" sz="2000" i="0" dirty="0">
                <a:effectLst/>
                <a:latin typeface="Roboto Slab" pitchFamily="2" charset="0"/>
              </a:rPr>
              <a:t> le limitazioni al riporto per le </a:t>
            </a:r>
            <a:r>
              <a:rPr lang="it-IT" sz="2000" b="1" i="0" dirty="0">
                <a:effectLst/>
                <a:latin typeface="Roboto Slab" pitchFamily="2" charset="0"/>
              </a:rPr>
              <a:t>fusioni infragruppo</a:t>
            </a:r>
            <a:r>
              <a:rPr lang="it-IT" sz="2000" i="0" dirty="0">
                <a:effectLst/>
                <a:latin typeface="Roboto Slab" pitchFamily="2" charset="0"/>
              </a:rPr>
              <a:t>, in forza del nuovo </a:t>
            </a:r>
            <a:r>
              <a:rPr lang="it-IT" sz="2000" i="0" u="none" strike="noStrike" dirty="0">
                <a:effectLst/>
                <a:latin typeface="Roboto Slab" pitchFamily="2" charset="0"/>
              </a:rPr>
              <a:t>art. 177</a:t>
            </a:r>
            <a:r>
              <a:rPr lang="it-IT" sz="2000" i="1" u="none" strike="noStrike" dirty="0">
                <a:effectLst/>
                <a:latin typeface="Roboto Slab" pitchFamily="2" charset="0"/>
              </a:rPr>
              <a:t>-ter</a:t>
            </a:r>
            <a:r>
              <a:rPr lang="it-IT" sz="2000" i="0" dirty="0">
                <a:effectLst/>
                <a:latin typeface="Roboto Slab" pitchFamily="2" charset="0"/>
              </a:rPr>
              <a:t> del TUIR</a:t>
            </a:r>
            <a:r>
              <a:rPr lang="it-IT" sz="2000" b="0" i="0" dirty="0">
                <a:solidFill>
                  <a:srgbClr val="000000"/>
                </a:solidFill>
                <a:effectLst/>
                <a:latin typeface="Roboto Slab" pitchFamily="2" charset="0"/>
              </a:rPr>
              <a:t>.</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D7CD4325-3A1A-282D-F6D2-46D6DE4516EB}"/>
              </a:ext>
            </a:extLst>
          </p:cNvPr>
          <p:cNvSpPr>
            <a:spLocks noGrp="1"/>
          </p:cNvSpPr>
          <p:nvPr>
            <p:ph type="sldNum" sz="quarter" idx="12"/>
          </p:nvPr>
        </p:nvSpPr>
        <p:spPr/>
        <p:txBody>
          <a:bodyPr/>
          <a:lstStyle/>
          <a:p>
            <a:fld id="{924E01A3-EAA5-4C2C-A4B3-8A501F687B1A}" type="slidenum">
              <a:rPr lang="it-IT" smtClean="0"/>
              <a:t>119</a:t>
            </a:fld>
            <a:endParaRPr lang="it-IT" dirty="0"/>
          </a:p>
        </p:txBody>
      </p:sp>
    </p:spTree>
    <p:extLst>
      <p:ext uri="{BB962C8B-B14F-4D97-AF65-F5344CB8AC3E}">
        <p14:creationId xmlns:p14="http://schemas.microsoft.com/office/powerpoint/2010/main" val="903571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8816B-0610-DC9E-A465-9E9F1915F44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CCE8487-15D0-2A1C-1416-8417BF663D3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situazione patrimoniale infrannuale</a:t>
            </a:r>
          </a:p>
        </p:txBody>
      </p:sp>
      <p:sp>
        <p:nvSpPr>
          <p:cNvPr id="2051" name="Rectangle 3">
            <a:extLst>
              <a:ext uri="{FF2B5EF4-FFF2-40B4-BE49-F238E27FC236}">
                <a16:creationId xmlns:a16="http://schemas.microsoft.com/office/drawing/2014/main" id="{46C69753-0F4B-E9C4-867F-237739B806C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20000"/>
              </a:lnSpc>
              <a:spcBef>
                <a:spcPts val="0"/>
              </a:spcBef>
            </a:pPr>
            <a:r>
              <a:rPr lang="it-IT" sz="2000" i="0" u="none" strike="noStrike" baseline="0" dirty="0">
                <a:latin typeface="Roboto Slab" pitchFamily="2" charset="0"/>
                <a:ea typeface="Roboto Slab" pitchFamily="2" charset="0"/>
                <a:cs typeface="Roboto Slab" pitchFamily="2" charset="0"/>
              </a:rPr>
              <a:t>E’ da </a:t>
            </a:r>
            <a:r>
              <a:rPr lang="it-IT" sz="2000" b="0" i="0" u="none" strike="noStrike" baseline="0" dirty="0">
                <a:latin typeface="Roboto Slab" pitchFamily="2" charset="0"/>
                <a:ea typeface="Roboto Slab" pitchFamily="2" charset="0"/>
                <a:cs typeface="Roboto Slab" pitchFamily="2" charset="0"/>
              </a:rPr>
              <a:t> predisporre </a:t>
            </a:r>
            <a:r>
              <a:rPr lang="it-IT" sz="2000" b="0" u="none" strike="noStrike" baseline="0" dirty="0">
                <a:latin typeface="Roboto Slab" pitchFamily="2" charset="0"/>
                <a:ea typeface="Roboto Slab" pitchFamily="2" charset="0"/>
                <a:cs typeface="Roboto Slab" pitchFamily="2" charset="0"/>
              </a:rPr>
              <a:t>con l’osservanza delle </a:t>
            </a:r>
            <a:r>
              <a:rPr lang="it-IT" sz="2000" b="1" u="none" strike="noStrike" baseline="0" dirty="0">
                <a:latin typeface="Roboto Slab" pitchFamily="2" charset="0"/>
                <a:ea typeface="Roboto Slab" pitchFamily="2" charset="0"/>
                <a:cs typeface="Roboto Slab" pitchFamily="2" charset="0"/>
              </a:rPr>
              <a:t>norme sul bilancio d’esercizio </a:t>
            </a:r>
            <a:r>
              <a:rPr lang="it-IT" sz="2000" b="0" u="none" strike="noStrike" baseline="0" dirty="0">
                <a:latin typeface="Roboto Slab" pitchFamily="2" charset="0"/>
                <a:ea typeface="Roboto Slab" pitchFamily="2" charset="0"/>
                <a:cs typeface="Roboto Slab" pitchFamily="2" charset="0"/>
              </a:rPr>
              <a:t>e rappresenta una delle componenti a corredo del progetto </a:t>
            </a:r>
            <a:r>
              <a:rPr lang="it-IT" sz="2000" b="0" i="0" u="none" strike="noStrike" baseline="0" dirty="0">
                <a:latin typeface="Roboto Slab" pitchFamily="2" charset="0"/>
                <a:ea typeface="Roboto Slab" pitchFamily="2" charset="0"/>
                <a:cs typeface="Roboto Slab" pitchFamily="2" charset="0"/>
              </a:rPr>
              <a:t>di fusione ed è diretta sia ai soci che approvano l’operazione di fusione sia ai creditori sociali ed ai terzi interessati alla stessa. </a:t>
            </a:r>
          </a:p>
          <a:p>
            <a:pPr algn="just">
              <a:lnSpc>
                <a:spcPct val="120000"/>
              </a:lnSpc>
              <a:spcBef>
                <a:spcPts val="0"/>
              </a:spcBef>
            </a:pPr>
            <a:endParaRPr lang="it-IT" sz="2000" b="0" i="0" u="none" strike="noStrike" baseline="0" dirty="0">
              <a:latin typeface="Roboto Slab" pitchFamily="2" charset="0"/>
              <a:ea typeface="Roboto Slab" pitchFamily="2" charset="0"/>
              <a:cs typeface="Roboto Slab" pitchFamily="2" charset="0"/>
            </a:endParaRPr>
          </a:p>
          <a:p>
            <a:pPr algn="just">
              <a:lnSpc>
                <a:spcPct val="120000"/>
              </a:lnSpc>
              <a:spcBef>
                <a:spcPts val="0"/>
              </a:spcBef>
            </a:pPr>
            <a:r>
              <a:rPr lang="it-IT" sz="2000" b="0" i="0" u="none" strike="noStrike" baseline="0" dirty="0">
                <a:latin typeface="Roboto Slab" pitchFamily="2" charset="0"/>
                <a:ea typeface="Roboto Slab" pitchFamily="2" charset="0"/>
                <a:cs typeface="Roboto Slab" pitchFamily="2" charset="0"/>
              </a:rPr>
              <a:t>Funzione: </a:t>
            </a:r>
            <a:r>
              <a:rPr lang="it-IT" sz="2000" b="1" i="0" u="none" strike="noStrike" baseline="0" dirty="0">
                <a:latin typeface="Roboto Slab" pitchFamily="2" charset="0"/>
                <a:ea typeface="Roboto Slab" pitchFamily="2" charset="0"/>
                <a:cs typeface="Roboto Slab" pitchFamily="2" charset="0"/>
              </a:rPr>
              <a:t>aggiornare i saldi </a:t>
            </a:r>
            <a:r>
              <a:rPr lang="it-IT" sz="2000" b="0" i="0" u="none" strike="noStrike" baseline="0" dirty="0">
                <a:latin typeface="Roboto Slab" pitchFamily="2" charset="0"/>
                <a:ea typeface="Roboto Slab" pitchFamily="2" charset="0"/>
                <a:cs typeface="Roboto Slab" pitchFamily="2" charset="0"/>
              </a:rPr>
              <a:t>dei conti dell’ultimo bilancio di esercizio e </a:t>
            </a:r>
            <a:r>
              <a:rPr lang="it-IT" sz="2000" b="1" i="0" u="none" strike="noStrike" baseline="0" dirty="0">
                <a:latin typeface="Roboto Slab" pitchFamily="2" charset="0"/>
                <a:ea typeface="Roboto Slab" pitchFamily="2" charset="0"/>
                <a:cs typeface="Roboto Slab" pitchFamily="2" charset="0"/>
              </a:rPr>
              <a:t>non viene utilizzata per determinare il rapporto di cambio</a:t>
            </a:r>
            <a:r>
              <a:rPr lang="it-IT" sz="2000" b="0" i="0" dirty="0">
                <a:solidFill>
                  <a:srgbClr val="000000"/>
                </a:solidFill>
                <a:effectLst/>
                <a:latin typeface="Roboto Slab" pitchFamily="2" charset="0"/>
                <a:ea typeface="Roboto Slab" pitchFamily="2" charset="0"/>
                <a:cs typeface="Roboto Slab" pitchFamily="2" charset="0"/>
              </a:rPr>
              <a:t>.</a:t>
            </a:r>
            <a:r>
              <a:rPr lang="it-IT" sz="2000" kern="100" dirty="0">
                <a:effectLst/>
                <a:latin typeface="Roboto Slab" pitchFamily="2" charset="0"/>
                <a:ea typeface="Roboto Slab" pitchFamily="2" charset="0"/>
                <a:cs typeface="Roboto Slab" pitchFamily="2" charset="0"/>
              </a:rPr>
              <a:t>	</a:t>
            </a:r>
          </a:p>
          <a:p>
            <a:pPr algn="just">
              <a:lnSpc>
                <a:spcPct val="120000"/>
              </a:lnSpc>
              <a:spcBef>
                <a:spcPts val="0"/>
              </a:spcBef>
            </a:pPr>
            <a:endParaRPr lang="it-IT" sz="2000" kern="100" dirty="0">
              <a:effectLst/>
              <a:latin typeface="Roboto Slab" pitchFamily="2" charset="0"/>
              <a:ea typeface="Roboto Slab" pitchFamily="2" charset="0"/>
              <a:cs typeface="Roboto Slab" pitchFamily="2" charset="0"/>
            </a:endParaRPr>
          </a:p>
          <a:p>
            <a:pPr algn="just">
              <a:lnSpc>
                <a:spcPct val="120000"/>
              </a:lnSpc>
              <a:spcBef>
                <a:spcPts val="0"/>
              </a:spcBef>
            </a:pPr>
            <a:r>
              <a:rPr lang="it-IT" sz="2000" b="0" i="0" u="none" strike="noStrike" baseline="0" dirty="0">
                <a:latin typeface="Roboto Slab" pitchFamily="2" charset="0"/>
                <a:ea typeface="Roboto Slab" pitchFamily="2" charset="0"/>
                <a:cs typeface="Roboto Slab" pitchFamily="2" charset="0"/>
              </a:rPr>
              <a:t>E’ un </a:t>
            </a:r>
            <a:r>
              <a:rPr lang="it-IT" sz="2000" b="1" i="0" u="none" strike="noStrike" baseline="0" dirty="0">
                <a:latin typeface="Roboto Slab" pitchFamily="2" charset="0"/>
                <a:ea typeface="Roboto Slab" pitchFamily="2" charset="0"/>
                <a:cs typeface="Roboto Slab" pitchFamily="2" charset="0"/>
              </a:rPr>
              <a:t>bilancio infrannuale</a:t>
            </a:r>
            <a:r>
              <a:rPr lang="it-IT" sz="2000" b="0" i="0" u="none" strike="noStrike" baseline="0" dirty="0">
                <a:latin typeface="Roboto Slab" pitchFamily="2" charset="0"/>
                <a:ea typeface="Roboto Slab" pitchFamily="2" charset="0"/>
                <a:cs typeface="Roboto Slab" pitchFamily="2" charset="0"/>
              </a:rPr>
              <a:t>, di tipo </a:t>
            </a:r>
            <a:r>
              <a:rPr lang="it-IT" sz="2000" b="1" i="0" u="none" strike="noStrike" baseline="0" dirty="0">
                <a:latin typeface="Roboto Slab" pitchFamily="2" charset="0"/>
                <a:ea typeface="Roboto Slab" pitchFamily="2" charset="0"/>
                <a:cs typeface="Roboto Slab" pitchFamily="2" charset="0"/>
              </a:rPr>
              <a:t>ordinario</a:t>
            </a:r>
            <a:r>
              <a:rPr lang="it-IT" sz="2000" b="0" i="0" u="none" strike="noStrike" baseline="0" dirty="0">
                <a:latin typeface="Roboto Slab" pitchFamily="2" charset="0"/>
                <a:ea typeface="Roboto Slab" pitchFamily="2" charset="0"/>
                <a:cs typeface="Roboto Slab" pitchFamily="2" charset="0"/>
              </a:rPr>
              <a:t>, la cui data di riferimento non coincide né con la data di deposito del progetto di fusione né con la data di adozione della delibera di fusione</a:t>
            </a:r>
            <a:r>
              <a:rPr lang="it-IT" sz="1800" dirty="0">
                <a:latin typeface="Roboto Slab" pitchFamily="2" charset="0"/>
                <a:ea typeface="Roboto Slab" pitchFamily="2" charset="0"/>
                <a:cs typeface="Roboto Slab" pitchFamily="2" charset="0"/>
              </a:rPr>
              <a:t> (</a:t>
            </a:r>
            <a:r>
              <a:rPr lang="it-IT" sz="1800" i="1" dirty="0">
                <a:latin typeface="Roboto Slab" pitchFamily="2" charset="0"/>
                <a:ea typeface="Roboto Slab" pitchFamily="2" charset="0"/>
                <a:cs typeface="Roboto Slab" pitchFamily="2" charset="0"/>
              </a:rPr>
              <a:t>OIC 4</a:t>
            </a:r>
            <a:r>
              <a:rPr lang="it-IT" sz="1800" dirty="0">
                <a:latin typeface="Roboto Slab" pitchFamily="2" charset="0"/>
                <a:ea typeface="Roboto Slab" pitchFamily="2" charset="0"/>
                <a:cs typeface="Roboto Slab" pitchFamily="2" charset="0"/>
              </a:rPr>
              <a:t>).</a:t>
            </a:r>
            <a:endParaRPr lang="it-IT" sz="1800" b="0" i="0" u="none" strike="noStrike" baseline="0" dirty="0">
              <a:latin typeface="Roboto Slab" pitchFamily="2" charset="0"/>
              <a:ea typeface="Roboto Slab" pitchFamily="2" charset="0"/>
              <a:cs typeface="Roboto Slab" pitchFamily="2" charset="0"/>
            </a:endParaRPr>
          </a:p>
          <a:p>
            <a:pPr algn="just"/>
            <a:endParaRPr lang="it-IT" sz="1800" kern="100" dirty="0">
              <a:effectLst/>
              <a:latin typeface="Roboto Slab" pitchFamily="2" charset="0"/>
              <a:ea typeface="Roboto Slab" pitchFamily="2" charset="0"/>
              <a:cs typeface="Roboto Slab" pitchFamily="2" charset="0"/>
            </a:endParaRP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C52383A-3181-D24E-ABD6-9C637472331F}"/>
              </a:ext>
            </a:extLst>
          </p:cNvPr>
          <p:cNvSpPr>
            <a:spLocks noGrp="1"/>
          </p:cNvSpPr>
          <p:nvPr>
            <p:ph type="sldNum" sz="quarter" idx="12"/>
          </p:nvPr>
        </p:nvSpPr>
        <p:spPr/>
        <p:txBody>
          <a:bodyPr/>
          <a:lstStyle/>
          <a:p>
            <a:fld id="{924E01A3-EAA5-4C2C-A4B3-8A501F687B1A}" type="slidenum">
              <a:rPr lang="it-IT" smtClean="0"/>
              <a:t>12</a:t>
            </a:fld>
            <a:endParaRPr lang="it-IT"/>
          </a:p>
        </p:txBody>
      </p:sp>
    </p:spTree>
    <p:extLst>
      <p:ext uri="{BB962C8B-B14F-4D97-AF65-F5344CB8AC3E}">
        <p14:creationId xmlns:p14="http://schemas.microsoft.com/office/powerpoint/2010/main" val="92323903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B3C0F-6519-DA54-471F-CD2C8BA11E8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6519D1B-8047-9ADB-E816-AFC9F2BF2F3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73C1CB3-3543-B087-6D2B-9BC8F85135A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800" b="0" i="0" dirty="0">
              <a:solidFill>
                <a:srgbClr val="000000"/>
              </a:solidFill>
              <a:effectLst/>
              <a:latin typeface="Roboto Slab" pitchFamily="2" charset="0"/>
            </a:endParaRPr>
          </a:p>
          <a:p>
            <a:pPr algn="just">
              <a:lnSpc>
                <a:spcPct val="150000"/>
              </a:lnSpc>
              <a:spcBef>
                <a:spcPts val="0"/>
              </a:spcBef>
              <a:buNone/>
            </a:pPr>
            <a:r>
              <a:rPr lang="it-IT" sz="1800" b="0" i="0" dirty="0">
                <a:solidFill>
                  <a:srgbClr val="000000"/>
                </a:solidFill>
                <a:effectLst/>
                <a:latin typeface="Roboto Slab" pitchFamily="2" charset="0"/>
              </a:rPr>
              <a:t>A </a:t>
            </a:r>
            <a:r>
              <a:rPr lang="it-IT" sz="1800" i="0" dirty="0">
                <a:effectLst/>
                <a:latin typeface="Roboto Slab" pitchFamily="2" charset="0"/>
              </a:rPr>
              <a:t>norma dell'</a:t>
            </a:r>
            <a:r>
              <a:rPr lang="it-IT" sz="1800" i="0" u="none" strike="noStrike" dirty="0">
                <a:effectLst/>
                <a:latin typeface="Roboto Slab" pitchFamily="2" charset="0"/>
              </a:rPr>
              <a:t>art. 172</a:t>
            </a:r>
            <a:r>
              <a:rPr lang="it-IT" sz="1800" i="0" dirty="0">
                <a:effectLst/>
                <a:latin typeface="Roboto Slab" pitchFamily="2" charset="0"/>
              </a:rPr>
              <a:t> co. 7 del TUIR (come modificato dall'</a:t>
            </a:r>
            <a:r>
              <a:rPr lang="it-IT" sz="1800" i="0" u="none" strike="noStrike" dirty="0">
                <a:effectLst/>
                <a:latin typeface="Roboto Slab" pitchFamily="2" charset="0"/>
              </a:rPr>
              <a:t>art. 15</a:t>
            </a:r>
            <a:r>
              <a:rPr lang="it-IT" sz="1800" i="0" dirty="0">
                <a:effectLst/>
                <a:latin typeface="Roboto Slab" pitchFamily="2" charset="0"/>
              </a:rPr>
              <a:t> co. 1 lett. b) del D. Lgs. 192/2024), </a:t>
            </a:r>
            <a:r>
              <a:rPr lang="it-IT" sz="1800" b="1" i="0" dirty="0">
                <a:effectLst/>
                <a:latin typeface="Roboto Slab" pitchFamily="2" charset="0"/>
              </a:rPr>
              <a:t>le perdite fiscali maturate in capo alle società che partecipano</a:t>
            </a:r>
            <a:r>
              <a:rPr lang="it-IT" sz="1800" i="0" dirty="0">
                <a:effectLst/>
                <a:latin typeface="Roboto Slab" pitchFamily="2" charset="0"/>
              </a:rPr>
              <a:t> alla fusione, </a:t>
            </a:r>
            <a:r>
              <a:rPr lang="it-IT" sz="1800" b="1" i="0" dirty="0">
                <a:effectLst/>
                <a:latin typeface="Roboto Slab" pitchFamily="2" charset="0"/>
              </a:rPr>
              <a:t>comprese quelle dell'incorporante</a:t>
            </a:r>
            <a:r>
              <a:rPr lang="it-IT" sz="1800" i="0" dirty="0">
                <a:effectLst/>
                <a:latin typeface="Roboto Slab" pitchFamily="2" charset="0"/>
              </a:rPr>
              <a:t>, sono riportabili </a:t>
            </a:r>
            <a:r>
              <a:rPr lang="it-IT" sz="1800" b="1" i="0" dirty="0">
                <a:effectLst/>
                <a:latin typeface="Roboto Slab" pitchFamily="2" charset="0"/>
              </a:rPr>
              <a:t>in capo alla società incorporante </a:t>
            </a:r>
            <a:r>
              <a:rPr lang="it-IT" sz="1800" b="1" i="0" dirty="0">
                <a:solidFill>
                  <a:srgbClr val="000000"/>
                </a:solidFill>
                <a:effectLst/>
                <a:latin typeface="Roboto Slab" pitchFamily="2" charset="0"/>
              </a:rPr>
              <a:t>o risultante</a:t>
            </a:r>
            <a:r>
              <a:rPr lang="it-IT" sz="1800" b="0" i="0" dirty="0">
                <a:solidFill>
                  <a:srgbClr val="000000"/>
                </a:solidFill>
                <a:effectLst/>
                <a:latin typeface="Roboto Slab" pitchFamily="2" charset="0"/>
              </a:rPr>
              <a:t> dalla fusione con due limitazioni di legge, legate: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alla </a:t>
            </a:r>
            <a:r>
              <a:rPr lang="it-IT" sz="1800" b="1" i="0" dirty="0">
                <a:solidFill>
                  <a:srgbClr val="000000"/>
                </a:solidFill>
                <a:effectLst/>
                <a:latin typeface="Roboto Slab" pitchFamily="2" charset="0"/>
              </a:rPr>
              <a:t>"vitalità"</a:t>
            </a:r>
            <a:r>
              <a:rPr lang="it-IT" sz="1800" b="0" i="0" dirty="0">
                <a:solidFill>
                  <a:srgbClr val="000000"/>
                </a:solidFill>
                <a:effectLst/>
                <a:latin typeface="Roboto Slab" pitchFamily="2" charset="0"/>
              </a:rPr>
              <a:t>, da verificarsi nell'esercizio precedente a quello nel corso del quale la fusione ha efficacia nonché nell'intervallo di tempo intercorrente tra l'inizio dell'esercizio nel corso del quale la fusione ha efficacia e la data antecedente (c.d. "periodo interinale");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al </a:t>
            </a:r>
            <a:r>
              <a:rPr lang="it-IT" sz="1800" b="1" i="0" dirty="0">
                <a:solidFill>
                  <a:srgbClr val="000000"/>
                </a:solidFill>
                <a:effectLst/>
                <a:latin typeface="Roboto Slab" pitchFamily="2" charset="0"/>
              </a:rPr>
              <a:t>patrimonio netto</a:t>
            </a:r>
            <a:r>
              <a:rPr lang="it-IT" sz="1800" b="0" i="0" dirty="0">
                <a:solidFill>
                  <a:srgbClr val="000000"/>
                </a:solidFill>
                <a:effectLst/>
                <a:latin typeface="Roboto Slab" pitchFamily="2" charset="0"/>
              </a:rPr>
              <a:t>, da determinarsi in base al </a:t>
            </a:r>
            <a:r>
              <a:rPr lang="it-IT" sz="1800" b="1" i="0" dirty="0">
                <a:solidFill>
                  <a:srgbClr val="000000"/>
                </a:solidFill>
                <a:effectLst/>
                <a:latin typeface="Roboto Slab" pitchFamily="2" charset="0"/>
              </a:rPr>
              <a:t>valore economico o </a:t>
            </a:r>
            <a:r>
              <a:rPr lang="it-IT" sz="1800" b="0" i="0" dirty="0">
                <a:solidFill>
                  <a:srgbClr val="000000"/>
                </a:solidFill>
                <a:effectLst/>
                <a:latin typeface="Roboto Slab" pitchFamily="2" charset="0"/>
              </a:rPr>
              <a:t>al valore </a:t>
            </a:r>
            <a:r>
              <a:rPr lang="it-IT" sz="1800" b="1" i="0" dirty="0">
                <a:solidFill>
                  <a:srgbClr val="000000"/>
                </a:solidFill>
                <a:effectLst/>
                <a:latin typeface="Roboto Slab" pitchFamily="2" charset="0"/>
              </a:rPr>
              <a:t>contabile</a:t>
            </a:r>
            <a:r>
              <a:rPr lang="it-IT" sz="1800" dirty="0">
                <a:solidFill>
                  <a:srgbClr val="000000"/>
                </a:solidFill>
                <a:latin typeface="Roboto Slab" pitchFamily="2" charset="0"/>
              </a:rPr>
              <a:t> (</a:t>
            </a:r>
            <a:r>
              <a:rPr lang="it-IT" sz="1800" i="1" dirty="0">
                <a:solidFill>
                  <a:srgbClr val="000000"/>
                </a:solidFill>
                <a:latin typeface="Roboto Slab" pitchFamily="2" charset="0"/>
              </a:rPr>
              <a:t>Cotto – Odetto, </a:t>
            </a:r>
            <a:r>
              <a:rPr lang="it-IT" sz="1800" i="1" dirty="0" err="1">
                <a:solidFill>
                  <a:srgbClr val="000000"/>
                </a:solidFill>
                <a:latin typeface="Roboto Slab" pitchFamily="2" charset="0"/>
              </a:rPr>
              <a:t>Bibiloteca</a:t>
            </a:r>
            <a:r>
              <a:rPr lang="it-IT" sz="1800" i="1" dirty="0">
                <a:solidFill>
                  <a:srgbClr val="000000"/>
                </a:solidFill>
                <a:latin typeface="Roboto Slab" pitchFamily="2" charset="0"/>
              </a:rPr>
              <a:t> </a:t>
            </a:r>
            <a:r>
              <a:rPr lang="it-IT" sz="1800" i="1" dirty="0" err="1">
                <a:solidFill>
                  <a:srgbClr val="000000"/>
                </a:solidFill>
                <a:latin typeface="Roboto Slab" pitchFamily="2" charset="0"/>
              </a:rPr>
              <a:t>Eutekne</a:t>
            </a:r>
            <a:r>
              <a:rPr lang="it-IT" sz="1800" dirty="0">
                <a:solidFill>
                  <a:srgbClr val="000000"/>
                </a:solidFill>
                <a:latin typeface="Roboto Slab" pitchFamily="2" charset="0"/>
              </a:rPr>
              <a:t>).</a:t>
            </a:r>
            <a:endParaRPr lang="it-IT" sz="1800" b="0" i="0" dirty="0">
              <a:solidFill>
                <a:srgbClr val="000000"/>
              </a:solidFill>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B327E37-2DCF-CF76-2E41-1730293B8154}"/>
              </a:ext>
            </a:extLst>
          </p:cNvPr>
          <p:cNvSpPr>
            <a:spLocks noGrp="1"/>
          </p:cNvSpPr>
          <p:nvPr>
            <p:ph type="sldNum" sz="quarter" idx="12"/>
          </p:nvPr>
        </p:nvSpPr>
        <p:spPr/>
        <p:txBody>
          <a:bodyPr/>
          <a:lstStyle/>
          <a:p>
            <a:fld id="{924E01A3-EAA5-4C2C-A4B3-8A501F687B1A}" type="slidenum">
              <a:rPr lang="it-IT" smtClean="0"/>
              <a:t>120</a:t>
            </a:fld>
            <a:endParaRPr lang="it-IT" dirty="0"/>
          </a:p>
        </p:txBody>
      </p:sp>
    </p:spTree>
    <p:extLst>
      <p:ext uri="{BB962C8B-B14F-4D97-AF65-F5344CB8AC3E}">
        <p14:creationId xmlns:p14="http://schemas.microsoft.com/office/powerpoint/2010/main" val="115367842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AD823-8FA6-41DC-3D5D-C8E453D0CE8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B9906F3-4162-1309-846A-D9A44F98BC17}"/>
              </a:ext>
            </a:extLst>
          </p:cNvPr>
          <p:cNvSpPr>
            <a:spLocks noGrp="1" noChangeArrowheads="1"/>
          </p:cNvSpPr>
          <p:nvPr>
            <p:ph type="ctrTitle"/>
          </p:nvPr>
        </p:nvSpPr>
        <p:spPr>
          <a:xfrm>
            <a:off x="2351089"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0DECA7F-A69C-3E80-88F3-3A6FBABF01F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1" dirty="0">
                <a:solidFill>
                  <a:srgbClr val="000000"/>
                </a:solidFill>
                <a:effectLst/>
                <a:latin typeface="Roboto Slab" pitchFamily="2" charset="0"/>
              </a:rPr>
              <a:t>Art. 172, comma 7 TUIR</a:t>
            </a:r>
          </a:p>
          <a:p>
            <a:pPr algn="just">
              <a:lnSpc>
                <a:spcPct val="150000"/>
              </a:lnSpc>
              <a:spcBef>
                <a:spcPts val="0"/>
              </a:spcBef>
              <a:buNone/>
            </a:pPr>
            <a:r>
              <a:rPr lang="it-IT" sz="1600" i="0" dirty="0">
                <a:solidFill>
                  <a:srgbClr val="000000"/>
                </a:solidFill>
                <a:effectLst/>
                <a:latin typeface="Roboto Slab" pitchFamily="2" charset="0"/>
              </a:rPr>
              <a:t>La possibilità di riporto in diminuzione (…) è subordinata alle condizioni che dal </a:t>
            </a:r>
            <a:r>
              <a:rPr lang="it-IT" sz="1600" b="1" i="0" dirty="0">
                <a:solidFill>
                  <a:srgbClr val="000000"/>
                </a:solidFill>
                <a:effectLst/>
                <a:latin typeface="Roboto Slab" pitchFamily="2" charset="0"/>
              </a:rPr>
              <a:t>conto economico della società che riporta le perdite </a:t>
            </a:r>
            <a:r>
              <a:rPr lang="it-IT" sz="1600" i="0" dirty="0">
                <a:solidFill>
                  <a:srgbClr val="000000"/>
                </a:solidFill>
                <a:effectLst/>
                <a:latin typeface="Roboto Slab" pitchFamily="2" charset="0"/>
              </a:rPr>
              <a:t>relativo:</a:t>
            </a:r>
          </a:p>
          <a:p>
            <a:pPr algn="just">
              <a:lnSpc>
                <a:spcPct val="150000"/>
              </a:lnSpc>
              <a:spcBef>
                <a:spcPts val="0"/>
              </a:spcBef>
              <a:buNone/>
            </a:pPr>
            <a:r>
              <a:rPr lang="it-IT" sz="1600" b="1" i="0" dirty="0">
                <a:solidFill>
                  <a:srgbClr val="000000"/>
                </a:solidFill>
                <a:effectLst/>
                <a:latin typeface="Roboto Slab" pitchFamily="2" charset="0"/>
              </a:rPr>
              <a:t>a)</a:t>
            </a:r>
            <a:r>
              <a:rPr lang="it-IT" sz="1600" i="0" dirty="0">
                <a:solidFill>
                  <a:srgbClr val="000000"/>
                </a:solidFill>
                <a:effectLst/>
                <a:latin typeface="Roboto Slab" pitchFamily="2" charset="0"/>
              </a:rPr>
              <a:t> all'</a:t>
            </a:r>
            <a:r>
              <a:rPr lang="it-IT" sz="1600" b="1" i="0" dirty="0">
                <a:solidFill>
                  <a:srgbClr val="000000"/>
                </a:solidFill>
                <a:effectLst/>
                <a:latin typeface="Roboto Slab" pitchFamily="2" charset="0"/>
              </a:rPr>
              <a:t>esercizio precedente a quello nel corso del quale la fusione ha efficacia </a:t>
            </a:r>
            <a:r>
              <a:rPr lang="it-IT" sz="1600" i="0" dirty="0">
                <a:solidFill>
                  <a:srgbClr val="000000"/>
                </a:solidFill>
                <a:effectLst/>
                <a:latin typeface="Roboto Slab" pitchFamily="2" charset="0"/>
              </a:rPr>
              <a:t>ai sensi </a:t>
            </a:r>
            <a:r>
              <a:rPr lang="it-IT" sz="1600" i="0" dirty="0">
                <a:effectLst/>
                <a:latin typeface="Roboto Slab" pitchFamily="2" charset="0"/>
              </a:rPr>
              <a:t>dell'</a:t>
            </a:r>
            <a:r>
              <a:rPr lang="it-IT" sz="1600" i="0" u="none" strike="noStrike" dirty="0">
                <a:effectLst/>
                <a:latin typeface="Roboto Slab" pitchFamily="2" charset="0"/>
              </a:rPr>
              <a:t>articolo 2504-bis</a:t>
            </a:r>
            <a:r>
              <a:rPr lang="it-IT" sz="1600" i="0" dirty="0">
                <a:effectLst/>
                <a:latin typeface="Roboto Slab" pitchFamily="2" charset="0"/>
              </a:rPr>
              <a:t> del codice civile </a:t>
            </a:r>
            <a:r>
              <a:rPr lang="it-IT" sz="1600" b="1" i="0" dirty="0">
                <a:effectLst/>
                <a:latin typeface="Roboto Slab" pitchFamily="2" charset="0"/>
              </a:rPr>
              <a:t>risulti un ammontare </a:t>
            </a:r>
            <a:r>
              <a:rPr lang="it-IT" sz="1600" i="0" dirty="0">
                <a:effectLst/>
                <a:latin typeface="Roboto Slab" pitchFamily="2" charset="0"/>
              </a:rPr>
              <a:t>di ricavi e proventi dell'attività caratteristica e un ammontare delle spese per prestazioni di lavoro subordinato e relativi contributi, (…)</a:t>
            </a:r>
          </a:p>
          <a:p>
            <a:pPr algn="just">
              <a:lnSpc>
                <a:spcPct val="150000"/>
              </a:lnSpc>
              <a:spcBef>
                <a:spcPts val="0"/>
              </a:spcBef>
              <a:buNone/>
            </a:pPr>
            <a:r>
              <a:rPr lang="it-IT" sz="1600" b="1" dirty="0">
                <a:effectLst/>
                <a:latin typeface="Roboto Slab" pitchFamily="2" charset="0"/>
              </a:rPr>
              <a:t>b) </a:t>
            </a:r>
            <a:r>
              <a:rPr lang="it-IT" sz="1600" i="0" dirty="0">
                <a:effectLst/>
                <a:latin typeface="Roboto Slab" pitchFamily="2" charset="0"/>
              </a:rPr>
              <a:t>all'</a:t>
            </a:r>
            <a:r>
              <a:rPr lang="it-IT" sz="1600" b="1" i="0" dirty="0">
                <a:effectLst/>
                <a:latin typeface="Roboto Slab" pitchFamily="2" charset="0"/>
              </a:rPr>
              <a:t>intervallo di tempo che intercorre tra l'inizio dell'esercizio nel corso del quale la fusione ha efficacia</a:t>
            </a:r>
            <a:r>
              <a:rPr lang="it-IT" sz="1600" i="0" dirty="0">
                <a:effectLst/>
                <a:latin typeface="Roboto Slab" pitchFamily="2" charset="0"/>
              </a:rPr>
              <a:t> ai sensi dell'</a:t>
            </a:r>
            <a:r>
              <a:rPr lang="it-IT" sz="1600" i="0" u="none" strike="noStrike" dirty="0">
                <a:effectLst/>
                <a:latin typeface="Roboto Slab" pitchFamily="2" charset="0"/>
              </a:rPr>
              <a:t>articolo 2504-bis</a:t>
            </a:r>
            <a:r>
              <a:rPr lang="it-IT" sz="1600" i="0" dirty="0">
                <a:effectLst/>
                <a:latin typeface="Roboto Slab" pitchFamily="2" charset="0"/>
              </a:rPr>
              <a:t> </a:t>
            </a:r>
            <a:r>
              <a:rPr lang="it-IT" sz="1600" i="0" dirty="0">
                <a:solidFill>
                  <a:srgbClr val="000000"/>
                </a:solidFill>
                <a:effectLst/>
                <a:latin typeface="Roboto Slab" pitchFamily="2" charset="0"/>
              </a:rPr>
              <a:t>del codice civile </a:t>
            </a:r>
            <a:r>
              <a:rPr lang="it-IT" sz="1600" b="1" i="0" dirty="0">
                <a:solidFill>
                  <a:srgbClr val="000000"/>
                </a:solidFill>
                <a:effectLst/>
                <a:latin typeface="Roboto Slab" pitchFamily="2" charset="0"/>
              </a:rPr>
              <a:t>e la data antecedente a quella di efficacia della fusione</a:t>
            </a:r>
            <a:r>
              <a:rPr lang="it-IT" sz="1600" i="0" dirty="0">
                <a:solidFill>
                  <a:srgbClr val="000000"/>
                </a:solidFill>
                <a:effectLst/>
                <a:latin typeface="Roboto Slab" pitchFamily="2" charset="0"/>
              </a:rPr>
              <a:t>, redatto in osservanza dei principi contabili applicati ai fini della redazione del bilancio di esercizio, </a:t>
            </a:r>
            <a:r>
              <a:rPr lang="it-IT" sz="1600" b="1" i="0" dirty="0">
                <a:solidFill>
                  <a:srgbClr val="000000"/>
                </a:solidFill>
                <a:effectLst/>
                <a:latin typeface="Roboto Slab" pitchFamily="2" charset="0"/>
              </a:rPr>
              <a:t>risulti un ammontare</a:t>
            </a:r>
            <a:r>
              <a:rPr lang="it-IT" sz="1600" dirty="0">
                <a:solidFill>
                  <a:srgbClr val="000000"/>
                </a:solidFill>
                <a:latin typeface="Roboto Slab" pitchFamily="2" charset="0"/>
              </a:rPr>
              <a:t> </a:t>
            </a:r>
            <a:r>
              <a:rPr lang="it-IT" sz="1600" i="0" dirty="0">
                <a:solidFill>
                  <a:srgbClr val="000000"/>
                </a:solidFill>
                <a:effectLst/>
                <a:latin typeface="Roboto Slab" pitchFamily="2" charset="0"/>
              </a:rPr>
              <a:t>di ricavi e proventi dell'attività caratteristica e un ammontare delle spese per prestazioni di lavoro subordinato e relativi contributi </a:t>
            </a:r>
            <a:r>
              <a:rPr lang="it-IT" sz="1600" dirty="0">
                <a:solidFill>
                  <a:srgbClr val="000000"/>
                </a:solidFill>
                <a:latin typeface="Roboto Slab" pitchFamily="2" charset="0"/>
              </a:rPr>
              <a:t>(…).</a:t>
            </a:r>
            <a:endParaRPr lang="it-IT" sz="160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7708F17-E0B6-7966-52F7-9A3989113C2D}"/>
              </a:ext>
            </a:extLst>
          </p:cNvPr>
          <p:cNvSpPr>
            <a:spLocks noGrp="1"/>
          </p:cNvSpPr>
          <p:nvPr>
            <p:ph type="sldNum" sz="quarter" idx="12"/>
          </p:nvPr>
        </p:nvSpPr>
        <p:spPr/>
        <p:txBody>
          <a:bodyPr/>
          <a:lstStyle/>
          <a:p>
            <a:fld id="{924E01A3-EAA5-4C2C-A4B3-8A501F687B1A}" type="slidenum">
              <a:rPr lang="it-IT" smtClean="0"/>
              <a:t>121</a:t>
            </a:fld>
            <a:endParaRPr lang="it-IT" dirty="0"/>
          </a:p>
        </p:txBody>
      </p:sp>
    </p:spTree>
    <p:extLst>
      <p:ext uri="{BB962C8B-B14F-4D97-AF65-F5344CB8AC3E}">
        <p14:creationId xmlns:p14="http://schemas.microsoft.com/office/powerpoint/2010/main" val="100555460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02EBA-EAE0-13DE-D2C4-9D6F36DF900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BC3B161-4BFB-E711-5287-BEA22567772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7D8C0500-AF14-4C76-9A3C-4BB2166FAE7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800" b="0" i="0" dirty="0">
              <a:solidFill>
                <a:srgbClr val="000000"/>
              </a:solidFill>
              <a:effectLst/>
              <a:latin typeface="Roboto Slab" pitchFamily="2" charset="0"/>
              <a:ea typeface="Roboto Slab" pitchFamily="2" charset="0"/>
              <a:cs typeface="Roboto Slab" pitchFamily="2" charset="0"/>
            </a:endParaRPr>
          </a:p>
          <a:p>
            <a:pPr algn="just">
              <a:lnSpc>
                <a:spcPct val="15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Le perdite fiscali </a:t>
            </a:r>
            <a:r>
              <a:rPr lang="it-IT" sz="1800" b="1" i="0" dirty="0">
                <a:solidFill>
                  <a:srgbClr val="000000"/>
                </a:solidFill>
                <a:effectLst/>
                <a:latin typeface="Roboto Slab" pitchFamily="2" charset="0"/>
                <a:ea typeface="Roboto Slab" pitchFamily="2" charset="0"/>
                <a:cs typeface="Roboto Slab" pitchFamily="2" charset="0"/>
              </a:rPr>
              <a:t>non possono essere riportate </a:t>
            </a:r>
            <a:r>
              <a:rPr lang="it-IT" sz="1800" b="0" i="0" dirty="0">
                <a:solidFill>
                  <a:srgbClr val="000000"/>
                </a:solidFill>
                <a:effectLst/>
                <a:latin typeface="Roboto Slab" pitchFamily="2" charset="0"/>
                <a:ea typeface="Roboto Slab" pitchFamily="2" charset="0"/>
                <a:cs typeface="Roboto Slab" pitchFamily="2" charset="0"/>
              </a:rPr>
              <a:t>se nel conto economico della società che riporta le perdite relativo all'</a:t>
            </a:r>
            <a:r>
              <a:rPr lang="it-IT" sz="1800" b="1" i="0" dirty="0">
                <a:solidFill>
                  <a:srgbClr val="000000"/>
                </a:solidFill>
                <a:effectLst/>
                <a:latin typeface="Roboto Slab" pitchFamily="2" charset="0"/>
                <a:ea typeface="Roboto Slab" pitchFamily="2" charset="0"/>
                <a:cs typeface="Roboto Slab" pitchFamily="2" charset="0"/>
              </a:rPr>
              <a:t>esercizio precedente a quello in cui la fusione ha efficacia</a:t>
            </a:r>
            <a:r>
              <a:rPr lang="it-IT" sz="1800" b="0" i="0" dirty="0">
                <a:solidFill>
                  <a:srgbClr val="000000"/>
                </a:solidFill>
                <a:effectLst/>
                <a:latin typeface="Roboto Slab" pitchFamily="2" charset="0"/>
                <a:ea typeface="Roboto Slab" pitchFamily="2" charset="0"/>
                <a:cs typeface="Roboto Slab" pitchFamily="2" charset="0"/>
              </a:rPr>
              <a:t> si registra un:</a:t>
            </a:r>
          </a:p>
          <a:p>
            <a:pPr algn="just">
              <a:lnSpc>
                <a:spcPct val="15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 </a:t>
            </a:r>
            <a:r>
              <a:rPr lang="it-IT" sz="1800" b="1" i="0" dirty="0">
                <a:solidFill>
                  <a:srgbClr val="000000"/>
                </a:solidFill>
                <a:effectLst/>
                <a:latin typeface="Roboto Slab" pitchFamily="2" charset="0"/>
                <a:ea typeface="Roboto Slab" pitchFamily="2" charset="0"/>
                <a:cs typeface="Roboto Slab" pitchFamily="2" charset="0"/>
              </a:rPr>
              <a:t>ammontare di ricavi e proventi </a:t>
            </a:r>
            <a:r>
              <a:rPr lang="it-IT" sz="1800" b="0" i="0" dirty="0">
                <a:solidFill>
                  <a:srgbClr val="000000"/>
                </a:solidFill>
                <a:effectLst/>
                <a:latin typeface="Roboto Slab" pitchFamily="2" charset="0"/>
                <a:ea typeface="Roboto Slab" pitchFamily="2" charset="0"/>
                <a:cs typeface="Roboto Slab" pitchFamily="2" charset="0"/>
              </a:rPr>
              <a:t>dell'attività caratteristica e </a:t>
            </a:r>
          </a:p>
          <a:p>
            <a:pPr algn="just">
              <a:lnSpc>
                <a:spcPct val="15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 </a:t>
            </a:r>
            <a:r>
              <a:rPr lang="it-IT" sz="1800" b="1" i="0" dirty="0">
                <a:solidFill>
                  <a:srgbClr val="000000"/>
                </a:solidFill>
                <a:effectLst/>
                <a:latin typeface="Roboto Slab" pitchFamily="2" charset="0"/>
                <a:ea typeface="Roboto Slab" pitchFamily="2" charset="0"/>
                <a:cs typeface="Roboto Slab" pitchFamily="2" charset="0"/>
              </a:rPr>
              <a:t>ammontare di spese per lavoro subordinato e relativi contributi </a:t>
            </a:r>
          </a:p>
          <a:p>
            <a:pPr algn="just">
              <a:lnSpc>
                <a:spcPct val="150000"/>
              </a:lnSpc>
              <a:spcBef>
                <a:spcPts val="0"/>
              </a:spcBef>
            </a:pPr>
            <a:r>
              <a:rPr lang="it-IT" sz="1800" b="1" i="0" dirty="0">
                <a:solidFill>
                  <a:srgbClr val="000000"/>
                </a:solidFill>
                <a:effectLst/>
                <a:latin typeface="Roboto Slab" pitchFamily="2" charset="0"/>
                <a:ea typeface="Roboto Slab" pitchFamily="2" charset="0"/>
                <a:cs typeface="Roboto Slab" pitchFamily="2" charset="0"/>
              </a:rPr>
              <a:t>inferiore al 40% della media dei due esercizi precedenti</a:t>
            </a:r>
            <a:r>
              <a:rPr lang="it-IT" sz="1800" b="0" i="0" dirty="0">
                <a:solidFill>
                  <a:srgbClr val="000000"/>
                </a:solidFill>
                <a:effectLst/>
                <a:latin typeface="Roboto Slab" pitchFamily="2" charset="0"/>
                <a:ea typeface="Roboto Slab" pitchFamily="2" charset="0"/>
                <a:cs typeface="Roboto Slab" pitchFamily="2" charset="0"/>
              </a:rPr>
              <a:t>. </a:t>
            </a:r>
          </a:p>
          <a:p>
            <a:pPr algn="just">
              <a:lnSpc>
                <a:spcPct val="15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Entrambi i parametri sono assunti in base al dato di bilancio, non rilevando gli importi imponili o deducibili ai fini fiscali (per esempio, </a:t>
            </a:r>
            <a:r>
              <a:rPr lang="it-IT" sz="1800" b="0" i="0" dirty="0">
                <a:solidFill>
                  <a:srgbClr val="000000"/>
                </a:solidFill>
                <a:effectLst/>
                <a:latin typeface="Roboto Slab" pitchFamily="2" charset="0"/>
              </a:rPr>
              <a:t>non dovrebbero, quindi, essere considerati i ricavi corrispondenti al valore normale dei beni assegnati ai soci, se non "emerso" in contabilità).</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7B03A2A-B801-5D4A-142C-80EA601B9FA3}"/>
              </a:ext>
            </a:extLst>
          </p:cNvPr>
          <p:cNvSpPr>
            <a:spLocks noGrp="1"/>
          </p:cNvSpPr>
          <p:nvPr>
            <p:ph type="sldNum" sz="quarter" idx="12"/>
          </p:nvPr>
        </p:nvSpPr>
        <p:spPr/>
        <p:txBody>
          <a:bodyPr/>
          <a:lstStyle/>
          <a:p>
            <a:fld id="{924E01A3-EAA5-4C2C-A4B3-8A501F687B1A}" type="slidenum">
              <a:rPr lang="it-IT" smtClean="0"/>
              <a:t>122</a:t>
            </a:fld>
            <a:endParaRPr lang="it-IT" dirty="0"/>
          </a:p>
        </p:txBody>
      </p:sp>
    </p:spTree>
    <p:extLst>
      <p:ext uri="{BB962C8B-B14F-4D97-AF65-F5344CB8AC3E}">
        <p14:creationId xmlns:p14="http://schemas.microsoft.com/office/powerpoint/2010/main" val="305648791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9E230-1886-AE2E-8433-BD250C353A3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F7669CC-67D9-CD42-5891-CFECFB21286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0F36C57C-4B58-0127-F735-6878EF9D9238}"/>
              </a:ext>
            </a:extLst>
          </p:cNvPr>
          <p:cNvSpPr>
            <a:spLocks noGrp="1" noChangeArrowheads="1"/>
          </p:cNvSpPr>
          <p:nvPr>
            <p:ph type="subTitle" idx="1"/>
          </p:nvPr>
        </p:nvSpPr>
        <p:spPr>
          <a:xfrm>
            <a:off x="2366089" y="1020399"/>
            <a:ext cx="7690725" cy="5329239"/>
          </a:xfrm>
          <a:solidFill>
            <a:schemeClr val="accent5">
              <a:lumMod val="40000"/>
              <a:lumOff val="60000"/>
            </a:schemeClr>
          </a:solidFill>
        </p:spPr>
        <p:txBody>
          <a:bodyPr>
            <a:noAutofit/>
          </a:bodyPr>
          <a:lstStyle/>
          <a:p>
            <a:pPr>
              <a:lnSpc>
                <a:spcPct val="150000"/>
              </a:lnSpc>
              <a:spcBef>
                <a:spcPts val="0"/>
              </a:spcBef>
            </a:pPr>
            <a:r>
              <a:rPr lang="it-IT" sz="1800" b="1" i="1" dirty="0">
                <a:solidFill>
                  <a:srgbClr val="000000"/>
                </a:solidFill>
                <a:effectLst/>
                <a:latin typeface="Roboto Slab" pitchFamily="2" charset="0"/>
                <a:ea typeface="Roboto Slab" pitchFamily="2" charset="0"/>
                <a:cs typeface="Roboto Slab" pitchFamily="2" charset="0"/>
              </a:rPr>
              <a:t>Esempio </a:t>
            </a:r>
            <a:r>
              <a:rPr lang="it-IT" sz="1800" i="1" dirty="0">
                <a:solidFill>
                  <a:srgbClr val="000000"/>
                </a:solidFill>
                <a:effectLst/>
                <a:latin typeface="Roboto Slab" pitchFamily="2" charset="0"/>
                <a:ea typeface="Roboto Slab" pitchFamily="2" charset="0"/>
                <a:cs typeface="Roboto Slab" pitchFamily="2" charset="0"/>
              </a:rPr>
              <a:t>(</a:t>
            </a:r>
            <a:r>
              <a:rPr lang="it-IT" sz="1800" i="1" dirty="0" err="1">
                <a:solidFill>
                  <a:srgbClr val="000000"/>
                </a:solidFill>
                <a:effectLst/>
                <a:latin typeface="Roboto Slab" pitchFamily="2" charset="0"/>
                <a:ea typeface="Roboto Slab" pitchFamily="2" charset="0"/>
                <a:cs typeface="Roboto Slab" pitchFamily="2" charset="0"/>
              </a:rPr>
              <a:t>Eutekne</a:t>
            </a:r>
            <a:r>
              <a:rPr lang="it-IT" sz="1800" i="1" dirty="0">
                <a:solidFill>
                  <a:srgbClr val="000000"/>
                </a:solidFill>
                <a:effectLst/>
                <a:latin typeface="Roboto Slab" pitchFamily="2" charset="0"/>
                <a:ea typeface="Roboto Slab" pitchFamily="2" charset="0"/>
                <a:cs typeface="Roboto Slab" pitchFamily="2" charset="0"/>
              </a:rPr>
              <a:t>)</a:t>
            </a:r>
          </a:p>
          <a:p>
            <a:pPr>
              <a:lnSpc>
                <a:spcPct val="150000"/>
              </a:lnSpc>
              <a:spcBef>
                <a:spcPts val="0"/>
              </a:spcBef>
            </a:pPr>
            <a:r>
              <a:rPr lang="it-IT" sz="1800" b="1" i="1" dirty="0">
                <a:solidFill>
                  <a:srgbClr val="000000"/>
                </a:solidFill>
                <a:effectLst/>
                <a:latin typeface="Roboto Slab" pitchFamily="2" charset="0"/>
              </a:rPr>
              <a:t>Fusione deliberata nel 2025 tra due società, Alfa e Beta.</a:t>
            </a:r>
          </a:p>
          <a:p>
            <a:pPr>
              <a:lnSpc>
                <a:spcPct val="150000"/>
              </a:lnSpc>
              <a:spcBef>
                <a:spcPts val="0"/>
              </a:spcBef>
            </a:pPr>
            <a:r>
              <a:rPr lang="it-IT" sz="1400" b="1" dirty="0">
                <a:solidFill>
                  <a:srgbClr val="000000"/>
                </a:solidFill>
                <a:latin typeface="Roboto Slab" pitchFamily="2" charset="0"/>
              </a:rPr>
              <a:t>Alfa </a:t>
            </a:r>
            <a:r>
              <a:rPr lang="it-IT" sz="1400" b="1" dirty="0" err="1">
                <a:solidFill>
                  <a:srgbClr val="000000"/>
                </a:solidFill>
                <a:latin typeface="Roboto Slab" pitchFamily="2" charset="0"/>
              </a:rPr>
              <a:t>srl</a:t>
            </a:r>
            <a:endParaRPr lang="it-IT" sz="1400" b="1"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800" b="0" i="0" dirty="0">
              <a:solidFill>
                <a:srgbClr val="000000"/>
              </a:solidFill>
              <a:effectLst/>
              <a:latin typeface="Roboto Slab" pitchFamily="2" charset="0"/>
            </a:endParaRPr>
          </a:p>
          <a:p>
            <a:pPr algn="just">
              <a:lnSpc>
                <a:spcPct val="150000"/>
              </a:lnSpc>
              <a:spcBef>
                <a:spcPts val="0"/>
              </a:spcBef>
            </a:pPr>
            <a:r>
              <a:rPr lang="it-IT" sz="1300" b="0" i="0" dirty="0">
                <a:solidFill>
                  <a:srgbClr val="000000"/>
                </a:solidFill>
                <a:effectLst/>
                <a:latin typeface="Roboto Slab" pitchFamily="2" charset="0"/>
              </a:rPr>
              <a:t>La società </a:t>
            </a:r>
            <a:r>
              <a:rPr lang="it-IT" sz="1300" b="1" i="0" dirty="0">
                <a:solidFill>
                  <a:srgbClr val="000000"/>
                </a:solidFill>
                <a:effectLst/>
                <a:latin typeface="Roboto Slab" pitchFamily="2" charset="0"/>
              </a:rPr>
              <a:t>Alfa</a:t>
            </a:r>
            <a:r>
              <a:rPr lang="it-IT" sz="1300" b="0" i="0" dirty="0">
                <a:solidFill>
                  <a:srgbClr val="000000"/>
                </a:solidFill>
                <a:effectLst/>
                <a:latin typeface="Roboto Slab" pitchFamily="2" charset="0"/>
              </a:rPr>
              <a:t> (che riporta le perdite) </a:t>
            </a:r>
            <a:r>
              <a:rPr lang="it-IT" sz="1300" b="1" i="0" dirty="0">
                <a:solidFill>
                  <a:srgbClr val="000000"/>
                </a:solidFill>
                <a:effectLst/>
                <a:latin typeface="Roboto Slab" pitchFamily="2" charset="0"/>
              </a:rPr>
              <a:t>supera il test dei ricavi e proventi</a:t>
            </a:r>
            <a:r>
              <a:rPr lang="it-IT" sz="1300" b="0" i="0" dirty="0">
                <a:solidFill>
                  <a:srgbClr val="000000"/>
                </a:solidFill>
                <a:effectLst/>
                <a:latin typeface="Roboto Slab" pitchFamily="2" charset="0"/>
              </a:rPr>
              <a:t>, in quanto i </a:t>
            </a:r>
            <a:r>
              <a:rPr lang="it-IT" sz="1300" b="1" i="0" dirty="0">
                <a:solidFill>
                  <a:srgbClr val="000000"/>
                </a:solidFill>
                <a:effectLst/>
                <a:latin typeface="Roboto Slab" pitchFamily="2" charset="0"/>
              </a:rPr>
              <a:t>ricavi del 2024</a:t>
            </a:r>
            <a:r>
              <a:rPr lang="it-IT" sz="1300" b="0" i="0" dirty="0">
                <a:solidFill>
                  <a:srgbClr val="000000"/>
                </a:solidFill>
                <a:effectLst/>
                <a:latin typeface="Roboto Slab" pitchFamily="2" charset="0"/>
              </a:rPr>
              <a:t> (450.000 euro) </a:t>
            </a:r>
            <a:r>
              <a:rPr lang="it-IT" sz="1300" b="1" i="0" dirty="0">
                <a:solidFill>
                  <a:srgbClr val="000000"/>
                </a:solidFill>
                <a:effectLst/>
                <a:latin typeface="Roboto Slab" pitchFamily="2" charset="0"/>
              </a:rPr>
              <a:t>sono superiori al 40% della media del biennio precedente </a:t>
            </a:r>
            <a:r>
              <a:rPr lang="it-IT" sz="1300" b="0" i="0" dirty="0">
                <a:solidFill>
                  <a:srgbClr val="000000"/>
                </a:solidFill>
                <a:effectLst/>
                <a:latin typeface="Roboto Slab" pitchFamily="2" charset="0"/>
              </a:rPr>
              <a:t>(900.000 x 40% = 360.000 euro).</a:t>
            </a:r>
          </a:p>
          <a:p>
            <a:pPr algn="just">
              <a:lnSpc>
                <a:spcPct val="150000"/>
              </a:lnSpc>
              <a:spcBef>
                <a:spcPts val="0"/>
              </a:spcBef>
            </a:pPr>
            <a:r>
              <a:rPr lang="it-IT" sz="1300" b="0" i="0" dirty="0">
                <a:solidFill>
                  <a:srgbClr val="000000"/>
                </a:solidFill>
                <a:effectLst/>
                <a:latin typeface="Roboto Slab" pitchFamily="2" charset="0"/>
              </a:rPr>
              <a:t>Alfa </a:t>
            </a:r>
            <a:r>
              <a:rPr lang="it-IT" sz="1300" b="1" i="0" dirty="0">
                <a:solidFill>
                  <a:srgbClr val="000000"/>
                </a:solidFill>
                <a:effectLst/>
                <a:latin typeface="Roboto Slab" pitchFamily="2" charset="0"/>
              </a:rPr>
              <a:t>non supera</a:t>
            </a:r>
            <a:r>
              <a:rPr lang="it-IT" sz="1300" b="0" i="0" dirty="0">
                <a:solidFill>
                  <a:srgbClr val="000000"/>
                </a:solidFill>
                <a:effectLst/>
                <a:latin typeface="Roboto Slab" pitchFamily="2" charset="0"/>
              </a:rPr>
              <a:t>, invece</a:t>
            </a:r>
            <a:r>
              <a:rPr lang="it-IT" sz="1300" b="1" i="0" dirty="0">
                <a:solidFill>
                  <a:srgbClr val="000000"/>
                </a:solidFill>
                <a:effectLst/>
                <a:latin typeface="Roboto Slab" pitchFamily="2" charset="0"/>
              </a:rPr>
              <a:t>, il test delle spese di lavoro dipendente</a:t>
            </a:r>
            <a:r>
              <a:rPr lang="it-IT" sz="1300" b="0" i="0" dirty="0">
                <a:solidFill>
                  <a:srgbClr val="000000"/>
                </a:solidFill>
                <a:effectLst/>
                <a:latin typeface="Roboto Slab" pitchFamily="2" charset="0"/>
              </a:rPr>
              <a:t>: le spese del 2024 (75.000 euro) </a:t>
            </a:r>
            <a:r>
              <a:rPr lang="it-IT" sz="1300" b="1" i="0" dirty="0">
                <a:solidFill>
                  <a:srgbClr val="000000"/>
                </a:solidFill>
                <a:effectLst/>
                <a:latin typeface="Roboto Slab" pitchFamily="2" charset="0"/>
              </a:rPr>
              <a:t>sono inferiori al 40% della media del biennio precedente </a:t>
            </a:r>
            <a:r>
              <a:rPr lang="it-IT" sz="1300" b="0" i="0" dirty="0">
                <a:solidFill>
                  <a:srgbClr val="000000"/>
                </a:solidFill>
                <a:effectLst/>
                <a:latin typeface="Roboto Slab" pitchFamily="2" charset="0"/>
              </a:rPr>
              <a:t>(200.000 x 40% = 80.000 euro).</a:t>
            </a:r>
          </a:p>
          <a:p>
            <a:pPr algn="just">
              <a:lnSpc>
                <a:spcPct val="150000"/>
              </a:lnSpc>
              <a:spcBef>
                <a:spcPts val="0"/>
              </a:spcBef>
            </a:pPr>
            <a:r>
              <a:rPr lang="it-IT" sz="1300" b="1" i="0" dirty="0">
                <a:solidFill>
                  <a:srgbClr val="000000"/>
                </a:solidFill>
                <a:effectLst/>
                <a:latin typeface="Roboto Slab" pitchFamily="2" charset="0"/>
              </a:rPr>
              <a:t>Alfa non supera il test </a:t>
            </a:r>
            <a:r>
              <a:rPr lang="it-IT" sz="1300" b="0" i="0" dirty="0">
                <a:solidFill>
                  <a:srgbClr val="000000"/>
                </a:solidFill>
                <a:effectLst/>
                <a:latin typeface="Roboto Slab" pitchFamily="2" charset="0"/>
              </a:rPr>
              <a:t>e deve quindi "abbandonare" le perdite fiscali che ha in dote.</a:t>
            </a:r>
          </a:p>
        </p:txBody>
      </p:sp>
      <p:sp>
        <p:nvSpPr>
          <p:cNvPr id="3" name="Segnaposto numero diapositiva 2">
            <a:extLst>
              <a:ext uri="{FF2B5EF4-FFF2-40B4-BE49-F238E27FC236}">
                <a16:creationId xmlns:a16="http://schemas.microsoft.com/office/drawing/2014/main" id="{2B978F3E-9FCA-2149-BB7C-D1E2E143574C}"/>
              </a:ext>
            </a:extLst>
          </p:cNvPr>
          <p:cNvSpPr>
            <a:spLocks noGrp="1"/>
          </p:cNvSpPr>
          <p:nvPr>
            <p:ph type="sldNum" sz="quarter" idx="12"/>
          </p:nvPr>
        </p:nvSpPr>
        <p:spPr/>
        <p:txBody>
          <a:bodyPr/>
          <a:lstStyle/>
          <a:p>
            <a:fld id="{924E01A3-EAA5-4C2C-A4B3-8A501F687B1A}" type="slidenum">
              <a:rPr lang="it-IT" smtClean="0"/>
              <a:t>123</a:t>
            </a:fld>
            <a:endParaRPr lang="it-IT" dirty="0"/>
          </a:p>
        </p:txBody>
      </p:sp>
      <p:graphicFrame>
        <p:nvGraphicFramePr>
          <p:cNvPr id="4" name="Tabella 3">
            <a:extLst>
              <a:ext uri="{FF2B5EF4-FFF2-40B4-BE49-F238E27FC236}">
                <a16:creationId xmlns:a16="http://schemas.microsoft.com/office/drawing/2014/main" id="{49933C18-3AE7-DB5B-F80B-F385FCF8BE25}"/>
              </a:ext>
            </a:extLst>
          </p:cNvPr>
          <p:cNvGraphicFramePr>
            <a:graphicFrameLocks noGrp="1"/>
          </p:cNvGraphicFramePr>
          <p:nvPr>
            <p:extLst>
              <p:ext uri="{D42A27DB-BD31-4B8C-83A1-F6EECF244321}">
                <p14:modId xmlns:p14="http://schemas.microsoft.com/office/powerpoint/2010/main" val="2734542078"/>
              </p:ext>
            </p:extLst>
          </p:nvPr>
        </p:nvGraphicFramePr>
        <p:xfrm>
          <a:off x="2355852" y="2357858"/>
          <a:ext cx="7690725" cy="2320290"/>
        </p:xfrm>
        <a:graphic>
          <a:graphicData uri="http://schemas.openxmlformats.org/drawingml/2006/table">
            <a:tbl>
              <a:tblPr/>
              <a:tblGrid>
                <a:gridCol w="1915002">
                  <a:extLst>
                    <a:ext uri="{9D8B030D-6E8A-4147-A177-3AD203B41FA5}">
                      <a16:colId xmlns:a16="http://schemas.microsoft.com/office/drawing/2014/main" val="3680560584"/>
                    </a:ext>
                  </a:extLst>
                </a:gridCol>
                <a:gridCol w="1925241">
                  <a:extLst>
                    <a:ext uri="{9D8B030D-6E8A-4147-A177-3AD203B41FA5}">
                      <a16:colId xmlns:a16="http://schemas.microsoft.com/office/drawing/2014/main" val="1001726511"/>
                    </a:ext>
                  </a:extLst>
                </a:gridCol>
                <a:gridCol w="1925241">
                  <a:extLst>
                    <a:ext uri="{9D8B030D-6E8A-4147-A177-3AD203B41FA5}">
                      <a16:colId xmlns:a16="http://schemas.microsoft.com/office/drawing/2014/main" val="878753108"/>
                    </a:ext>
                  </a:extLst>
                </a:gridCol>
                <a:gridCol w="1925241">
                  <a:extLst>
                    <a:ext uri="{9D8B030D-6E8A-4147-A177-3AD203B41FA5}">
                      <a16:colId xmlns:a16="http://schemas.microsoft.com/office/drawing/2014/main" val="1055045117"/>
                    </a:ext>
                  </a:extLst>
                </a:gridCol>
              </a:tblGrid>
              <a:tr h="0">
                <a:tc>
                  <a:txBody>
                    <a:bodyPr/>
                    <a:lstStyle/>
                    <a:p>
                      <a:pPr fontAlgn="t"/>
                      <a:r>
                        <a:rPr lang="it-IT" sz="1200" b="0" dirty="0">
                          <a:solidFill>
                            <a:srgbClr val="000000"/>
                          </a:solidFill>
                          <a:effectLst/>
                          <a:latin typeface="Titillium Web" panose="00000500000000000000" pitchFamily="2" charset="0"/>
                        </a:rPr>
                        <a:t>Esercizio</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2022</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2023</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2024</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3881156795"/>
                  </a:ext>
                </a:extLst>
              </a:tr>
              <a:tr h="831976">
                <a:tc>
                  <a:txBody>
                    <a:bodyPr/>
                    <a:lstStyle/>
                    <a:p>
                      <a:pPr fontAlgn="t"/>
                      <a:r>
                        <a:rPr lang="it-IT" sz="1200" b="0" dirty="0">
                          <a:solidFill>
                            <a:srgbClr val="000000"/>
                          </a:solidFill>
                          <a:effectLst/>
                          <a:latin typeface="Titillium Web" panose="00000500000000000000" pitchFamily="2" charset="0"/>
                        </a:rPr>
                        <a:t>Ricavi e proventi dell'attività caratteristica</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1.000.000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800.000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450.000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3559697472"/>
                  </a:ext>
                </a:extLst>
              </a:tr>
              <a:tr h="831976">
                <a:tc>
                  <a:txBody>
                    <a:bodyPr/>
                    <a:lstStyle/>
                    <a:p>
                      <a:pPr fontAlgn="t"/>
                      <a:r>
                        <a:rPr lang="it-IT" sz="1200" b="0" dirty="0">
                          <a:solidFill>
                            <a:srgbClr val="000000"/>
                          </a:solidFill>
                          <a:effectLst/>
                          <a:latin typeface="Titillium Web" panose="00000500000000000000" pitchFamily="2" charset="0"/>
                        </a:rPr>
                        <a:t>Spese lavoro subordinato e relativi contributi</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220.000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180.000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75.000</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2130954207"/>
                  </a:ext>
                </a:extLst>
              </a:tr>
            </a:tbl>
          </a:graphicData>
        </a:graphic>
      </p:graphicFrame>
    </p:spTree>
    <p:extLst>
      <p:ext uri="{BB962C8B-B14F-4D97-AF65-F5344CB8AC3E}">
        <p14:creationId xmlns:p14="http://schemas.microsoft.com/office/powerpoint/2010/main" val="3524194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E667F-AD43-FF79-3801-5FAD7E1E1A8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EF5EEAD-575A-3B6A-0619-01DFD5D9466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ADC26B9-1DEB-67BA-66D4-3CC13DC0563B}"/>
              </a:ext>
            </a:extLst>
          </p:cNvPr>
          <p:cNvSpPr>
            <a:spLocks noGrp="1" noChangeArrowheads="1"/>
          </p:cNvSpPr>
          <p:nvPr>
            <p:ph type="subTitle" idx="1"/>
          </p:nvPr>
        </p:nvSpPr>
        <p:spPr>
          <a:xfrm>
            <a:off x="2356312" y="1052514"/>
            <a:ext cx="7705725" cy="5329237"/>
          </a:xfrm>
          <a:solidFill>
            <a:schemeClr val="accent5">
              <a:lumMod val="40000"/>
              <a:lumOff val="60000"/>
            </a:schemeClr>
          </a:solidFill>
        </p:spPr>
        <p:txBody>
          <a:bodyPr>
            <a:noAutofit/>
          </a:bodyPr>
          <a:lstStyle/>
          <a:p>
            <a:pPr>
              <a:lnSpc>
                <a:spcPct val="150000"/>
              </a:lnSpc>
              <a:spcBef>
                <a:spcPts val="0"/>
              </a:spcBef>
            </a:pPr>
            <a:r>
              <a:rPr lang="it-IT" sz="1400" b="1" u="none" strike="noStrike" baseline="0" dirty="0">
                <a:latin typeface="Roboto Slab" pitchFamily="2" charset="0"/>
                <a:ea typeface="Roboto Slab" pitchFamily="2" charset="0"/>
                <a:cs typeface="Roboto Slab" pitchFamily="2" charset="0"/>
              </a:rPr>
              <a:t>Beta </a:t>
            </a:r>
            <a:r>
              <a:rPr lang="it-IT" sz="1400" b="1" u="none" strike="noStrike" baseline="0" dirty="0" err="1">
                <a:latin typeface="Roboto Slab" pitchFamily="2" charset="0"/>
                <a:ea typeface="Roboto Slab" pitchFamily="2" charset="0"/>
                <a:cs typeface="Roboto Slab" pitchFamily="2" charset="0"/>
              </a:rPr>
              <a:t>srl</a:t>
            </a:r>
            <a:endParaRPr lang="it-IT" sz="1400" b="1" u="none" strike="noStrike" baseline="0" dirty="0">
              <a:latin typeface="Roboto Slab" pitchFamily="2" charset="0"/>
              <a:ea typeface="Roboto Slab" pitchFamily="2" charset="0"/>
              <a:cs typeface="Roboto Slab" pitchFamily="2" charset="0"/>
            </a:endParaRPr>
          </a:p>
          <a:p>
            <a:pPr>
              <a:lnSpc>
                <a:spcPct val="150000"/>
              </a:lnSpc>
              <a:spcBef>
                <a:spcPts val="0"/>
              </a:spcBef>
            </a:pPr>
            <a:endParaRPr lang="it-IT" sz="1400" b="1" dirty="0">
              <a:latin typeface="Roboto Slab" pitchFamily="2" charset="0"/>
              <a:ea typeface="Roboto Slab" pitchFamily="2" charset="0"/>
              <a:cs typeface="Roboto Slab" pitchFamily="2" charset="0"/>
            </a:endParaRPr>
          </a:p>
          <a:p>
            <a:pPr>
              <a:lnSpc>
                <a:spcPct val="150000"/>
              </a:lnSpc>
              <a:spcBef>
                <a:spcPts val="0"/>
              </a:spcBef>
            </a:pPr>
            <a:endParaRPr lang="it-IT" sz="1400" b="1" u="none" strike="noStrike" baseline="0" dirty="0">
              <a:latin typeface="Roboto Slab" pitchFamily="2" charset="0"/>
              <a:ea typeface="Roboto Slab" pitchFamily="2" charset="0"/>
              <a:cs typeface="Roboto Slab" pitchFamily="2" charset="0"/>
            </a:endParaRPr>
          </a:p>
          <a:p>
            <a:pPr>
              <a:lnSpc>
                <a:spcPct val="150000"/>
              </a:lnSpc>
              <a:spcBef>
                <a:spcPts val="0"/>
              </a:spcBef>
            </a:pPr>
            <a:endParaRPr lang="it-IT" sz="1400" b="1" dirty="0">
              <a:latin typeface="Roboto Slab" pitchFamily="2" charset="0"/>
              <a:ea typeface="Roboto Slab" pitchFamily="2" charset="0"/>
              <a:cs typeface="Roboto Slab" pitchFamily="2" charset="0"/>
            </a:endParaRPr>
          </a:p>
          <a:p>
            <a:pPr>
              <a:lnSpc>
                <a:spcPct val="150000"/>
              </a:lnSpc>
              <a:spcBef>
                <a:spcPts val="0"/>
              </a:spcBef>
            </a:pPr>
            <a:endParaRPr lang="it-IT" sz="1400" b="1" u="none" strike="noStrike" baseline="0" dirty="0">
              <a:latin typeface="Roboto Slab" pitchFamily="2" charset="0"/>
              <a:ea typeface="Roboto Slab" pitchFamily="2" charset="0"/>
              <a:cs typeface="Roboto Slab" pitchFamily="2" charset="0"/>
            </a:endParaRPr>
          </a:p>
          <a:p>
            <a:pPr>
              <a:lnSpc>
                <a:spcPct val="150000"/>
              </a:lnSpc>
              <a:spcBef>
                <a:spcPts val="0"/>
              </a:spcBef>
            </a:pPr>
            <a:endParaRPr lang="it-IT" sz="1400" b="1" dirty="0">
              <a:latin typeface="Roboto Slab" pitchFamily="2" charset="0"/>
              <a:ea typeface="Roboto Slab" pitchFamily="2" charset="0"/>
              <a:cs typeface="Roboto Slab" pitchFamily="2" charset="0"/>
            </a:endParaRPr>
          </a:p>
          <a:p>
            <a:pPr>
              <a:lnSpc>
                <a:spcPct val="150000"/>
              </a:lnSpc>
              <a:spcBef>
                <a:spcPts val="0"/>
              </a:spcBef>
            </a:pPr>
            <a:endParaRPr lang="it-IT" sz="1400" b="1" u="none" strike="noStrike" baseline="0" dirty="0">
              <a:latin typeface="Roboto Slab" pitchFamily="2" charset="0"/>
              <a:ea typeface="Roboto Slab" pitchFamily="2" charset="0"/>
              <a:cs typeface="Roboto Slab" pitchFamily="2" charset="0"/>
            </a:endParaRPr>
          </a:p>
          <a:p>
            <a:pPr>
              <a:lnSpc>
                <a:spcPct val="150000"/>
              </a:lnSpc>
              <a:spcBef>
                <a:spcPts val="0"/>
              </a:spcBef>
            </a:pPr>
            <a:endParaRPr lang="it-IT" sz="1400" b="1" dirty="0">
              <a:latin typeface="Roboto Slab" pitchFamily="2" charset="0"/>
              <a:ea typeface="Roboto Slab" pitchFamily="2" charset="0"/>
              <a:cs typeface="Roboto Slab" pitchFamily="2" charset="0"/>
            </a:endParaRPr>
          </a:p>
          <a:p>
            <a:pPr algn="just">
              <a:lnSpc>
                <a:spcPct val="150000"/>
              </a:lnSpc>
              <a:spcBef>
                <a:spcPts val="0"/>
              </a:spcBef>
              <a:buNone/>
            </a:pPr>
            <a:endParaRPr lang="it-IT" sz="800" b="0" i="0" dirty="0">
              <a:solidFill>
                <a:srgbClr val="000000"/>
              </a:solidFill>
              <a:effectLst/>
              <a:latin typeface="Roboto Slab" pitchFamily="2" charset="0"/>
            </a:endParaRPr>
          </a:p>
          <a:p>
            <a:pPr algn="just">
              <a:lnSpc>
                <a:spcPct val="150000"/>
              </a:lnSpc>
              <a:spcBef>
                <a:spcPts val="0"/>
              </a:spcBef>
              <a:buNone/>
            </a:pPr>
            <a:r>
              <a:rPr lang="it-IT" sz="1400" b="0" i="0" dirty="0">
                <a:solidFill>
                  <a:srgbClr val="000000"/>
                </a:solidFill>
                <a:effectLst/>
                <a:latin typeface="Roboto Slab" pitchFamily="2" charset="0"/>
              </a:rPr>
              <a:t>La società </a:t>
            </a:r>
            <a:r>
              <a:rPr lang="it-IT" sz="1400" b="1" i="0" dirty="0">
                <a:solidFill>
                  <a:srgbClr val="000000"/>
                </a:solidFill>
                <a:effectLst/>
                <a:latin typeface="Roboto Slab" pitchFamily="2" charset="0"/>
              </a:rPr>
              <a:t>Beta supera entrambi i parametri</a:t>
            </a:r>
            <a:r>
              <a:rPr lang="it-IT" sz="1400" b="0" i="0" dirty="0">
                <a:solidFill>
                  <a:srgbClr val="000000"/>
                </a:solidFill>
                <a:effectLst/>
                <a:latin typeface="Roboto Slab" pitchFamily="2" charset="0"/>
              </a:rPr>
              <a:t>, infatti:</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i </a:t>
            </a:r>
            <a:r>
              <a:rPr lang="it-IT" sz="1400" b="1" i="0" dirty="0">
                <a:solidFill>
                  <a:srgbClr val="000000"/>
                </a:solidFill>
                <a:effectLst/>
                <a:latin typeface="Roboto Slab" pitchFamily="2" charset="0"/>
              </a:rPr>
              <a:t>ricavi del 2024 </a:t>
            </a:r>
            <a:r>
              <a:rPr lang="it-IT" sz="1400" b="0" i="0" dirty="0">
                <a:solidFill>
                  <a:srgbClr val="000000"/>
                </a:solidFill>
                <a:effectLst/>
                <a:latin typeface="Roboto Slab" pitchFamily="2" charset="0"/>
              </a:rPr>
              <a:t>(750.000 euro) </a:t>
            </a:r>
            <a:r>
              <a:rPr lang="it-IT" sz="1400" b="1" i="0" dirty="0">
                <a:solidFill>
                  <a:srgbClr val="000000"/>
                </a:solidFill>
                <a:effectLst/>
                <a:latin typeface="Roboto Slab" pitchFamily="2" charset="0"/>
              </a:rPr>
              <a:t>sono superiori al 40% della media dell'ultimo biennio </a:t>
            </a:r>
            <a:r>
              <a:rPr lang="it-IT" sz="1400" b="0" i="0" dirty="0">
                <a:solidFill>
                  <a:srgbClr val="000000"/>
                </a:solidFill>
                <a:effectLst/>
                <a:latin typeface="Roboto Slab" pitchFamily="2" charset="0"/>
              </a:rPr>
              <a:t>(1.000.000 x 40% = 400.000 euro);</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le </a:t>
            </a:r>
            <a:r>
              <a:rPr lang="it-IT" sz="1400" b="1" i="0" dirty="0">
                <a:solidFill>
                  <a:srgbClr val="000000"/>
                </a:solidFill>
                <a:effectLst/>
                <a:latin typeface="Roboto Slab" pitchFamily="2" charset="0"/>
              </a:rPr>
              <a:t>spese di lavoro dipendente del 2024 </a:t>
            </a:r>
            <a:r>
              <a:rPr lang="it-IT" sz="1400" b="0" i="0" dirty="0">
                <a:solidFill>
                  <a:srgbClr val="000000"/>
                </a:solidFill>
                <a:effectLst/>
                <a:latin typeface="Roboto Slab" pitchFamily="2" charset="0"/>
              </a:rPr>
              <a:t>(250.000 euro) </a:t>
            </a:r>
            <a:r>
              <a:rPr lang="it-IT" sz="1400" b="1" i="0" dirty="0">
                <a:solidFill>
                  <a:srgbClr val="000000"/>
                </a:solidFill>
                <a:effectLst/>
                <a:latin typeface="Roboto Slab" pitchFamily="2" charset="0"/>
              </a:rPr>
              <a:t>sono superiori al 40% della media dell'ultimo biennio </a:t>
            </a:r>
            <a:r>
              <a:rPr lang="it-IT" sz="1400" b="0" i="0" dirty="0">
                <a:solidFill>
                  <a:srgbClr val="000000"/>
                </a:solidFill>
                <a:effectLst/>
                <a:latin typeface="Roboto Slab" pitchFamily="2" charset="0"/>
              </a:rPr>
              <a:t>(340.000 x 40% = 136.000 euro).</a:t>
            </a:r>
          </a:p>
          <a:p>
            <a:pPr algn="just">
              <a:lnSpc>
                <a:spcPct val="150000"/>
              </a:lnSpc>
              <a:spcBef>
                <a:spcPts val="0"/>
              </a:spcBef>
            </a:pPr>
            <a:r>
              <a:rPr lang="it-IT" sz="1400" b="1" i="0" dirty="0">
                <a:solidFill>
                  <a:srgbClr val="000000"/>
                </a:solidFill>
                <a:effectLst/>
                <a:latin typeface="Roboto Slab" pitchFamily="2" charset="0"/>
              </a:rPr>
              <a:t>Le perdite fiscali in dote a Beta sono, quindi, riportabili in capo alla società incorporante o risultante </a:t>
            </a:r>
            <a:r>
              <a:rPr lang="it-IT" sz="1400" b="0" i="0" dirty="0">
                <a:solidFill>
                  <a:srgbClr val="000000"/>
                </a:solidFill>
                <a:effectLst/>
                <a:latin typeface="Roboto Slab" pitchFamily="2" charset="0"/>
              </a:rPr>
              <a:t>dalla fusione, </a:t>
            </a:r>
            <a:r>
              <a:rPr lang="it-IT" sz="1400" b="1" i="0" dirty="0">
                <a:solidFill>
                  <a:srgbClr val="000000"/>
                </a:solidFill>
                <a:effectLst/>
                <a:latin typeface="Roboto Slab" pitchFamily="2" charset="0"/>
              </a:rPr>
              <a:t>nel limite del patrimonio netto, economico o contabile</a:t>
            </a:r>
            <a:r>
              <a:rPr lang="it-IT" sz="1400" b="0" i="0" dirty="0">
                <a:solidFill>
                  <a:srgbClr val="000000"/>
                </a:solidFill>
                <a:effectLst/>
                <a:latin typeface="Roboto Slab" pitchFamily="2" charset="0"/>
              </a:rPr>
              <a:t>, di Beta (come vedremo).</a:t>
            </a:r>
          </a:p>
          <a:p>
            <a:pPr>
              <a:lnSpc>
                <a:spcPct val="150000"/>
              </a:lnSpc>
              <a:spcBef>
                <a:spcPts val="0"/>
              </a:spcBef>
            </a:pPr>
            <a:endParaRPr lang="it-IT" sz="1400" b="1"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5D2D3DC-F1C5-878B-6AA5-F5EA304A12C9}"/>
              </a:ext>
            </a:extLst>
          </p:cNvPr>
          <p:cNvSpPr>
            <a:spLocks noGrp="1"/>
          </p:cNvSpPr>
          <p:nvPr>
            <p:ph type="sldNum" sz="quarter" idx="12"/>
          </p:nvPr>
        </p:nvSpPr>
        <p:spPr/>
        <p:txBody>
          <a:bodyPr/>
          <a:lstStyle/>
          <a:p>
            <a:fld id="{924E01A3-EAA5-4C2C-A4B3-8A501F687B1A}" type="slidenum">
              <a:rPr lang="it-IT" smtClean="0"/>
              <a:t>124</a:t>
            </a:fld>
            <a:endParaRPr lang="it-IT" dirty="0"/>
          </a:p>
        </p:txBody>
      </p:sp>
      <p:graphicFrame>
        <p:nvGraphicFramePr>
          <p:cNvPr id="2" name="Tabella 1">
            <a:extLst>
              <a:ext uri="{FF2B5EF4-FFF2-40B4-BE49-F238E27FC236}">
                <a16:creationId xmlns:a16="http://schemas.microsoft.com/office/drawing/2014/main" id="{CD3EDAD4-F9B6-7D25-5D57-7FF96C261259}"/>
              </a:ext>
            </a:extLst>
          </p:cNvPr>
          <p:cNvGraphicFramePr>
            <a:graphicFrameLocks noGrp="1"/>
          </p:cNvGraphicFramePr>
          <p:nvPr>
            <p:extLst>
              <p:ext uri="{D42A27DB-BD31-4B8C-83A1-F6EECF244321}">
                <p14:modId xmlns:p14="http://schemas.microsoft.com/office/powerpoint/2010/main" val="2358199884"/>
              </p:ext>
            </p:extLst>
          </p:nvPr>
        </p:nvGraphicFramePr>
        <p:xfrm>
          <a:off x="2351090" y="1455051"/>
          <a:ext cx="7705724" cy="2320290"/>
        </p:xfrm>
        <a:graphic>
          <a:graphicData uri="http://schemas.openxmlformats.org/drawingml/2006/table">
            <a:tbl>
              <a:tblPr/>
              <a:tblGrid>
                <a:gridCol w="1926431">
                  <a:extLst>
                    <a:ext uri="{9D8B030D-6E8A-4147-A177-3AD203B41FA5}">
                      <a16:colId xmlns:a16="http://schemas.microsoft.com/office/drawing/2014/main" val="1848650314"/>
                    </a:ext>
                  </a:extLst>
                </a:gridCol>
                <a:gridCol w="1926431">
                  <a:extLst>
                    <a:ext uri="{9D8B030D-6E8A-4147-A177-3AD203B41FA5}">
                      <a16:colId xmlns:a16="http://schemas.microsoft.com/office/drawing/2014/main" val="1859153236"/>
                    </a:ext>
                  </a:extLst>
                </a:gridCol>
                <a:gridCol w="1926431">
                  <a:extLst>
                    <a:ext uri="{9D8B030D-6E8A-4147-A177-3AD203B41FA5}">
                      <a16:colId xmlns:a16="http://schemas.microsoft.com/office/drawing/2014/main" val="2058856168"/>
                    </a:ext>
                  </a:extLst>
                </a:gridCol>
                <a:gridCol w="1926431">
                  <a:extLst>
                    <a:ext uri="{9D8B030D-6E8A-4147-A177-3AD203B41FA5}">
                      <a16:colId xmlns:a16="http://schemas.microsoft.com/office/drawing/2014/main" val="4138586765"/>
                    </a:ext>
                  </a:extLst>
                </a:gridCol>
              </a:tblGrid>
              <a:tr h="550730">
                <a:tc>
                  <a:txBody>
                    <a:bodyPr/>
                    <a:lstStyle/>
                    <a:p>
                      <a:pPr fontAlgn="t"/>
                      <a:r>
                        <a:rPr lang="it-IT" sz="1200" b="0" dirty="0">
                          <a:solidFill>
                            <a:srgbClr val="000000"/>
                          </a:solidFill>
                          <a:effectLst/>
                          <a:latin typeface="Titillium Web" panose="00000500000000000000" pitchFamily="2" charset="0"/>
                        </a:rPr>
                        <a:t>Esercizio </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a:solidFill>
                            <a:srgbClr val="000000"/>
                          </a:solidFill>
                          <a:effectLst/>
                          <a:latin typeface="Titillium Web" panose="00000500000000000000" pitchFamily="2" charset="0"/>
                        </a:rPr>
                        <a:t>2022</a:t>
                      </a:r>
                      <a:br>
                        <a:rPr lang="it-IT" sz="1200" b="0">
                          <a:solidFill>
                            <a:srgbClr val="000000"/>
                          </a:solidFill>
                          <a:effectLst/>
                          <a:latin typeface="Titillium Web" panose="00000500000000000000" pitchFamily="2" charset="0"/>
                        </a:rPr>
                      </a:br>
                      <a:endParaRPr lang="it-IT" sz="1200" b="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a:solidFill>
                            <a:srgbClr val="000000"/>
                          </a:solidFill>
                          <a:effectLst/>
                          <a:latin typeface="Titillium Web" panose="00000500000000000000" pitchFamily="2" charset="0"/>
                        </a:rPr>
                        <a:t>2023</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a:solidFill>
                            <a:srgbClr val="000000"/>
                          </a:solidFill>
                          <a:effectLst/>
                          <a:latin typeface="Titillium Web" panose="00000500000000000000" pitchFamily="2" charset="0"/>
                        </a:rPr>
                        <a:t>2024</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1512094357"/>
                  </a:ext>
                </a:extLst>
              </a:tr>
              <a:tr h="675514">
                <a:tc>
                  <a:txBody>
                    <a:bodyPr/>
                    <a:lstStyle/>
                    <a:p>
                      <a:pPr fontAlgn="t"/>
                      <a:r>
                        <a:rPr lang="it-IT" sz="1200" b="0">
                          <a:solidFill>
                            <a:srgbClr val="000000"/>
                          </a:solidFill>
                          <a:effectLst/>
                          <a:latin typeface="Titillium Web" panose="00000500000000000000" pitchFamily="2" charset="0"/>
                        </a:rPr>
                        <a:t>Ricavi e proventi dell'attività caratteristica</a:t>
                      </a:r>
                      <a:br>
                        <a:rPr lang="it-IT" sz="1200" b="0">
                          <a:solidFill>
                            <a:srgbClr val="000000"/>
                          </a:solidFill>
                          <a:effectLst/>
                          <a:latin typeface="Titillium Web" panose="00000500000000000000" pitchFamily="2" charset="0"/>
                        </a:rPr>
                      </a:br>
                      <a:endParaRPr lang="it-IT" sz="1200" b="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a:solidFill>
                            <a:srgbClr val="000000"/>
                          </a:solidFill>
                          <a:effectLst/>
                          <a:latin typeface="Titillium Web" panose="00000500000000000000" pitchFamily="2" charset="0"/>
                        </a:rPr>
                        <a:t>1.000.000</a:t>
                      </a:r>
                      <a:br>
                        <a:rPr lang="it-IT" sz="1200" b="0">
                          <a:solidFill>
                            <a:srgbClr val="000000"/>
                          </a:solidFill>
                          <a:effectLst/>
                          <a:latin typeface="Titillium Web" panose="00000500000000000000" pitchFamily="2" charset="0"/>
                        </a:rPr>
                      </a:br>
                      <a:endParaRPr lang="it-IT" sz="1200" b="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a:solidFill>
                            <a:srgbClr val="000000"/>
                          </a:solidFill>
                          <a:effectLst/>
                          <a:latin typeface="Titillium Web" panose="00000500000000000000" pitchFamily="2" charset="0"/>
                        </a:rPr>
                        <a:t>1.000.000</a:t>
                      </a:r>
                      <a:br>
                        <a:rPr lang="it-IT" sz="1200" b="0">
                          <a:solidFill>
                            <a:srgbClr val="000000"/>
                          </a:solidFill>
                          <a:effectLst/>
                          <a:latin typeface="Titillium Web" panose="00000500000000000000" pitchFamily="2" charset="0"/>
                        </a:rPr>
                      </a:br>
                      <a:endParaRPr lang="it-IT" sz="1200" b="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750.000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3938380172"/>
                  </a:ext>
                </a:extLst>
              </a:tr>
              <a:tr h="549169">
                <a:tc>
                  <a:txBody>
                    <a:bodyPr/>
                    <a:lstStyle/>
                    <a:p>
                      <a:pPr fontAlgn="t"/>
                      <a:r>
                        <a:rPr lang="it-IT" sz="1200" b="0" dirty="0">
                          <a:solidFill>
                            <a:srgbClr val="000000"/>
                          </a:solidFill>
                          <a:effectLst/>
                          <a:latin typeface="Titillium Web" panose="00000500000000000000" pitchFamily="2" charset="0"/>
                        </a:rPr>
                        <a:t>Spese lavoro subordinato e relativi contributi</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350.000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330.000</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250.000</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142115413"/>
                  </a:ext>
                </a:extLst>
              </a:tr>
            </a:tbl>
          </a:graphicData>
        </a:graphic>
      </p:graphicFrame>
    </p:spTree>
    <p:extLst>
      <p:ext uri="{BB962C8B-B14F-4D97-AF65-F5344CB8AC3E}">
        <p14:creationId xmlns:p14="http://schemas.microsoft.com/office/powerpoint/2010/main" val="233363704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21070-72FA-BA27-72E7-C6A19FE0FE8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30D4F723-27E4-8345-3305-AFB1B3057C8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CD428FA-2E33-8351-F6C2-168F8DE1C3C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800" b="0" i="0" dirty="0">
              <a:solidFill>
                <a:srgbClr val="000000"/>
              </a:solidFill>
              <a:effectLst/>
              <a:latin typeface="Roboto Slab" pitchFamily="2" charset="0"/>
            </a:endParaRPr>
          </a:p>
          <a:p>
            <a:pPr algn="just">
              <a:lnSpc>
                <a:spcPct val="150000"/>
              </a:lnSpc>
              <a:spcBef>
                <a:spcPts val="0"/>
              </a:spcBef>
              <a:buNone/>
            </a:pPr>
            <a:r>
              <a:rPr lang="it-IT" sz="1800" b="0" i="0" dirty="0">
                <a:solidFill>
                  <a:srgbClr val="000000"/>
                </a:solidFill>
                <a:effectLst/>
                <a:latin typeface="Roboto Slab" pitchFamily="2" charset="0"/>
              </a:rPr>
              <a:t>La prassi dell'Agenzia delle Entrate ha chiarito:</a:t>
            </a:r>
          </a:p>
          <a:p>
            <a:pPr algn="just">
              <a:lnSpc>
                <a:spcPct val="150000"/>
              </a:lnSpc>
              <a:spcBef>
                <a:spcPts val="0"/>
              </a:spcBef>
            </a:pPr>
            <a:r>
              <a:rPr lang="it-IT" sz="1800" b="0" i="0" dirty="0">
                <a:solidFill>
                  <a:srgbClr val="000000"/>
                </a:solidFill>
                <a:effectLst/>
                <a:latin typeface="Roboto Slab" pitchFamily="2" charset="0"/>
              </a:rPr>
              <a:t>- che le società </a:t>
            </a:r>
            <a:r>
              <a:rPr lang="it-IT" sz="1800" b="1" dirty="0">
                <a:solidFill>
                  <a:srgbClr val="000000"/>
                </a:solidFill>
                <a:effectLst/>
                <a:latin typeface="Roboto Slab" pitchFamily="2" charset="0"/>
              </a:rPr>
              <a:t>holding di partecipazione </a:t>
            </a:r>
            <a:r>
              <a:rPr lang="it-IT" sz="1800" b="0" i="0" dirty="0">
                <a:solidFill>
                  <a:srgbClr val="000000"/>
                </a:solidFill>
                <a:effectLst/>
                <a:latin typeface="Roboto Slab" pitchFamily="2" charset="0"/>
              </a:rPr>
              <a:t>"</a:t>
            </a:r>
            <a:r>
              <a:rPr lang="it-IT" sz="1800" b="0" i="1" dirty="0">
                <a:solidFill>
                  <a:srgbClr val="000000"/>
                </a:solidFill>
                <a:effectLst/>
                <a:latin typeface="Roboto Slab" pitchFamily="2" charset="0"/>
              </a:rPr>
              <a:t>potranno considerare ai fini del calcolo del test di vitalità, oltre ai ricavi e proventi di cui alle voci di conto economico A1 e A5, anche i proventi finanziari iscritti nelle voci C15 e C16</a:t>
            </a:r>
            <a:r>
              <a:rPr lang="it-IT" sz="1800" b="0" i="0" dirty="0">
                <a:solidFill>
                  <a:srgbClr val="000000"/>
                </a:solidFill>
                <a:effectLst/>
                <a:latin typeface="Roboto Slab" pitchFamily="2" charset="0"/>
              </a:rPr>
              <a:t>" (</a:t>
            </a:r>
            <a:r>
              <a:rPr lang="it-IT" sz="1800" b="0" i="0" dirty="0" err="1">
                <a:solidFill>
                  <a:srgbClr val="000000"/>
                </a:solidFill>
                <a:effectLst/>
                <a:latin typeface="Roboto Slab" pitchFamily="2" charset="0"/>
              </a:rPr>
              <a:t>ris</a:t>
            </a:r>
            <a:r>
              <a:rPr lang="it-IT" sz="1800" b="0" i="0" dirty="0">
                <a:solidFill>
                  <a:srgbClr val="000000"/>
                </a:solidFill>
                <a:effectLst/>
                <a:latin typeface="Roboto Slab" pitchFamily="2" charset="0"/>
              </a:rPr>
              <a:t>. 143/2008; risposta a interpello 94/2018);</a:t>
            </a:r>
          </a:p>
          <a:p>
            <a:pPr algn="just">
              <a:lnSpc>
                <a:spcPct val="150000"/>
              </a:lnSpc>
              <a:spcBef>
                <a:spcPts val="0"/>
              </a:spcBef>
            </a:pPr>
            <a:r>
              <a:rPr lang="it-IT" sz="1800" b="0" i="0" dirty="0">
                <a:solidFill>
                  <a:srgbClr val="000000"/>
                </a:solidFill>
                <a:effectLst/>
                <a:latin typeface="Roboto Slab" pitchFamily="2" charset="0"/>
              </a:rPr>
              <a:t>- che, se la società è stata </a:t>
            </a:r>
            <a:r>
              <a:rPr lang="it-IT" sz="1800" b="1" i="0" dirty="0">
                <a:solidFill>
                  <a:srgbClr val="000000"/>
                </a:solidFill>
                <a:effectLst/>
                <a:latin typeface="Roboto Slab" pitchFamily="2" charset="0"/>
              </a:rPr>
              <a:t>costituita da meno di due esercizi </a:t>
            </a:r>
            <a:r>
              <a:rPr lang="it-IT" sz="1800" b="0" i="0" dirty="0">
                <a:solidFill>
                  <a:srgbClr val="000000"/>
                </a:solidFill>
                <a:effectLst/>
                <a:latin typeface="Roboto Slab" pitchFamily="2" charset="0"/>
              </a:rPr>
              <a:t>(e manca, quindi, il parametro di riferimento della media), si può dimostrare la </a:t>
            </a:r>
            <a:r>
              <a:rPr lang="it-IT" sz="1800" b="1" i="0" dirty="0">
                <a:solidFill>
                  <a:srgbClr val="000000"/>
                </a:solidFill>
                <a:effectLst/>
                <a:latin typeface="Roboto Slab" pitchFamily="2" charset="0"/>
              </a:rPr>
              <a:t>vitalità della società in altro modo</a:t>
            </a:r>
            <a:r>
              <a:rPr lang="it-IT" sz="1800" b="0" i="0" dirty="0">
                <a:solidFill>
                  <a:srgbClr val="000000"/>
                </a:solidFill>
                <a:effectLst/>
                <a:latin typeface="Roboto Slab" pitchFamily="2" charset="0"/>
              </a:rPr>
              <a:t>, passando per la procedura di interpello (</a:t>
            </a:r>
            <a:r>
              <a:rPr lang="it-IT" sz="1800" b="0" i="0" dirty="0" err="1">
                <a:solidFill>
                  <a:srgbClr val="000000"/>
                </a:solidFill>
                <a:effectLst/>
                <a:latin typeface="Roboto Slab" pitchFamily="2" charset="0"/>
              </a:rPr>
              <a:t>ris</a:t>
            </a:r>
            <a:r>
              <a:rPr lang="it-IT" sz="1800" b="0" i="0" dirty="0">
                <a:solidFill>
                  <a:srgbClr val="000000"/>
                </a:solidFill>
                <a:effectLst/>
                <a:latin typeface="Roboto Slab" pitchFamily="2" charset="0"/>
              </a:rPr>
              <a:t>. 337/2002; principio di diritto 15.10.2018 n. 6; risposta a interpello 127/2018)</a:t>
            </a:r>
            <a:r>
              <a:rPr lang="it-IT" sz="1800" dirty="0">
                <a:solidFill>
                  <a:srgbClr val="000000"/>
                </a:solidFill>
                <a:latin typeface="Roboto Slab" pitchFamily="2" charset="0"/>
              </a:rPr>
              <a:t>.</a:t>
            </a:r>
            <a:endParaRPr lang="it-IT" sz="1800" b="0" i="0" dirty="0">
              <a:solidFill>
                <a:srgbClr val="000000"/>
              </a:solidFill>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E1EEE61-65AD-124D-F308-627CCA02B9FF}"/>
              </a:ext>
            </a:extLst>
          </p:cNvPr>
          <p:cNvSpPr>
            <a:spLocks noGrp="1"/>
          </p:cNvSpPr>
          <p:nvPr>
            <p:ph type="sldNum" sz="quarter" idx="12"/>
          </p:nvPr>
        </p:nvSpPr>
        <p:spPr/>
        <p:txBody>
          <a:bodyPr/>
          <a:lstStyle/>
          <a:p>
            <a:fld id="{924E01A3-EAA5-4C2C-A4B3-8A501F687B1A}" type="slidenum">
              <a:rPr lang="it-IT" smtClean="0"/>
              <a:t>125</a:t>
            </a:fld>
            <a:endParaRPr lang="it-IT" dirty="0"/>
          </a:p>
        </p:txBody>
      </p:sp>
    </p:spTree>
    <p:extLst>
      <p:ext uri="{BB962C8B-B14F-4D97-AF65-F5344CB8AC3E}">
        <p14:creationId xmlns:p14="http://schemas.microsoft.com/office/powerpoint/2010/main" val="233209482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1D4F62-E462-EF29-21D4-787B6AD8EE3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2FD83D2-C45B-596B-33EE-D7025A669FA3}"/>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7B31647-053C-BBB9-3305-370BBF73995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800" b="1" i="0" dirty="0">
                <a:solidFill>
                  <a:srgbClr val="000000"/>
                </a:solidFill>
                <a:effectLst/>
                <a:latin typeface="Roboto Slab" pitchFamily="2" charset="0"/>
              </a:rPr>
              <a:t>Spese per lavoro dipendente e relativi contributi</a:t>
            </a:r>
            <a:r>
              <a:rPr lang="it-IT" sz="1800" b="0" i="0" dirty="0">
                <a:solidFill>
                  <a:srgbClr val="000000"/>
                </a:solidFill>
                <a:effectLst/>
                <a:latin typeface="Roboto Slab" pitchFamily="2" charset="0"/>
              </a:rPr>
              <a:t>: si dovrebbe fare riferimento al contenuto delle voci B.9.a e B.9.b del Conto economico, rubricate rispettivamente "</a:t>
            </a:r>
            <a:r>
              <a:rPr lang="it-IT" sz="1800" b="1" i="0" dirty="0">
                <a:solidFill>
                  <a:srgbClr val="000000"/>
                </a:solidFill>
                <a:effectLst/>
                <a:latin typeface="Roboto Slab" pitchFamily="2" charset="0"/>
              </a:rPr>
              <a:t>Salari e stipendi</a:t>
            </a:r>
            <a:r>
              <a:rPr lang="it-IT" sz="1800" b="0" i="0" dirty="0">
                <a:solidFill>
                  <a:srgbClr val="000000"/>
                </a:solidFill>
                <a:effectLst/>
                <a:latin typeface="Roboto Slab" pitchFamily="2" charset="0"/>
              </a:rPr>
              <a:t>" e "</a:t>
            </a:r>
            <a:r>
              <a:rPr lang="it-IT" sz="1800" b="1" i="0" dirty="0">
                <a:solidFill>
                  <a:srgbClr val="000000"/>
                </a:solidFill>
                <a:effectLst/>
                <a:latin typeface="Roboto Slab" pitchFamily="2" charset="0"/>
              </a:rPr>
              <a:t>Oneri sociali</a:t>
            </a:r>
            <a:r>
              <a:rPr lang="it-IT" sz="1800" b="0" i="0" dirty="0">
                <a:solidFill>
                  <a:srgbClr val="000000"/>
                </a:solidFill>
                <a:effectLst/>
                <a:latin typeface="Roboto Slab" pitchFamily="2" charset="0"/>
              </a:rPr>
              <a:t>".</a:t>
            </a:r>
          </a:p>
          <a:p>
            <a:pPr algn="just">
              <a:lnSpc>
                <a:spcPct val="150000"/>
              </a:lnSpc>
              <a:spcBef>
                <a:spcPts val="0"/>
              </a:spcBef>
              <a:buNone/>
            </a:pPr>
            <a:r>
              <a:rPr lang="it-IT" sz="1800" b="0" i="0" dirty="0">
                <a:solidFill>
                  <a:srgbClr val="000000"/>
                </a:solidFill>
                <a:effectLst/>
                <a:latin typeface="Roboto Slab" pitchFamily="2" charset="0"/>
              </a:rPr>
              <a:t>L'OIC 12 (§ 67) afferma che la voce "</a:t>
            </a:r>
            <a:r>
              <a:rPr lang="it-IT" sz="1800" b="1" i="0" dirty="0">
                <a:solidFill>
                  <a:srgbClr val="000000"/>
                </a:solidFill>
                <a:effectLst/>
                <a:latin typeface="Roboto Slab" pitchFamily="2" charset="0"/>
              </a:rPr>
              <a:t>Salari e stip</a:t>
            </a:r>
            <a:r>
              <a:rPr lang="it-IT" sz="1800" b="0" i="0" dirty="0">
                <a:solidFill>
                  <a:srgbClr val="000000"/>
                </a:solidFill>
                <a:effectLst/>
                <a:latin typeface="Roboto Slab" pitchFamily="2" charset="0"/>
              </a:rPr>
              <a:t>endi" comprende: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i salari e gli stipendi lordi (comprensivi degli elementi fissi e variabili che vanno a formare la retribuzione per legge e/o per contratto, delle quote maturate per mensilità aggiuntive e per ferie);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i compensi per lavoro straordinario;</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le indennità varie (es. indennità di rischio, indennità sostitutiva di mensa aziendale, indennità di trasferta, indennità di mancato preavviso);</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i premi aziendali.</a:t>
            </a:r>
          </a:p>
          <a:p>
            <a:pPr algn="just">
              <a:lnSpc>
                <a:spcPct val="150000"/>
              </a:lnSpc>
              <a:spcBef>
                <a:spcPts val="0"/>
              </a:spcBef>
            </a:pPr>
            <a:endParaRPr lang="it-IT" sz="1800" b="0" i="0" dirty="0">
              <a:solidFill>
                <a:srgbClr val="000000"/>
              </a:solidFill>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610F8B5-BCD5-7CCE-B8BB-DB2ACE80477C}"/>
              </a:ext>
            </a:extLst>
          </p:cNvPr>
          <p:cNvSpPr>
            <a:spLocks noGrp="1"/>
          </p:cNvSpPr>
          <p:nvPr>
            <p:ph type="sldNum" sz="quarter" idx="12"/>
          </p:nvPr>
        </p:nvSpPr>
        <p:spPr/>
        <p:txBody>
          <a:bodyPr/>
          <a:lstStyle/>
          <a:p>
            <a:fld id="{924E01A3-EAA5-4C2C-A4B3-8A501F687B1A}" type="slidenum">
              <a:rPr lang="it-IT" smtClean="0"/>
              <a:t>126</a:t>
            </a:fld>
            <a:endParaRPr lang="it-IT" dirty="0"/>
          </a:p>
        </p:txBody>
      </p:sp>
    </p:spTree>
    <p:extLst>
      <p:ext uri="{BB962C8B-B14F-4D97-AF65-F5344CB8AC3E}">
        <p14:creationId xmlns:p14="http://schemas.microsoft.com/office/powerpoint/2010/main" val="78975677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E7B28-F303-A6A1-9B46-F2B2F6DC7E1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CD5D4DC1-8969-4B69-CF6C-31519338C43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499E5EE-B891-678D-4C9C-1D495564A0F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800" b="0" i="0" dirty="0">
                <a:solidFill>
                  <a:srgbClr val="000000"/>
                </a:solidFill>
                <a:effectLst/>
                <a:latin typeface="Roboto Slab" pitchFamily="2" charset="0"/>
              </a:rPr>
              <a:t>Nella voce "</a:t>
            </a:r>
            <a:r>
              <a:rPr lang="it-IT" sz="1800" b="1" i="0" dirty="0">
                <a:solidFill>
                  <a:srgbClr val="000000"/>
                </a:solidFill>
                <a:effectLst/>
                <a:latin typeface="Roboto Slab" pitchFamily="2" charset="0"/>
              </a:rPr>
              <a:t>Oneri sociali</a:t>
            </a:r>
            <a:r>
              <a:rPr lang="it-IT" sz="1800" b="0" i="0" dirty="0">
                <a:solidFill>
                  <a:srgbClr val="000000"/>
                </a:solidFill>
                <a:effectLst/>
                <a:latin typeface="Roboto Slab" pitchFamily="2" charset="0"/>
              </a:rPr>
              <a:t>" sono collocati "</a:t>
            </a:r>
            <a:r>
              <a:rPr lang="it-IT" sz="1800" b="0" i="1" dirty="0">
                <a:solidFill>
                  <a:srgbClr val="000000"/>
                </a:solidFill>
                <a:effectLst/>
                <a:latin typeface="Roboto Slab" pitchFamily="2" charset="0"/>
              </a:rPr>
              <a:t>gli oneri a carico dell'impresa da corrispondere ai vari enti previdenziali ed assicurativi (INPS, INAIL, INPDAI, ecc.), al netto degli importi «fiscalizzati» in base a disposizioni di legge sulla fiscalizzazione degli oneri sociali. Si comprendono in questa voce anche gli oneri afferenti le quote delle mensilità aggiuntive e ferie non godute e maturate e non corrisposte (…)</a:t>
            </a:r>
            <a:r>
              <a:rPr lang="it-IT" sz="1800" b="0" i="0" dirty="0">
                <a:solidFill>
                  <a:srgbClr val="000000"/>
                </a:solidFill>
                <a:effectLst/>
                <a:latin typeface="Roboto Slab" pitchFamily="2" charset="0"/>
              </a:rPr>
              <a:t>" (OIC 12, § 68).</a:t>
            </a:r>
          </a:p>
          <a:p>
            <a:pPr algn="just">
              <a:lnSpc>
                <a:spcPct val="150000"/>
              </a:lnSpc>
              <a:spcBef>
                <a:spcPts val="0"/>
              </a:spcBef>
            </a:pPr>
            <a:r>
              <a:rPr lang="it-IT" sz="1800" b="0" i="0" dirty="0">
                <a:solidFill>
                  <a:srgbClr val="000000"/>
                </a:solidFill>
                <a:effectLst/>
                <a:latin typeface="Roboto Slab" pitchFamily="2" charset="0"/>
              </a:rPr>
              <a:t>Dovrebbero risultare </a:t>
            </a:r>
            <a:r>
              <a:rPr lang="it-IT" sz="1800" b="1" i="0" dirty="0">
                <a:solidFill>
                  <a:srgbClr val="000000"/>
                </a:solidFill>
                <a:effectLst/>
                <a:latin typeface="Roboto Slab" pitchFamily="2" charset="0"/>
              </a:rPr>
              <a:t>esclusi dal calcolo le quote annuali di accantonamento al TFR </a:t>
            </a:r>
            <a:r>
              <a:rPr lang="it-IT" sz="1800" b="0" i="0" dirty="0">
                <a:solidFill>
                  <a:srgbClr val="000000"/>
                </a:solidFill>
                <a:effectLst/>
                <a:latin typeface="Roboto Slab" pitchFamily="2" charset="0"/>
              </a:rPr>
              <a:t>(voce B.9.c), gli accantonamenti ai </a:t>
            </a:r>
            <a:r>
              <a:rPr lang="it-IT" sz="1800" b="1" i="0" dirty="0">
                <a:solidFill>
                  <a:srgbClr val="000000"/>
                </a:solidFill>
                <a:effectLst/>
                <a:latin typeface="Roboto Slab" pitchFamily="2" charset="0"/>
              </a:rPr>
              <a:t>fondi di trattamento di quiescenza</a:t>
            </a:r>
            <a:r>
              <a:rPr lang="it-IT" sz="1800" b="0" i="0" dirty="0">
                <a:solidFill>
                  <a:srgbClr val="000000"/>
                </a:solidFill>
                <a:effectLst/>
                <a:latin typeface="Roboto Slab" pitchFamily="2" charset="0"/>
              </a:rPr>
              <a:t>, quali i fondi di previdenza integrativi previsti da contratti collettivi o da accordi aziendali (voce B.9.d), nonché gli </a:t>
            </a:r>
            <a:r>
              <a:rPr lang="it-IT" sz="1800" b="1" i="0" dirty="0">
                <a:solidFill>
                  <a:srgbClr val="000000"/>
                </a:solidFill>
                <a:effectLst/>
                <a:latin typeface="Roboto Slab" pitchFamily="2" charset="0"/>
              </a:rPr>
              <a:t>altri costi del personale </a:t>
            </a:r>
            <a:r>
              <a:rPr lang="it-IT" sz="1800" b="0" i="0" dirty="0">
                <a:solidFill>
                  <a:srgbClr val="000000"/>
                </a:solidFill>
                <a:effectLst/>
                <a:latin typeface="Roboto Slab" pitchFamily="2" charset="0"/>
              </a:rPr>
              <a:t>(voce B.9.e) quali vestiario, generi alimentari, farmaci, omaggi, ecc.</a:t>
            </a:r>
          </a:p>
          <a:p>
            <a:pPr algn="just">
              <a:lnSpc>
                <a:spcPct val="150000"/>
              </a:lnSpc>
              <a:spcBef>
                <a:spcPts val="0"/>
              </a:spcBef>
            </a:pPr>
            <a:endParaRPr lang="it-IT" sz="1800" b="0" i="0" dirty="0">
              <a:solidFill>
                <a:srgbClr val="000000"/>
              </a:solidFill>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18DE4E8-990D-F708-34EE-430FE681998B}"/>
              </a:ext>
            </a:extLst>
          </p:cNvPr>
          <p:cNvSpPr>
            <a:spLocks noGrp="1"/>
          </p:cNvSpPr>
          <p:nvPr>
            <p:ph type="sldNum" sz="quarter" idx="12"/>
          </p:nvPr>
        </p:nvSpPr>
        <p:spPr/>
        <p:txBody>
          <a:bodyPr/>
          <a:lstStyle/>
          <a:p>
            <a:fld id="{924E01A3-EAA5-4C2C-A4B3-8A501F687B1A}" type="slidenum">
              <a:rPr lang="it-IT" smtClean="0"/>
              <a:t>127</a:t>
            </a:fld>
            <a:endParaRPr lang="it-IT" dirty="0"/>
          </a:p>
        </p:txBody>
      </p:sp>
    </p:spTree>
    <p:extLst>
      <p:ext uri="{BB962C8B-B14F-4D97-AF65-F5344CB8AC3E}">
        <p14:creationId xmlns:p14="http://schemas.microsoft.com/office/powerpoint/2010/main" val="327290469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3B525-EF5C-5EB4-654D-6DE50DDE0FC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5E7FD5A-1FBD-2901-8AA9-8FE25B57CDF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 esteso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717BD60-A807-FDF9-5F48-57BC5A23097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800" b="0" i="0" dirty="0">
                <a:solidFill>
                  <a:srgbClr val="000000"/>
                </a:solidFill>
                <a:effectLst/>
                <a:latin typeface="Roboto Slab" pitchFamily="2" charset="0"/>
              </a:rPr>
              <a:t>Il base al </a:t>
            </a:r>
            <a:r>
              <a:rPr lang="it-IT" sz="1800" b="1" i="0" dirty="0">
                <a:effectLst/>
                <a:latin typeface="Roboto Slab" pitchFamily="2" charset="0"/>
              </a:rPr>
              <a:t>nuovo </a:t>
            </a:r>
            <a:r>
              <a:rPr lang="it-IT" sz="1800" b="1" i="0" u="none" strike="noStrike" dirty="0">
                <a:effectLst/>
                <a:latin typeface="Roboto Slab" pitchFamily="2" charset="0"/>
              </a:rPr>
              <a:t>art. 172</a:t>
            </a:r>
            <a:r>
              <a:rPr lang="it-IT" sz="1800" b="1" i="0" dirty="0">
                <a:effectLst/>
                <a:latin typeface="Roboto Slab" pitchFamily="2" charset="0"/>
              </a:rPr>
              <a:t> co</a:t>
            </a:r>
            <a:r>
              <a:rPr lang="it-IT" sz="1800" b="0" i="0" dirty="0">
                <a:solidFill>
                  <a:srgbClr val="000000"/>
                </a:solidFill>
                <a:effectLst/>
                <a:latin typeface="Roboto Slab" pitchFamily="2" charset="0"/>
              </a:rPr>
              <a:t>. 7 lett. a) e b) del TUIR, il test di vitalità deve essere verificato con riferimento:</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all'</a:t>
            </a:r>
            <a:r>
              <a:rPr lang="it-IT" sz="1800" b="1" i="0" dirty="0">
                <a:solidFill>
                  <a:srgbClr val="000000"/>
                </a:solidFill>
                <a:effectLst/>
                <a:latin typeface="Roboto Slab" pitchFamily="2" charset="0"/>
              </a:rPr>
              <a:t>esercizio precedente </a:t>
            </a:r>
            <a:r>
              <a:rPr lang="it-IT" sz="1800" b="0" i="0" dirty="0">
                <a:solidFill>
                  <a:srgbClr val="000000"/>
                </a:solidFill>
                <a:effectLst/>
                <a:latin typeface="Roboto Slab" pitchFamily="2" charset="0"/>
              </a:rPr>
              <a:t>a quello </a:t>
            </a:r>
            <a:r>
              <a:rPr lang="it-IT" sz="1800" b="1" i="0" dirty="0">
                <a:solidFill>
                  <a:srgbClr val="000000"/>
                </a:solidFill>
                <a:effectLst/>
                <a:latin typeface="Roboto Slab" pitchFamily="2" charset="0"/>
              </a:rPr>
              <a:t>nel corso del quale la fusione ha efficacia</a:t>
            </a:r>
            <a:r>
              <a:rPr lang="it-IT" sz="1800" b="0" i="0" dirty="0">
                <a:solidFill>
                  <a:srgbClr val="000000"/>
                </a:solidFill>
                <a:effectLst/>
                <a:latin typeface="Roboto Slab" pitchFamily="2" charset="0"/>
              </a:rPr>
              <a:t> (analogamente alla disciplina previgente), </a:t>
            </a:r>
            <a:r>
              <a:rPr lang="it-IT" sz="1800" b="1" i="0" dirty="0">
                <a:solidFill>
                  <a:srgbClr val="000000"/>
                </a:solidFill>
                <a:effectLst/>
                <a:latin typeface="Roboto Slab" pitchFamily="2" charset="0"/>
              </a:rPr>
              <a:t>e anche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all'</a:t>
            </a:r>
            <a:r>
              <a:rPr lang="it-IT" sz="1800" b="1" i="0" dirty="0">
                <a:solidFill>
                  <a:srgbClr val="000000"/>
                </a:solidFill>
                <a:effectLst/>
                <a:latin typeface="Roboto Slab" pitchFamily="2" charset="0"/>
              </a:rPr>
              <a:t>intervallo di tempo che intercorre tra l'inizio del medesimo esercizio e la data antecedente a quella di efficacia della fusione</a:t>
            </a:r>
            <a:r>
              <a:rPr lang="it-IT" sz="1800" b="0" i="0" dirty="0">
                <a:solidFill>
                  <a:srgbClr val="000000"/>
                </a:solidFill>
                <a:effectLst/>
                <a:latin typeface="Roboto Slab" pitchFamily="2" charset="0"/>
              </a:rPr>
              <a:t> (periodo interinale),</a:t>
            </a:r>
          </a:p>
          <a:p>
            <a:pPr algn="just">
              <a:lnSpc>
                <a:spcPct val="150000"/>
              </a:lnSpc>
              <a:spcBef>
                <a:spcPts val="0"/>
              </a:spcBef>
            </a:pPr>
            <a:r>
              <a:rPr lang="it-IT" sz="1800" b="0" i="0" dirty="0">
                <a:solidFill>
                  <a:srgbClr val="000000"/>
                </a:solidFill>
                <a:effectLst/>
                <a:latin typeface="Roboto Slab" pitchFamily="2" charset="0"/>
              </a:rPr>
              <a:t>conformemente all'orientamento già espresso dalla prassi (Agenzia delle Entrate </a:t>
            </a:r>
            <a:r>
              <a:rPr lang="it-IT" sz="1800" b="0" i="0" dirty="0" err="1">
                <a:solidFill>
                  <a:srgbClr val="000000"/>
                </a:solidFill>
                <a:effectLst/>
                <a:latin typeface="Roboto Slab" pitchFamily="2" charset="0"/>
              </a:rPr>
              <a:t>ris</a:t>
            </a:r>
            <a:r>
              <a:rPr lang="it-IT" sz="1800" b="0" i="0" dirty="0">
                <a:solidFill>
                  <a:srgbClr val="000000"/>
                </a:solidFill>
                <a:effectLst/>
                <a:latin typeface="Roboto Slab" pitchFamily="2" charset="0"/>
              </a:rPr>
              <a:t>. 116/2006; </a:t>
            </a:r>
            <a:r>
              <a:rPr lang="it-IT" sz="1800" b="0" i="0" dirty="0" err="1">
                <a:solidFill>
                  <a:srgbClr val="000000"/>
                </a:solidFill>
                <a:effectLst/>
                <a:latin typeface="Roboto Slab" pitchFamily="2" charset="0"/>
              </a:rPr>
              <a:t>ris</a:t>
            </a:r>
            <a:r>
              <a:rPr lang="it-IT" sz="1800" b="0" i="0" dirty="0">
                <a:solidFill>
                  <a:srgbClr val="000000"/>
                </a:solidFill>
                <a:effectLst/>
                <a:latin typeface="Roboto Slab" pitchFamily="2" charset="0"/>
              </a:rPr>
              <a:t>. 143/2008 e risposte a interpello </a:t>
            </a:r>
            <a:r>
              <a:rPr lang="it-IT" sz="1800" i="0" dirty="0">
                <a:effectLst/>
                <a:latin typeface="Roboto Slab" pitchFamily="2" charset="0"/>
              </a:rPr>
              <a:t>5.12.2018 n. </a:t>
            </a:r>
            <a:r>
              <a:rPr lang="it-IT" sz="1800" i="0" u="none" strike="noStrike" dirty="0">
                <a:effectLst/>
                <a:latin typeface="Roboto Slab" pitchFamily="2" charset="0"/>
              </a:rPr>
              <a:t>93</a:t>
            </a:r>
            <a:r>
              <a:rPr lang="it-IT" sz="1800" i="0" dirty="0">
                <a:effectLst/>
                <a:latin typeface="Roboto Slab" pitchFamily="2" charset="0"/>
              </a:rPr>
              <a:t> e </a:t>
            </a:r>
            <a:r>
              <a:rPr lang="it-IT" sz="1800" i="0" u="none" strike="noStrike" dirty="0">
                <a:effectLst/>
                <a:latin typeface="Roboto Slab" pitchFamily="2" charset="0"/>
              </a:rPr>
              <a:t>94</a:t>
            </a:r>
            <a:r>
              <a:rPr lang="it-IT" sz="1800" i="0" dirty="0">
                <a:effectLst/>
                <a:latin typeface="Roboto Slab" pitchFamily="2" charset="0"/>
              </a:rPr>
              <a:t>), s</a:t>
            </a:r>
            <a:r>
              <a:rPr lang="it-IT" sz="1800" b="0" i="0" dirty="0">
                <a:solidFill>
                  <a:srgbClr val="000000"/>
                </a:solidFill>
                <a:effectLst/>
                <a:latin typeface="Roboto Slab" pitchFamily="2" charset="0"/>
              </a:rPr>
              <a:t>econdo la quale le società partecipanti alla fusione dovevano risultare "vitali" sino alla data di efficacia giuridica dell'operazione (data di iscrizione dell'atto di fusione presso il Registro delle imprese).</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77F1A7E-32E8-45FB-C5AC-C008E2122735}"/>
              </a:ext>
            </a:extLst>
          </p:cNvPr>
          <p:cNvSpPr>
            <a:spLocks noGrp="1"/>
          </p:cNvSpPr>
          <p:nvPr>
            <p:ph type="sldNum" sz="quarter" idx="12"/>
          </p:nvPr>
        </p:nvSpPr>
        <p:spPr/>
        <p:txBody>
          <a:bodyPr/>
          <a:lstStyle/>
          <a:p>
            <a:fld id="{924E01A3-EAA5-4C2C-A4B3-8A501F687B1A}" type="slidenum">
              <a:rPr lang="it-IT" smtClean="0"/>
              <a:t>128</a:t>
            </a:fld>
            <a:endParaRPr lang="it-IT" dirty="0"/>
          </a:p>
        </p:txBody>
      </p:sp>
    </p:spTree>
    <p:extLst>
      <p:ext uri="{BB962C8B-B14F-4D97-AF65-F5344CB8AC3E}">
        <p14:creationId xmlns:p14="http://schemas.microsoft.com/office/powerpoint/2010/main" val="173345240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B5EF1-A065-4F39-C092-9140E168276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00B0312-2DEA-BE30-7D80-FE5166D12ED3}"/>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Test di vitalità esteso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09B51B0-33A5-905C-E670-82B1566EE50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400" b="0" i="0" dirty="0">
                <a:solidFill>
                  <a:srgbClr val="000000"/>
                </a:solidFill>
                <a:effectLst/>
                <a:latin typeface="Roboto Slab" pitchFamily="2" charset="0"/>
              </a:rPr>
              <a:t>Con riferimento all'esempio di cui sopra </a:t>
            </a:r>
            <a:r>
              <a:rPr lang="it-IT" sz="1400" b="1" i="0" dirty="0">
                <a:solidFill>
                  <a:srgbClr val="000000"/>
                </a:solidFill>
                <a:effectLst/>
                <a:latin typeface="Roboto Slab" pitchFamily="2" charset="0"/>
              </a:rPr>
              <a:t>Beta</a:t>
            </a:r>
            <a:r>
              <a:rPr lang="it-IT" sz="1400" b="0" i="0" dirty="0">
                <a:solidFill>
                  <a:srgbClr val="000000"/>
                </a:solidFill>
                <a:effectLst/>
                <a:latin typeface="Roboto Slab" pitchFamily="2" charset="0"/>
              </a:rPr>
              <a:t>, che avrebbe titolo a riportare le perdite fiscali, deve fare </a:t>
            </a:r>
            <a:r>
              <a:rPr lang="it-IT" sz="1400" b="1" i="0" dirty="0">
                <a:solidFill>
                  <a:srgbClr val="000000"/>
                </a:solidFill>
                <a:effectLst/>
                <a:latin typeface="Roboto Slab" pitchFamily="2" charset="0"/>
              </a:rPr>
              <a:t>due altri test</a:t>
            </a:r>
            <a:r>
              <a:rPr lang="it-IT" sz="1400" b="0" i="0" dirty="0">
                <a:solidFill>
                  <a:srgbClr val="000000"/>
                </a:solidFill>
                <a:effectLst/>
                <a:latin typeface="Roboto Slab" pitchFamily="2" charset="0"/>
              </a:rPr>
              <a:t>, che </a:t>
            </a:r>
            <a:r>
              <a:rPr lang="it-IT" sz="1400" b="1" i="0" dirty="0">
                <a:solidFill>
                  <a:srgbClr val="000000"/>
                </a:solidFill>
                <a:effectLst/>
                <a:latin typeface="Roboto Slab" pitchFamily="2" charset="0"/>
              </a:rPr>
              <a:t>coinvolgono la frazione di esercizio </a:t>
            </a:r>
            <a:r>
              <a:rPr lang="it-IT" sz="1400" b="0" i="0" dirty="0">
                <a:solidFill>
                  <a:srgbClr val="000000"/>
                </a:solidFill>
                <a:effectLst/>
                <a:latin typeface="Roboto Slab" pitchFamily="2" charset="0"/>
              </a:rPr>
              <a:t>che termina alla data di iscrizione dell'atto al Registro delle imprese (ipotizzata nel 14.5.2025).</a:t>
            </a: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endParaRPr lang="it-IT" sz="1400" dirty="0">
              <a:solidFill>
                <a:srgbClr val="000000"/>
              </a:solidFill>
              <a:latin typeface="Roboto Slab" pitchFamily="2" charset="0"/>
            </a:endParaRPr>
          </a:p>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r>
              <a:rPr lang="it-IT" sz="1400" b="0" i="0" dirty="0">
                <a:solidFill>
                  <a:srgbClr val="000000"/>
                </a:solidFill>
                <a:effectLst/>
                <a:latin typeface="Roboto Slab" pitchFamily="2" charset="0"/>
                <a:ea typeface="Roboto Slab" pitchFamily="2" charset="0"/>
                <a:cs typeface="Roboto Slab" pitchFamily="2" charset="0"/>
              </a:rPr>
              <a:t>Per garantire un raffronto omogeneo, i dati del periodo interinale vanno ragguagliati ad anno.</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9B26F34-1E15-1BCF-13CE-E52F60B69DED}"/>
              </a:ext>
            </a:extLst>
          </p:cNvPr>
          <p:cNvSpPr>
            <a:spLocks noGrp="1"/>
          </p:cNvSpPr>
          <p:nvPr>
            <p:ph type="sldNum" sz="quarter" idx="12"/>
          </p:nvPr>
        </p:nvSpPr>
        <p:spPr/>
        <p:txBody>
          <a:bodyPr/>
          <a:lstStyle/>
          <a:p>
            <a:fld id="{924E01A3-EAA5-4C2C-A4B3-8A501F687B1A}" type="slidenum">
              <a:rPr lang="it-IT" smtClean="0"/>
              <a:t>129</a:t>
            </a:fld>
            <a:endParaRPr lang="it-IT" dirty="0"/>
          </a:p>
        </p:txBody>
      </p:sp>
      <p:graphicFrame>
        <p:nvGraphicFramePr>
          <p:cNvPr id="2" name="Tabella 1">
            <a:extLst>
              <a:ext uri="{FF2B5EF4-FFF2-40B4-BE49-F238E27FC236}">
                <a16:creationId xmlns:a16="http://schemas.microsoft.com/office/drawing/2014/main" id="{69F35A87-4B30-6DEE-5882-6EB5CD092FEC}"/>
              </a:ext>
            </a:extLst>
          </p:cNvPr>
          <p:cNvGraphicFramePr>
            <a:graphicFrameLocks noGrp="1"/>
          </p:cNvGraphicFramePr>
          <p:nvPr>
            <p:extLst>
              <p:ext uri="{D42A27DB-BD31-4B8C-83A1-F6EECF244321}">
                <p14:modId xmlns:p14="http://schemas.microsoft.com/office/powerpoint/2010/main" val="3607578610"/>
              </p:ext>
            </p:extLst>
          </p:nvPr>
        </p:nvGraphicFramePr>
        <p:xfrm>
          <a:off x="2351089" y="2241755"/>
          <a:ext cx="7705725" cy="2971117"/>
        </p:xfrm>
        <a:graphic>
          <a:graphicData uri="http://schemas.openxmlformats.org/drawingml/2006/table">
            <a:tbl>
              <a:tblPr/>
              <a:tblGrid>
                <a:gridCol w="7705725">
                  <a:extLst>
                    <a:ext uri="{9D8B030D-6E8A-4147-A177-3AD203B41FA5}">
                      <a16:colId xmlns:a16="http://schemas.microsoft.com/office/drawing/2014/main" val="3920695552"/>
                    </a:ext>
                  </a:extLst>
                </a:gridCol>
              </a:tblGrid>
              <a:tr h="798838">
                <a:tc>
                  <a:txBody>
                    <a:bodyPr/>
                    <a:lstStyle/>
                    <a:p>
                      <a:pPr fontAlgn="t"/>
                      <a:r>
                        <a:rPr lang="it-IT" sz="1200" b="0">
                          <a:solidFill>
                            <a:srgbClr val="000000"/>
                          </a:solidFill>
                          <a:effectLst/>
                          <a:latin typeface="Titillium Web" panose="00000500000000000000" pitchFamily="2" charset="0"/>
                        </a:rPr>
                        <a:t>Ricavi 2024 rispetto alla media dei ricavi 2022-2023</a:t>
                      </a:r>
                      <a:br>
                        <a:rPr lang="it-IT" sz="1200" b="0">
                          <a:solidFill>
                            <a:srgbClr val="000000"/>
                          </a:solidFill>
                          <a:effectLst/>
                          <a:latin typeface="Titillium Web" panose="00000500000000000000" pitchFamily="2" charset="0"/>
                        </a:rPr>
                      </a:br>
                      <a:endParaRPr lang="it-IT" sz="1200" b="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3197255729"/>
                  </a:ext>
                </a:extLst>
              </a:tr>
              <a:tr h="798838">
                <a:tc>
                  <a:txBody>
                    <a:bodyPr/>
                    <a:lstStyle/>
                    <a:p>
                      <a:pPr fontAlgn="t"/>
                      <a:r>
                        <a:rPr lang="it-IT" sz="1200" b="0" dirty="0">
                          <a:solidFill>
                            <a:srgbClr val="000000"/>
                          </a:solidFill>
                          <a:effectLst/>
                          <a:latin typeface="Titillium Web" panose="00000500000000000000" pitchFamily="2" charset="0"/>
                        </a:rPr>
                        <a:t>Ricavi </a:t>
                      </a:r>
                      <a:r>
                        <a:rPr lang="it-IT" sz="1200" b="1" dirty="0">
                          <a:solidFill>
                            <a:srgbClr val="000000"/>
                          </a:solidFill>
                          <a:effectLst/>
                          <a:latin typeface="Titillium Web" panose="00000500000000000000" pitchFamily="2" charset="0"/>
                        </a:rPr>
                        <a:t>periodo 1.1.2025 - 13.5.2025 rispetto alla media dei ricavi 2023-2024</a:t>
                      </a:r>
                      <a:br>
                        <a:rPr lang="it-IT" sz="1200" b="0" dirty="0">
                          <a:solidFill>
                            <a:srgbClr val="000000"/>
                          </a:solidFill>
                          <a:effectLst/>
                          <a:latin typeface="Titillium Web" panose="00000500000000000000" pitchFamily="2" charset="0"/>
                        </a:rPr>
                      </a:br>
                      <a:endParaRPr lang="it-IT" sz="1200" b="0" dirty="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641591396"/>
                  </a:ext>
                </a:extLst>
              </a:tr>
              <a:tr h="798838">
                <a:tc>
                  <a:txBody>
                    <a:bodyPr/>
                    <a:lstStyle/>
                    <a:p>
                      <a:pPr fontAlgn="t"/>
                      <a:r>
                        <a:rPr lang="it-IT" sz="1200" b="0">
                          <a:solidFill>
                            <a:srgbClr val="000000"/>
                          </a:solidFill>
                          <a:effectLst/>
                          <a:latin typeface="Titillium Web" panose="00000500000000000000" pitchFamily="2" charset="0"/>
                        </a:rPr>
                        <a:t>Spese lavoro dipendente 2024 rispetto alla media 2022-2023</a:t>
                      </a:r>
                      <a:br>
                        <a:rPr lang="it-IT" sz="1200" b="0">
                          <a:solidFill>
                            <a:srgbClr val="000000"/>
                          </a:solidFill>
                          <a:effectLst/>
                          <a:latin typeface="Titillium Web" panose="00000500000000000000" pitchFamily="2" charset="0"/>
                        </a:rPr>
                      </a:br>
                      <a:endParaRPr lang="it-IT" sz="1200" b="0">
                        <a:solidFill>
                          <a:srgbClr val="000000"/>
                        </a:solidFill>
                        <a:effectLst/>
                        <a:latin typeface="Titillium Web" panose="00000500000000000000" pitchFamily="2" charset="0"/>
                      </a:endParaRP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303236042"/>
                  </a:ext>
                </a:extLst>
              </a:tr>
              <a:tr h="574603">
                <a:tc>
                  <a:txBody>
                    <a:bodyPr/>
                    <a:lstStyle/>
                    <a:p>
                      <a:pPr fontAlgn="t"/>
                      <a:r>
                        <a:rPr lang="it-IT" sz="1200" b="0" dirty="0">
                          <a:solidFill>
                            <a:srgbClr val="000000"/>
                          </a:solidFill>
                          <a:effectLst/>
                          <a:latin typeface="Titillium Web" panose="00000500000000000000" pitchFamily="2" charset="0"/>
                        </a:rPr>
                        <a:t>Spese lavoro dipendente </a:t>
                      </a:r>
                      <a:r>
                        <a:rPr lang="it-IT" sz="1200" b="1" dirty="0">
                          <a:solidFill>
                            <a:srgbClr val="000000"/>
                          </a:solidFill>
                          <a:effectLst/>
                          <a:latin typeface="Titillium Web" panose="00000500000000000000" pitchFamily="2" charset="0"/>
                        </a:rPr>
                        <a:t>periodo 1.1.2025 - 13.5.2025 rispetto alla media delle spese 2023-2024</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2948189967"/>
                  </a:ext>
                </a:extLst>
              </a:tr>
            </a:tbl>
          </a:graphicData>
        </a:graphic>
      </p:graphicFrame>
    </p:spTree>
    <p:extLst>
      <p:ext uri="{BB962C8B-B14F-4D97-AF65-F5344CB8AC3E}">
        <p14:creationId xmlns:p14="http://schemas.microsoft.com/office/powerpoint/2010/main" val="2038845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30C1E-4ED6-5C2D-2D42-6A786AF9E9E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5A46B2F-5A15-A52E-7EB5-4565CF8227D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situazione patrimoniale infrannuale</a:t>
            </a:r>
          </a:p>
        </p:txBody>
      </p:sp>
      <p:sp>
        <p:nvSpPr>
          <p:cNvPr id="2051" name="Rectangle 3">
            <a:extLst>
              <a:ext uri="{FF2B5EF4-FFF2-40B4-BE49-F238E27FC236}">
                <a16:creationId xmlns:a16="http://schemas.microsoft.com/office/drawing/2014/main" id="{8D7FCBBB-28DE-2D36-4565-124F9ADC39E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20000"/>
              </a:lnSpc>
              <a:spcBef>
                <a:spcPts val="0"/>
              </a:spcBef>
            </a:pPr>
            <a:r>
              <a:rPr lang="it-IT" sz="1800" b="0" i="0" u="none" strike="noStrike" baseline="0" dirty="0">
                <a:latin typeface="Roboto Slab" pitchFamily="2" charset="0"/>
                <a:ea typeface="Roboto Slab" pitchFamily="2" charset="0"/>
                <a:cs typeface="Roboto Slab" pitchFamily="2" charset="0"/>
              </a:rPr>
              <a:t>Conformemente alla dottrina prevalente e alla prassi giurisprudenziale, la situazione patrimoniale è costituita dallo </a:t>
            </a:r>
            <a:r>
              <a:rPr lang="it-IT" sz="1800" b="1" i="0" u="none" strike="noStrike" baseline="0" dirty="0">
                <a:latin typeface="Roboto Slab" pitchFamily="2" charset="0"/>
                <a:ea typeface="Roboto Slab" pitchFamily="2" charset="0"/>
                <a:cs typeface="Roboto Slab" pitchFamily="2" charset="0"/>
              </a:rPr>
              <a:t>stato patrimoniale</a:t>
            </a:r>
            <a:r>
              <a:rPr lang="it-IT" sz="1800" b="0" i="0" u="none" strike="noStrike" baseline="0" dirty="0">
                <a:latin typeface="Roboto Slab" pitchFamily="2" charset="0"/>
                <a:ea typeface="Roboto Slab" pitchFamily="2" charset="0"/>
                <a:cs typeface="Roboto Slab" pitchFamily="2" charset="0"/>
              </a:rPr>
              <a:t> e dal </a:t>
            </a:r>
            <a:r>
              <a:rPr lang="it-IT" sz="1800" b="1" i="0" u="none" strike="noStrike" baseline="0" dirty="0">
                <a:latin typeface="Roboto Slab" pitchFamily="2" charset="0"/>
                <a:ea typeface="Roboto Slab" pitchFamily="2" charset="0"/>
                <a:cs typeface="Roboto Slab" pitchFamily="2" charset="0"/>
              </a:rPr>
              <a:t>conto economico</a:t>
            </a:r>
            <a:r>
              <a:rPr lang="it-IT" sz="1800" b="0" i="0" u="none" strike="noStrike" baseline="0" dirty="0">
                <a:latin typeface="Roboto Slab" pitchFamily="2" charset="0"/>
                <a:ea typeface="Roboto Slab" pitchFamily="2" charset="0"/>
                <a:cs typeface="Roboto Slab" pitchFamily="2" charset="0"/>
              </a:rPr>
              <a:t>, in quanto essa consente di valutare compiutamente le società partecipanti alla fusione e le cause delle variazioni intervenute nel periodo di tempo successivo alla data di riferimento dell’ultimo bilancio approvato. </a:t>
            </a:r>
          </a:p>
          <a:p>
            <a:pPr algn="just">
              <a:lnSpc>
                <a:spcPct val="120000"/>
              </a:lnSpc>
              <a:spcBef>
                <a:spcPts val="0"/>
              </a:spcBef>
            </a:pPr>
            <a:r>
              <a:rPr lang="it-IT" sz="1800" b="0" i="0" u="none" strike="noStrike" baseline="0" dirty="0">
                <a:latin typeface="Roboto Slab" pitchFamily="2" charset="0"/>
                <a:ea typeface="Roboto Slab" pitchFamily="2" charset="0"/>
                <a:cs typeface="Roboto Slab" pitchFamily="2" charset="0"/>
              </a:rPr>
              <a:t>Pur nel silenzio del legislatore e tenuto conto della giurisprudenza e della dottrina sul punto, è raccomandata la presentazione della </a:t>
            </a:r>
            <a:r>
              <a:rPr lang="it-IT" sz="1800" b="1" i="0" u="none" strike="noStrike" baseline="0" dirty="0">
                <a:latin typeface="Roboto Slab" pitchFamily="2" charset="0"/>
                <a:ea typeface="Roboto Slab" pitchFamily="2" charset="0"/>
                <a:cs typeface="Roboto Slab" pitchFamily="2" charset="0"/>
              </a:rPr>
              <a:t>nota integrativa</a:t>
            </a:r>
            <a:r>
              <a:rPr lang="it-IT" sz="1800" b="0" i="0" u="none" strike="noStrike" baseline="0" dirty="0">
                <a:latin typeface="Roboto Slab" pitchFamily="2" charset="0"/>
                <a:ea typeface="Roboto Slab" pitchFamily="2" charset="0"/>
                <a:cs typeface="Roboto Slab" pitchFamily="2" charset="0"/>
              </a:rPr>
              <a:t>. </a:t>
            </a:r>
            <a:r>
              <a:rPr lang="it-IT" sz="1800" kern="100" dirty="0">
                <a:latin typeface="Roboto Slab" pitchFamily="2" charset="0"/>
                <a:ea typeface="Roboto Slab" pitchFamily="2" charset="0"/>
                <a:cs typeface="Roboto Slab" pitchFamily="2" charset="0"/>
              </a:rPr>
              <a:t>Tuttavia </a:t>
            </a:r>
            <a:r>
              <a:rPr lang="it-IT" sz="1800" b="0" i="0" u="none" strike="noStrike" baseline="0" dirty="0">
                <a:latin typeface="Roboto Slab" pitchFamily="2" charset="0"/>
                <a:ea typeface="Roboto Slab" pitchFamily="2" charset="0"/>
                <a:cs typeface="Roboto Slab" pitchFamily="2" charset="0"/>
              </a:rPr>
              <a:t>essa potrà avere un contenuto più snello di quello previsto dall’art. 2427 Cod. </a:t>
            </a:r>
            <a:r>
              <a:rPr lang="it-IT" sz="1800" b="0" i="0" u="none" strike="noStrike" baseline="0" dirty="0" err="1">
                <a:latin typeface="Roboto Slab" pitchFamily="2" charset="0"/>
                <a:ea typeface="Roboto Slab" pitchFamily="2" charset="0"/>
                <a:cs typeface="Roboto Slab" pitchFamily="2" charset="0"/>
              </a:rPr>
              <a:t>Civ</a:t>
            </a:r>
            <a:r>
              <a:rPr lang="it-IT" sz="1800" b="0" i="0" u="none" strike="noStrike" baseline="0" dirty="0">
                <a:latin typeface="Roboto Slab" pitchFamily="2" charset="0"/>
                <a:ea typeface="Roboto Slab" pitchFamily="2" charset="0"/>
                <a:cs typeface="Roboto Slab" pitchFamily="2" charset="0"/>
              </a:rPr>
              <a:t>., data la funzione cui assolve la situazione patrimoniale in questione. </a:t>
            </a:r>
          </a:p>
          <a:p>
            <a:pPr algn="just">
              <a:lnSpc>
                <a:spcPct val="120000"/>
              </a:lnSpc>
              <a:spcBef>
                <a:spcPts val="0"/>
              </a:spcBef>
            </a:pPr>
            <a:r>
              <a:rPr lang="it-IT" sz="1800" b="0" i="0" u="none" strike="noStrike" baseline="0" dirty="0">
                <a:latin typeface="Roboto Slab" pitchFamily="2" charset="0"/>
                <a:ea typeface="Roboto Slab" pitchFamily="2" charset="0"/>
                <a:cs typeface="Roboto Slab" pitchFamily="2" charset="0"/>
              </a:rPr>
              <a:t>In linea di principio il </a:t>
            </a:r>
            <a:r>
              <a:rPr lang="it-IT" sz="1800" b="1" i="0" u="none" strike="noStrike" baseline="0" dirty="0">
                <a:latin typeface="Roboto Slab" pitchFamily="2" charset="0"/>
                <a:ea typeface="Roboto Slab" pitchFamily="2" charset="0"/>
                <a:cs typeface="Roboto Slab" pitchFamily="2" charset="0"/>
              </a:rPr>
              <a:t>contenuto minimo </a:t>
            </a:r>
            <a:r>
              <a:rPr lang="it-IT" sz="1800" b="0" i="0" u="none" strike="noStrike" baseline="0" dirty="0">
                <a:latin typeface="Roboto Slab" pitchFamily="2" charset="0"/>
                <a:ea typeface="Roboto Slab" pitchFamily="2" charset="0"/>
                <a:cs typeface="Roboto Slab" pitchFamily="2" charset="0"/>
              </a:rPr>
              <a:t>è quello previsto dal par. 3.5 del Principio contabile 30 sui </a:t>
            </a:r>
            <a:r>
              <a:rPr lang="it-IT" sz="1800" b="1" i="0" u="none" strike="noStrike" baseline="0" dirty="0">
                <a:latin typeface="Roboto Slab" pitchFamily="2" charset="0"/>
                <a:ea typeface="Roboto Slab" pitchFamily="2" charset="0"/>
                <a:cs typeface="Roboto Slab" pitchFamily="2" charset="0"/>
              </a:rPr>
              <a:t>bilanci intermedi </a:t>
            </a:r>
            <a:r>
              <a:rPr lang="it-IT" sz="1800" i="0" u="none" strike="noStrike" baseline="0" dirty="0">
                <a:latin typeface="Roboto Slab" pitchFamily="2" charset="0"/>
                <a:ea typeface="Roboto Slab" pitchFamily="2" charset="0"/>
                <a:cs typeface="Roboto Slab" pitchFamily="2" charset="0"/>
              </a:rPr>
              <a:t>(</a:t>
            </a:r>
            <a:r>
              <a:rPr lang="it-IT" sz="1800" i="1" u="none" strike="noStrike" baseline="0" dirty="0">
                <a:latin typeface="Roboto Slab" pitchFamily="2" charset="0"/>
                <a:ea typeface="Roboto Slab" pitchFamily="2" charset="0"/>
                <a:cs typeface="Roboto Slab" pitchFamily="2" charset="0"/>
              </a:rPr>
              <a:t>OIC 4</a:t>
            </a:r>
            <a:r>
              <a:rPr lang="it-IT" sz="1800" i="0" u="none" strike="noStrike" baseline="0" dirty="0">
                <a:latin typeface="Roboto Slab" pitchFamily="2" charset="0"/>
                <a:ea typeface="Roboto Slab" pitchFamily="2" charset="0"/>
                <a:cs typeface="Roboto Slab" pitchFamily="2" charset="0"/>
              </a:rPr>
              <a:t>).</a:t>
            </a:r>
          </a:p>
          <a:p>
            <a:pPr algn="just"/>
            <a:endParaRPr lang="it-IT" sz="1800" kern="100" dirty="0">
              <a:effectLst/>
              <a:latin typeface="Roboto Slab" pitchFamily="2" charset="0"/>
              <a:ea typeface="Roboto Slab" pitchFamily="2" charset="0"/>
              <a:cs typeface="Roboto Slab" pitchFamily="2" charset="0"/>
            </a:endParaRP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4A9811D-2068-1F13-8B4D-730CF99CA8C4}"/>
              </a:ext>
            </a:extLst>
          </p:cNvPr>
          <p:cNvSpPr>
            <a:spLocks noGrp="1"/>
          </p:cNvSpPr>
          <p:nvPr>
            <p:ph type="sldNum" sz="quarter" idx="12"/>
          </p:nvPr>
        </p:nvSpPr>
        <p:spPr/>
        <p:txBody>
          <a:bodyPr/>
          <a:lstStyle/>
          <a:p>
            <a:fld id="{924E01A3-EAA5-4C2C-A4B3-8A501F687B1A}" type="slidenum">
              <a:rPr lang="it-IT" smtClean="0"/>
              <a:t>13</a:t>
            </a:fld>
            <a:endParaRPr lang="it-IT"/>
          </a:p>
        </p:txBody>
      </p:sp>
    </p:spTree>
    <p:extLst>
      <p:ext uri="{BB962C8B-B14F-4D97-AF65-F5344CB8AC3E}">
        <p14:creationId xmlns:p14="http://schemas.microsoft.com/office/powerpoint/2010/main" val="389462953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158E1-7250-9A31-CB88-1859620D0AD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ADA6183-4297-9D9D-B7E0-3B496113FA3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Limite del patrimonio netto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1AC642E-5703-BC37-5CD5-59BEF835F27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800" b="0" i="0" dirty="0">
              <a:solidFill>
                <a:srgbClr val="000000"/>
              </a:solidFill>
              <a:effectLst/>
              <a:latin typeface="Roboto Slab" pitchFamily="2" charset="0"/>
            </a:endParaRPr>
          </a:p>
          <a:p>
            <a:pPr algn="just">
              <a:lnSpc>
                <a:spcPct val="150000"/>
              </a:lnSpc>
              <a:spcBef>
                <a:spcPts val="0"/>
              </a:spcBef>
            </a:pPr>
            <a:r>
              <a:rPr lang="it-IT" sz="1800" i="0" dirty="0">
                <a:effectLst/>
                <a:latin typeface="Roboto Slab" pitchFamily="2" charset="0"/>
              </a:rPr>
              <a:t>In base al nuovo </a:t>
            </a:r>
            <a:r>
              <a:rPr lang="it-IT" sz="1800" i="0" u="none" strike="noStrike" dirty="0">
                <a:effectLst/>
                <a:latin typeface="Roboto Slab" pitchFamily="2" charset="0"/>
              </a:rPr>
              <a:t>art. 172</a:t>
            </a:r>
            <a:r>
              <a:rPr lang="it-IT" sz="1800" i="0" dirty="0">
                <a:effectLst/>
                <a:latin typeface="Roboto Slab" pitchFamily="2" charset="0"/>
              </a:rPr>
              <a:t> co. 7 del TUIR, le perdite fiscali delle società che superano il test di vitalità sono riportabili </a:t>
            </a:r>
            <a:r>
              <a:rPr lang="it-IT" sz="1800" b="1" i="0" dirty="0">
                <a:effectLst/>
                <a:latin typeface="Roboto Slab" pitchFamily="2" charset="0"/>
              </a:rPr>
              <a:t>nel limite del patrimonio netto</a:t>
            </a:r>
            <a:r>
              <a:rPr lang="it-IT" sz="1800" i="0" dirty="0">
                <a:effectLst/>
                <a:latin typeface="Roboto Slab" pitchFamily="2" charset="0"/>
              </a:rPr>
              <a:t> della società che riporta le perdite, da assumere in base al </a:t>
            </a:r>
            <a:r>
              <a:rPr lang="it-IT" sz="1800" b="1" i="0" dirty="0">
                <a:effectLst/>
                <a:latin typeface="Roboto Slab" pitchFamily="2" charset="0"/>
              </a:rPr>
              <a:t>valore economico </a:t>
            </a:r>
            <a:r>
              <a:rPr lang="it-IT" sz="1800" i="0" dirty="0">
                <a:effectLst/>
                <a:latin typeface="Roboto Slab" pitchFamily="2" charset="0"/>
              </a:rPr>
              <a:t>determinato alla data di efficacia della fusione </a:t>
            </a:r>
            <a:r>
              <a:rPr lang="it-IT" sz="1800" b="1" i="0" dirty="0">
                <a:effectLst/>
                <a:latin typeface="Roboto Slab" pitchFamily="2" charset="0"/>
              </a:rPr>
              <a:t>quale risultante da una relazione giurata di stima </a:t>
            </a:r>
            <a:r>
              <a:rPr lang="it-IT" sz="1800" i="0" dirty="0">
                <a:effectLst/>
                <a:latin typeface="Roboto Slab" pitchFamily="2" charset="0"/>
              </a:rPr>
              <a:t>redatta da un soggetto designato dalla società.</a:t>
            </a:r>
          </a:p>
          <a:p>
            <a:pPr algn="just">
              <a:lnSpc>
                <a:spcPct val="150000"/>
              </a:lnSpc>
              <a:spcBef>
                <a:spcPts val="0"/>
              </a:spcBef>
            </a:pPr>
            <a:r>
              <a:rPr lang="it-IT" sz="1800" b="1" i="0" dirty="0">
                <a:effectLst/>
                <a:latin typeface="Roboto Slab" pitchFamily="2" charset="0"/>
              </a:rPr>
              <a:t>In assenza di tale relazione di stima</a:t>
            </a:r>
            <a:r>
              <a:rPr lang="it-IT" sz="1800" i="0" dirty="0">
                <a:effectLst/>
                <a:latin typeface="Roboto Slab" pitchFamily="2" charset="0"/>
              </a:rPr>
              <a:t>, il limite quantitativo è stabilito (analogamente alla previgente disciplina) nel </a:t>
            </a:r>
            <a:r>
              <a:rPr lang="it-IT" sz="1800" b="1" i="0" dirty="0">
                <a:effectLst/>
                <a:latin typeface="Roboto Slab" pitchFamily="2" charset="0"/>
              </a:rPr>
              <a:t>patrimonio netto contabile </a:t>
            </a:r>
            <a:r>
              <a:rPr lang="it-IT" sz="1800" i="0" dirty="0">
                <a:effectLst/>
                <a:latin typeface="Roboto Slab" pitchFamily="2" charset="0"/>
              </a:rPr>
              <a:t>quale risultante dall'ultimo bilancio o, </a:t>
            </a:r>
            <a:r>
              <a:rPr lang="it-IT" sz="1800" b="1" i="0" dirty="0">
                <a:effectLst/>
                <a:latin typeface="Roboto Slab" pitchFamily="2" charset="0"/>
              </a:rPr>
              <a:t>se inferiore, dalla situazione patrimoniale redatta ai sensi dell'</a:t>
            </a:r>
            <a:r>
              <a:rPr lang="it-IT" sz="1800" b="1" i="0" u="none" strike="noStrike" dirty="0">
                <a:effectLst/>
                <a:latin typeface="Roboto Slab" pitchFamily="2" charset="0"/>
              </a:rPr>
              <a:t>art 2501-quater</a:t>
            </a:r>
            <a:r>
              <a:rPr lang="it-IT" sz="1800" b="1" i="0" dirty="0">
                <a:effectLst/>
                <a:latin typeface="Roboto Slab" pitchFamily="2" charset="0"/>
              </a:rPr>
              <a:t> </a:t>
            </a:r>
            <a:r>
              <a:rPr lang="it-IT" sz="1800" i="0" dirty="0">
                <a:effectLst/>
                <a:latin typeface="Roboto Slab" pitchFamily="2" charset="0"/>
              </a:rPr>
              <a:t>c.c.</a:t>
            </a:r>
            <a:endParaRPr lang="it-IT" sz="180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13997740-9799-7C65-FD5E-C95749E53FF6}"/>
              </a:ext>
            </a:extLst>
          </p:cNvPr>
          <p:cNvSpPr>
            <a:spLocks noGrp="1"/>
          </p:cNvSpPr>
          <p:nvPr>
            <p:ph type="sldNum" sz="quarter" idx="12"/>
          </p:nvPr>
        </p:nvSpPr>
        <p:spPr/>
        <p:txBody>
          <a:bodyPr/>
          <a:lstStyle/>
          <a:p>
            <a:fld id="{924E01A3-EAA5-4C2C-A4B3-8A501F687B1A}" type="slidenum">
              <a:rPr lang="it-IT" smtClean="0"/>
              <a:t>130</a:t>
            </a:fld>
            <a:endParaRPr lang="it-IT" dirty="0"/>
          </a:p>
        </p:txBody>
      </p:sp>
    </p:spTree>
    <p:extLst>
      <p:ext uri="{BB962C8B-B14F-4D97-AF65-F5344CB8AC3E}">
        <p14:creationId xmlns:p14="http://schemas.microsoft.com/office/powerpoint/2010/main" val="130825240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4CE5C-BB4A-73F4-53B4-948D26644A1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72F49CC-213E-1214-D762-B0CCEC8819F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Relazione giurata di stima</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ABC12858-3E4D-92A8-5C50-55C321A64BF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400" b="0" i="0" dirty="0">
                <a:solidFill>
                  <a:srgbClr val="000000"/>
                </a:solidFill>
                <a:effectLst/>
                <a:latin typeface="Roboto Slab" pitchFamily="2" charset="0"/>
              </a:rPr>
              <a:t>La quantificazione del </a:t>
            </a:r>
            <a:r>
              <a:rPr lang="it-IT" sz="1400" b="1" i="0" dirty="0">
                <a:solidFill>
                  <a:srgbClr val="000000"/>
                </a:solidFill>
                <a:effectLst/>
                <a:latin typeface="Roboto Slab" pitchFamily="2" charset="0"/>
              </a:rPr>
              <a:t>valore economico </a:t>
            </a:r>
            <a:r>
              <a:rPr lang="it-IT" sz="1400" b="0" i="0" dirty="0">
                <a:solidFill>
                  <a:srgbClr val="000000"/>
                </a:solidFill>
                <a:effectLst/>
                <a:latin typeface="Roboto Slab" pitchFamily="2" charset="0"/>
              </a:rPr>
              <a:t>è affidata a una </a:t>
            </a:r>
            <a:r>
              <a:rPr lang="it-IT" sz="1400" b="1" i="0" dirty="0">
                <a:solidFill>
                  <a:srgbClr val="000000"/>
                </a:solidFill>
                <a:effectLst/>
                <a:latin typeface="Roboto Slab" pitchFamily="2" charset="0"/>
              </a:rPr>
              <a:t>relazione giurata di stima</a:t>
            </a:r>
            <a:r>
              <a:rPr lang="it-IT" sz="1400" b="0" i="0" dirty="0">
                <a:solidFill>
                  <a:srgbClr val="000000"/>
                </a:solidFill>
                <a:effectLst/>
                <a:latin typeface="Roboto Slab" pitchFamily="2" charset="0"/>
              </a:rPr>
              <a:t>. Il perito è nominato dalla società, anche per le società per azioni (non è previsto in nessun caso l'intervento del Tribunale), tra i soggetti abilitati alla revisione legale (e art. 64 C.p.c.).</a:t>
            </a:r>
          </a:p>
          <a:p>
            <a:pPr algn="just">
              <a:lnSpc>
                <a:spcPct val="150000"/>
              </a:lnSpc>
              <a:spcBef>
                <a:spcPts val="0"/>
              </a:spcBef>
              <a:buNone/>
            </a:pPr>
            <a:r>
              <a:rPr lang="it-IT" sz="1400" b="0" i="0" dirty="0">
                <a:solidFill>
                  <a:srgbClr val="000000"/>
                </a:solidFill>
                <a:effectLst/>
                <a:latin typeface="Roboto Slab" pitchFamily="2" charset="0"/>
              </a:rPr>
              <a:t>La </a:t>
            </a:r>
            <a:r>
              <a:rPr lang="it-IT" sz="1400" i="0" dirty="0">
                <a:effectLst/>
                <a:latin typeface="Roboto Slab" pitchFamily="2" charset="0"/>
              </a:rPr>
              <a:t>relazione giurata è </a:t>
            </a:r>
            <a:r>
              <a:rPr lang="it-IT" sz="1400" b="1" i="0" dirty="0">
                <a:effectLst/>
                <a:latin typeface="Roboto Slab" pitchFamily="2" charset="0"/>
              </a:rPr>
              <a:t>riferita alla data di efficacia giuridica della fusione </a:t>
            </a:r>
            <a:r>
              <a:rPr lang="it-IT" sz="1400" i="0" dirty="0">
                <a:effectLst/>
                <a:latin typeface="Roboto Slab" pitchFamily="2" charset="0"/>
              </a:rPr>
              <a:t>determinata ai sensi dell'</a:t>
            </a:r>
            <a:r>
              <a:rPr lang="it-IT" sz="1400" i="0" u="none" strike="noStrike" dirty="0">
                <a:effectLst/>
                <a:latin typeface="Roboto Slab" pitchFamily="2" charset="0"/>
              </a:rPr>
              <a:t>art. 2504-</a:t>
            </a:r>
            <a:r>
              <a:rPr lang="it-IT" sz="1400" i="1" u="none" strike="noStrike" dirty="0">
                <a:effectLst/>
                <a:latin typeface="Roboto Slab" pitchFamily="2" charset="0"/>
              </a:rPr>
              <a:t>bis</a:t>
            </a:r>
            <a:r>
              <a:rPr lang="it-IT" sz="1400" i="0" dirty="0">
                <a:effectLst/>
                <a:latin typeface="Roboto Slab" pitchFamily="2" charset="0"/>
              </a:rPr>
              <a:t> c.c. (iscrizione dell'atto di fusione presso il Registro delle imprese); per le fusioni per incorporazione postdatate si dovrebbe avere riguardo alla data indicata nell'atto in cui è stabilita l'efficacia dell'operazione.</a:t>
            </a:r>
          </a:p>
          <a:p>
            <a:pPr algn="just">
              <a:lnSpc>
                <a:spcPct val="150000"/>
              </a:lnSpc>
              <a:spcBef>
                <a:spcPts val="0"/>
              </a:spcBef>
              <a:buNone/>
            </a:pPr>
            <a:r>
              <a:rPr lang="it-IT" sz="1400" i="0" dirty="0">
                <a:effectLst/>
                <a:latin typeface="Roboto Slab" pitchFamily="2" charset="0"/>
              </a:rPr>
              <a:t>Il nuovo </a:t>
            </a:r>
            <a:r>
              <a:rPr lang="it-IT" sz="1400" i="0" u="none" strike="noStrike" dirty="0">
                <a:effectLst/>
                <a:latin typeface="Roboto Slab" pitchFamily="2" charset="0"/>
              </a:rPr>
              <a:t>art. 172</a:t>
            </a:r>
            <a:r>
              <a:rPr lang="it-IT" sz="1400" i="0" dirty="0">
                <a:effectLst/>
                <a:latin typeface="Roboto Slab" pitchFamily="2" charset="0"/>
              </a:rPr>
              <a:t> co. 7 del TUIR prevede che oggetto di valutazione sia la "</a:t>
            </a:r>
            <a:r>
              <a:rPr lang="it-IT" sz="1400" b="1" i="0" dirty="0">
                <a:effectLst/>
                <a:latin typeface="Roboto Slab" pitchFamily="2" charset="0"/>
              </a:rPr>
              <a:t>società che riporta le perdite</a:t>
            </a:r>
            <a:r>
              <a:rPr lang="it-IT" sz="1400" i="0" dirty="0">
                <a:effectLst/>
                <a:latin typeface="Roboto Slab" pitchFamily="2" charset="0"/>
              </a:rPr>
              <a:t>": si tratta della medesima locuzione utilizzata dall'art. 84 co. 3, anche nella sua formulazione così come emendata dal D. Lgs. </a:t>
            </a:r>
            <a:r>
              <a:rPr lang="it-IT" sz="1400" i="0" u="none" strike="noStrike" dirty="0">
                <a:effectLst/>
                <a:latin typeface="Roboto Slab" pitchFamily="2" charset="0"/>
              </a:rPr>
              <a:t>192/2024</a:t>
            </a:r>
            <a:r>
              <a:rPr lang="it-IT" sz="1400" i="0" dirty="0">
                <a:effectLst/>
                <a:latin typeface="Roboto Slab" pitchFamily="2" charset="0"/>
              </a:rPr>
              <a:t>, il che porterebbe ad individuarla nel soggetto che ha in dote le perdite, e non in quello (tipicamente, l'incorporante), che va a utilizzarle.</a:t>
            </a:r>
          </a:p>
          <a:p>
            <a:pPr algn="just">
              <a:lnSpc>
                <a:spcPct val="150000"/>
              </a:lnSpc>
              <a:spcBef>
                <a:spcPts val="0"/>
              </a:spcBef>
            </a:pPr>
            <a:r>
              <a:rPr lang="it-IT" sz="1400" b="0" i="0" dirty="0">
                <a:solidFill>
                  <a:srgbClr val="000000"/>
                </a:solidFill>
                <a:effectLst/>
                <a:latin typeface="Roboto Slab" pitchFamily="2" charset="0"/>
              </a:rPr>
              <a:t>Sotto il profilo lessicale, per le </a:t>
            </a:r>
            <a:r>
              <a:rPr lang="it-IT" sz="1400" b="1" i="0" dirty="0">
                <a:solidFill>
                  <a:srgbClr val="000000"/>
                </a:solidFill>
                <a:effectLst/>
                <a:latin typeface="Roboto Slab" pitchFamily="2" charset="0"/>
              </a:rPr>
              <a:t>società che non ricorrono alla relazione di stima </a:t>
            </a:r>
            <a:r>
              <a:rPr lang="it-IT" sz="1400" b="0" i="0" dirty="0">
                <a:solidFill>
                  <a:srgbClr val="000000"/>
                </a:solidFill>
                <a:effectLst/>
                <a:latin typeface="Roboto Slab" pitchFamily="2" charset="0"/>
              </a:rPr>
              <a:t>la norma continua a fare riferimento al "rispettivo" Patrimonio netto contabile, evidenziando in modo chiaro che ciascuna società procede in modo autonomo alla quantificazione, cosa che invece non viene esplicitata per le società che ricorrono alla perizia di stima.</a:t>
            </a:r>
          </a:p>
          <a:p>
            <a:pPr algn="just">
              <a:lnSpc>
                <a:spcPct val="150000"/>
              </a:lnSpc>
              <a:spcBef>
                <a:spcPts val="0"/>
              </a:spcBef>
            </a:pPr>
            <a:endParaRPr lang="it-IT" sz="1800" b="0" i="0" dirty="0">
              <a:solidFill>
                <a:srgbClr val="000000"/>
              </a:solidFill>
              <a:effectLst/>
              <a:latin typeface="Roboto Slab" pitchFamily="2" charset="0"/>
            </a:endParaRPr>
          </a:p>
          <a:p>
            <a:pPr algn="just">
              <a:lnSpc>
                <a:spcPct val="150000"/>
              </a:lnSpc>
              <a:spcBef>
                <a:spcPts val="0"/>
              </a:spcBef>
            </a:pPr>
            <a:endParaRPr lang="it-IT" sz="180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A311854-9FD5-87EE-3E18-EC108F28DD49}"/>
              </a:ext>
            </a:extLst>
          </p:cNvPr>
          <p:cNvSpPr>
            <a:spLocks noGrp="1"/>
          </p:cNvSpPr>
          <p:nvPr>
            <p:ph type="sldNum" sz="quarter" idx="12"/>
          </p:nvPr>
        </p:nvSpPr>
        <p:spPr/>
        <p:txBody>
          <a:bodyPr/>
          <a:lstStyle/>
          <a:p>
            <a:fld id="{924E01A3-EAA5-4C2C-A4B3-8A501F687B1A}" type="slidenum">
              <a:rPr lang="it-IT" smtClean="0"/>
              <a:t>131</a:t>
            </a:fld>
            <a:endParaRPr lang="it-IT" dirty="0"/>
          </a:p>
        </p:txBody>
      </p:sp>
    </p:spTree>
    <p:extLst>
      <p:ext uri="{BB962C8B-B14F-4D97-AF65-F5344CB8AC3E}">
        <p14:creationId xmlns:p14="http://schemas.microsoft.com/office/powerpoint/2010/main" val="429264937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77748-C88C-854E-2681-0FB3AC966F6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64B5834-BFB1-0239-ACCA-5A2DF860C95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Limite del patrimonio netto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0B612C7-4188-762B-8983-4851ACFE1040}"/>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600" b="1" i="0" dirty="0">
                <a:solidFill>
                  <a:srgbClr val="000000"/>
                </a:solidFill>
                <a:effectLst/>
                <a:latin typeface="Roboto Slab" pitchFamily="2" charset="0"/>
              </a:rPr>
              <a:t>Per evitare </a:t>
            </a:r>
            <a:r>
              <a:rPr lang="it-IT" sz="1600" b="0" i="0" dirty="0">
                <a:solidFill>
                  <a:srgbClr val="000000"/>
                </a:solidFill>
                <a:effectLst/>
                <a:latin typeface="Roboto Slab" pitchFamily="2" charset="0"/>
              </a:rPr>
              <a:t>che il contribuente effettui </a:t>
            </a:r>
            <a:r>
              <a:rPr lang="it-IT" sz="1600" b="1" i="0" dirty="0">
                <a:solidFill>
                  <a:srgbClr val="000000"/>
                </a:solidFill>
                <a:effectLst/>
                <a:latin typeface="Roboto Slab" pitchFamily="2" charset="0"/>
              </a:rPr>
              <a:t>versamenti e conferimenti che incrementano il limite quantitativo del patrimonio netto </a:t>
            </a:r>
            <a:r>
              <a:rPr lang="it-IT" sz="1600" b="0" i="0" dirty="0">
                <a:solidFill>
                  <a:srgbClr val="000000"/>
                </a:solidFill>
                <a:effectLst/>
                <a:latin typeface="Roboto Slab" pitchFamily="2" charset="0"/>
              </a:rPr>
              <a:t>(economico o contabile), al solo scopo di innalzare l'importo delle perdite riportabili, la norma richiede che </a:t>
            </a:r>
            <a:r>
              <a:rPr lang="it-IT" sz="1600" b="1" i="0" dirty="0">
                <a:solidFill>
                  <a:srgbClr val="000000"/>
                </a:solidFill>
                <a:effectLst/>
                <a:latin typeface="Roboto Slab" pitchFamily="2" charset="0"/>
              </a:rPr>
              <a:t>non si tenga conto di tutti i versamenti e conferimenti effettuati nei 24 mesi antecedenti</a:t>
            </a:r>
            <a:r>
              <a:rPr lang="it-IT" sz="1600" b="0" i="0" dirty="0">
                <a:solidFill>
                  <a:srgbClr val="000000"/>
                </a:solidFill>
                <a:effectLst/>
                <a:latin typeface="Roboto Slab" pitchFamily="2" charset="0"/>
              </a:rPr>
              <a:t>. Nel dettaglio:</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in caso di </a:t>
            </a:r>
            <a:r>
              <a:rPr lang="it-IT" sz="1600" b="1" i="0" dirty="0">
                <a:solidFill>
                  <a:srgbClr val="000000"/>
                </a:solidFill>
                <a:effectLst/>
                <a:latin typeface="Roboto Slab" pitchFamily="2" charset="0"/>
              </a:rPr>
              <a:t>patrimonio netto assunto a valore economico</a:t>
            </a:r>
            <a:r>
              <a:rPr lang="it-IT" sz="1600" b="0" i="0" dirty="0">
                <a:solidFill>
                  <a:srgbClr val="000000"/>
                </a:solidFill>
                <a:effectLst/>
                <a:latin typeface="Roboto Slab" pitchFamily="2" charset="0"/>
              </a:rPr>
              <a:t>, tale valore deve essere ridotto di un importo pari al prodotto tra la somma dei conferimenti e versamenti effettuati negli ultimi 24 mesi antecedenti alla data di efficacia della fusione e il rapporto tra il medesimo valore economico e quello contabile;</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in caso di </a:t>
            </a:r>
            <a:r>
              <a:rPr lang="it-IT" sz="1600" b="1" i="0" dirty="0">
                <a:solidFill>
                  <a:srgbClr val="000000"/>
                </a:solidFill>
                <a:effectLst/>
                <a:latin typeface="Roboto Slab" pitchFamily="2" charset="0"/>
              </a:rPr>
              <a:t>patrimonio netto assunto a valore contabile</a:t>
            </a:r>
            <a:r>
              <a:rPr lang="it-IT" sz="1600" b="0" i="0" dirty="0">
                <a:solidFill>
                  <a:srgbClr val="000000"/>
                </a:solidFill>
                <a:effectLst/>
                <a:latin typeface="Roboto Slab" pitchFamily="2" charset="0"/>
              </a:rPr>
              <a:t>, tale valore deve essere ridotto dei conferimenti e versamenti effettuati negli ultimi 24 mesi anteriori alla data di riferimento del bilancio o della situazione patrimoniale.</a:t>
            </a:r>
          </a:p>
          <a:p>
            <a:pPr algn="just">
              <a:lnSpc>
                <a:spcPct val="150000"/>
              </a:lnSpc>
              <a:spcBef>
                <a:spcPts val="0"/>
              </a:spcBef>
            </a:pPr>
            <a:r>
              <a:rPr lang="it-IT" sz="1600" b="0" i="0" dirty="0">
                <a:solidFill>
                  <a:srgbClr val="000000"/>
                </a:solidFill>
                <a:effectLst/>
                <a:latin typeface="Roboto Slab" pitchFamily="2" charset="0"/>
              </a:rPr>
              <a:t>Tra detti versamenti non si comprendono i contributi erogati a norma di legge o da altri enti pubblici.</a:t>
            </a:r>
          </a:p>
          <a:p>
            <a:pPr algn="just">
              <a:lnSpc>
                <a:spcPct val="150000"/>
              </a:lnSpc>
              <a:spcBef>
                <a:spcPts val="0"/>
              </a:spcBef>
            </a:pPr>
            <a:endParaRPr lang="it-IT" sz="18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61046DCE-239D-86D8-A6BC-584D2EF3C469}"/>
              </a:ext>
            </a:extLst>
          </p:cNvPr>
          <p:cNvSpPr>
            <a:spLocks noGrp="1"/>
          </p:cNvSpPr>
          <p:nvPr>
            <p:ph type="sldNum" sz="quarter" idx="12"/>
          </p:nvPr>
        </p:nvSpPr>
        <p:spPr/>
        <p:txBody>
          <a:bodyPr/>
          <a:lstStyle/>
          <a:p>
            <a:fld id="{924E01A3-EAA5-4C2C-A4B3-8A501F687B1A}" type="slidenum">
              <a:rPr lang="it-IT" smtClean="0"/>
              <a:t>132</a:t>
            </a:fld>
            <a:endParaRPr lang="it-IT" dirty="0"/>
          </a:p>
        </p:txBody>
      </p:sp>
    </p:spTree>
    <p:extLst>
      <p:ext uri="{BB962C8B-B14F-4D97-AF65-F5344CB8AC3E}">
        <p14:creationId xmlns:p14="http://schemas.microsoft.com/office/powerpoint/2010/main" val="252670197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6230B0-B506-3500-D9E2-6AC4B9EA34B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CCF9A23C-0023-A5E4-433C-84F0771DF65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Limite del patrimonio netto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AF2E2E61-FD8B-804E-F46C-C52CB973C20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600" b="0" i="0" dirty="0">
                <a:solidFill>
                  <a:srgbClr val="000000"/>
                </a:solidFill>
                <a:effectLst/>
                <a:latin typeface="Roboto Slab" pitchFamily="2" charset="0"/>
                <a:ea typeface="Roboto Slab" pitchFamily="2" charset="0"/>
                <a:cs typeface="Roboto Slab" pitchFamily="2" charset="0"/>
              </a:rPr>
              <a:t>Se la società è stata costituita da meno di 2 anni, per evitare di dover ridurre il patrimonio netto dei conferimenti effettuati in sede di costituzione, si può avanzare interpello (</a:t>
            </a:r>
            <a:r>
              <a:rPr lang="it-IT" sz="1600" b="0" i="0" dirty="0" err="1">
                <a:solidFill>
                  <a:srgbClr val="000000"/>
                </a:solidFill>
                <a:effectLst/>
                <a:latin typeface="Roboto Slab" pitchFamily="2" charset="0"/>
                <a:ea typeface="Roboto Slab" pitchFamily="2" charset="0"/>
                <a:cs typeface="Roboto Slab" pitchFamily="2" charset="0"/>
              </a:rPr>
              <a:t>ris</a:t>
            </a:r>
            <a:r>
              <a:rPr lang="it-IT" sz="1600" b="0" i="0" dirty="0">
                <a:solidFill>
                  <a:srgbClr val="000000"/>
                </a:solidFill>
                <a:effectLst/>
                <a:latin typeface="Roboto Slab" pitchFamily="2" charset="0"/>
                <a:ea typeface="Roboto Slab" pitchFamily="2" charset="0"/>
                <a:cs typeface="Roboto Slab" pitchFamily="2" charset="0"/>
              </a:rPr>
              <a:t>. 337/2002; principio di diritto Agenzia delle Entrate 15.10.2018 n.</a:t>
            </a:r>
            <a:r>
              <a:rPr lang="it-IT" sz="1600" i="0" dirty="0">
                <a:effectLst/>
                <a:latin typeface="Roboto Slab" pitchFamily="2" charset="0"/>
                <a:ea typeface="Roboto Slab" pitchFamily="2" charset="0"/>
                <a:cs typeface="Roboto Slab" pitchFamily="2" charset="0"/>
              </a:rPr>
              <a:t> </a:t>
            </a:r>
            <a:r>
              <a:rPr lang="it-IT" sz="1600" i="0" u="none" strike="noStrike" dirty="0">
                <a:effectLst/>
                <a:latin typeface="Roboto Slab" pitchFamily="2" charset="0"/>
                <a:ea typeface="Roboto Slab" pitchFamily="2" charset="0"/>
                <a:cs typeface="Roboto Slab" pitchFamily="2" charset="0"/>
              </a:rPr>
              <a:t>6</a:t>
            </a:r>
            <a:r>
              <a:rPr lang="it-IT" sz="1600" i="0" dirty="0">
                <a:effectLst/>
                <a:latin typeface="Roboto Slab" pitchFamily="2" charset="0"/>
                <a:ea typeface="Roboto Slab" pitchFamily="2" charset="0"/>
                <a:cs typeface="Roboto Slab" pitchFamily="2" charset="0"/>
              </a:rPr>
              <a:t>; </a:t>
            </a:r>
            <a:r>
              <a:rPr lang="it-IT" sz="1600" b="0" i="0" dirty="0">
                <a:solidFill>
                  <a:srgbClr val="000000"/>
                </a:solidFill>
                <a:effectLst/>
                <a:latin typeface="Roboto Slab" pitchFamily="2" charset="0"/>
                <a:ea typeface="Roboto Slab" pitchFamily="2" charset="0"/>
                <a:cs typeface="Roboto Slab" pitchFamily="2" charset="0"/>
              </a:rPr>
              <a:t>risposta a interpello Agenzia delle Entrate 109/2018).</a:t>
            </a:r>
          </a:p>
          <a:p>
            <a:pPr algn="just">
              <a:lnSpc>
                <a:spcPct val="150000"/>
              </a:lnSpc>
              <a:spcBef>
                <a:spcPts val="0"/>
              </a:spcBef>
            </a:pPr>
            <a:r>
              <a:rPr lang="it-IT" sz="1600" b="0" i="0" dirty="0">
                <a:solidFill>
                  <a:srgbClr val="000000"/>
                </a:solidFill>
                <a:effectLst/>
                <a:latin typeface="Roboto Slab" pitchFamily="2" charset="0"/>
                <a:ea typeface="Roboto Slab" pitchFamily="2" charset="0"/>
                <a:cs typeface="Roboto Slab" pitchFamily="2" charset="0"/>
              </a:rPr>
              <a:t>Riprendendo l'esempio, se Beta, che ha superato il test di vitalità, ha </a:t>
            </a:r>
            <a:r>
              <a:rPr lang="it-IT" sz="1600" b="1" i="0" dirty="0">
                <a:solidFill>
                  <a:srgbClr val="000000"/>
                </a:solidFill>
                <a:effectLst/>
                <a:latin typeface="Roboto Slab" pitchFamily="2" charset="0"/>
                <a:ea typeface="Roboto Slab" pitchFamily="2" charset="0"/>
                <a:cs typeface="Roboto Slab" pitchFamily="2" charset="0"/>
              </a:rPr>
              <a:t>perdite fiscali per 580.000 euro ed un patrimonio netto contabile</a:t>
            </a:r>
            <a:r>
              <a:rPr lang="it-IT" sz="1600" b="0" i="0" dirty="0">
                <a:solidFill>
                  <a:srgbClr val="000000"/>
                </a:solidFill>
                <a:effectLst/>
                <a:latin typeface="Roboto Slab" pitchFamily="2" charset="0"/>
                <a:ea typeface="Roboto Slab" pitchFamily="2" charset="0"/>
                <a:cs typeface="Roboto Slab" pitchFamily="2" charset="0"/>
              </a:rPr>
              <a:t> (in assenza di una relazione giurata di stima) </a:t>
            </a:r>
            <a:r>
              <a:rPr lang="it-IT" sz="1600" b="1" i="0" dirty="0">
                <a:solidFill>
                  <a:srgbClr val="000000"/>
                </a:solidFill>
                <a:effectLst/>
                <a:latin typeface="Roboto Slab" pitchFamily="2" charset="0"/>
                <a:ea typeface="Roboto Slab" pitchFamily="2" charset="0"/>
                <a:cs typeface="Roboto Slab" pitchFamily="2" charset="0"/>
              </a:rPr>
              <a:t>di 600.000 euro</a:t>
            </a:r>
            <a:r>
              <a:rPr lang="it-IT" sz="1600" b="0" i="0" dirty="0">
                <a:solidFill>
                  <a:srgbClr val="000000"/>
                </a:solidFill>
                <a:effectLst/>
                <a:latin typeface="Roboto Slab" pitchFamily="2" charset="0"/>
                <a:ea typeface="Roboto Slab" pitchFamily="2" charset="0"/>
                <a:cs typeface="Roboto Slab" pitchFamily="2" charset="0"/>
              </a:rPr>
              <a:t>, le perdite sono integralmente </a:t>
            </a:r>
            <a:r>
              <a:rPr lang="it-IT" sz="1600" b="1" i="0" dirty="0">
                <a:solidFill>
                  <a:srgbClr val="000000"/>
                </a:solidFill>
                <a:effectLst/>
                <a:latin typeface="Roboto Slab" pitchFamily="2" charset="0"/>
                <a:ea typeface="Roboto Slab" pitchFamily="2" charset="0"/>
                <a:cs typeface="Roboto Slab" pitchFamily="2" charset="0"/>
              </a:rPr>
              <a:t>riportabili</a:t>
            </a:r>
            <a:r>
              <a:rPr lang="it-IT" sz="1600" b="0" i="0" dirty="0">
                <a:solidFill>
                  <a:srgbClr val="000000"/>
                </a:solidFill>
                <a:effectLst/>
                <a:latin typeface="Roboto Slab" pitchFamily="2" charset="0"/>
                <a:ea typeface="Roboto Slab" pitchFamily="2" charset="0"/>
                <a:cs typeface="Roboto Slab" pitchFamily="2" charset="0"/>
              </a:rPr>
              <a:t>.</a:t>
            </a:r>
            <a:endParaRPr lang="it-IT" sz="1600" dirty="0">
              <a:latin typeface="Roboto Slab" pitchFamily="2" charset="0"/>
              <a:ea typeface="Roboto Slab" pitchFamily="2" charset="0"/>
              <a:cs typeface="Roboto Slab" pitchFamily="2" charset="0"/>
            </a:endParaRPr>
          </a:p>
          <a:p>
            <a:pPr algn="just">
              <a:lnSpc>
                <a:spcPct val="150000"/>
              </a:lnSpc>
              <a:spcBef>
                <a:spcPts val="0"/>
              </a:spcBef>
            </a:pPr>
            <a:r>
              <a:rPr lang="it-IT" sz="1600" b="0" i="0" dirty="0">
                <a:solidFill>
                  <a:srgbClr val="000000"/>
                </a:solidFill>
                <a:effectLst/>
                <a:latin typeface="Roboto Slab" pitchFamily="2" charset="0"/>
                <a:ea typeface="Roboto Slab" pitchFamily="2" charset="0"/>
                <a:cs typeface="Roboto Slab" pitchFamily="2" charset="0"/>
              </a:rPr>
              <a:t>Se, però, una </a:t>
            </a:r>
            <a:r>
              <a:rPr lang="it-IT" sz="1600" b="1" i="0" dirty="0">
                <a:solidFill>
                  <a:srgbClr val="000000"/>
                </a:solidFill>
                <a:effectLst/>
                <a:latin typeface="Roboto Slab" pitchFamily="2" charset="0"/>
                <a:ea typeface="Roboto Slab" pitchFamily="2" charset="0"/>
                <a:cs typeface="Roboto Slab" pitchFamily="2" charset="0"/>
              </a:rPr>
              <a:t>situazione patrimoniale straordinaria </a:t>
            </a:r>
            <a:r>
              <a:rPr lang="it-IT" sz="1600" b="0" i="0" dirty="0">
                <a:solidFill>
                  <a:srgbClr val="000000"/>
                </a:solidFill>
                <a:effectLst/>
                <a:latin typeface="Roboto Slab" pitchFamily="2" charset="0"/>
                <a:ea typeface="Roboto Slab" pitchFamily="2" charset="0"/>
                <a:cs typeface="Roboto Slab" pitchFamily="2" charset="0"/>
              </a:rPr>
              <a:t>(sempre in assenza di una relazione giurata di stima) redatta al 30.3.2025 rileva un </a:t>
            </a:r>
            <a:r>
              <a:rPr lang="it-IT" sz="1600" b="1" i="0" dirty="0">
                <a:solidFill>
                  <a:srgbClr val="000000"/>
                </a:solidFill>
                <a:effectLst/>
                <a:latin typeface="Roboto Slab" pitchFamily="2" charset="0"/>
                <a:ea typeface="Roboto Slab" pitchFamily="2" charset="0"/>
                <a:cs typeface="Roboto Slab" pitchFamily="2" charset="0"/>
              </a:rPr>
              <a:t>patrimonio netto contabile di 500.000 euro</a:t>
            </a:r>
            <a:r>
              <a:rPr lang="it-IT" sz="1600" b="0" i="0" dirty="0">
                <a:solidFill>
                  <a:srgbClr val="000000"/>
                </a:solidFill>
                <a:effectLst/>
                <a:latin typeface="Roboto Slab" pitchFamily="2" charset="0"/>
                <a:ea typeface="Roboto Slab" pitchFamily="2" charset="0"/>
                <a:cs typeface="Roboto Slab" pitchFamily="2" charset="0"/>
              </a:rPr>
              <a:t>, le perdite sono riportabili </a:t>
            </a:r>
            <a:r>
              <a:rPr lang="it-IT" sz="1600" b="1" i="0" dirty="0">
                <a:solidFill>
                  <a:srgbClr val="000000"/>
                </a:solidFill>
                <a:effectLst/>
                <a:latin typeface="Roboto Slab" pitchFamily="2" charset="0"/>
                <a:ea typeface="Roboto Slab" pitchFamily="2" charset="0"/>
                <a:cs typeface="Roboto Slab" pitchFamily="2" charset="0"/>
              </a:rPr>
              <a:t>nel limite di questo importo</a:t>
            </a:r>
            <a:r>
              <a:rPr lang="it-IT" sz="1600" b="0" i="0" dirty="0">
                <a:solidFill>
                  <a:srgbClr val="000000"/>
                </a:solidFill>
                <a:effectLst/>
                <a:latin typeface="Roboto Slab" pitchFamily="2" charset="0"/>
                <a:ea typeface="Roboto Slab" pitchFamily="2" charset="0"/>
                <a:cs typeface="Roboto Slab" pitchFamily="2" charset="0"/>
              </a:rPr>
              <a:t>, mentre l'eccedenza di 80.000 euro dovrebbe essere abbandonata.</a:t>
            </a:r>
          </a:p>
          <a:p>
            <a:pPr algn="just">
              <a:lnSpc>
                <a:spcPct val="150000"/>
              </a:lnSpc>
              <a:spcBef>
                <a:spcPts val="0"/>
              </a:spcBef>
            </a:pPr>
            <a:r>
              <a:rPr lang="it-IT" sz="1600" b="0" i="0" dirty="0">
                <a:solidFill>
                  <a:srgbClr val="000000"/>
                </a:solidFill>
                <a:effectLst/>
                <a:latin typeface="Roboto Slab" pitchFamily="2" charset="0"/>
                <a:ea typeface="Roboto Slab" pitchFamily="2" charset="0"/>
                <a:cs typeface="Roboto Slab" pitchFamily="2" charset="0"/>
              </a:rPr>
              <a:t>Se, ancora, nel 2024 è stato effettuato un </a:t>
            </a:r>
            <a:r>
              <a:rPr lang="it-IT" sz="1600" b="1" i="0" dirty="0">
                <a:solidFill>
                  <a:srgbClr val="000000"/>
                </a:solidFill>
                <a:effectLst/>
                <a:latin typeface="Roboto Slab" pitchFamily="2" charset="0"/>
                <a:ea typeface="Roboto Slab" pitchFamily="2" charset="0"/>
                <a:cs typeface="Roboto Slab" pitchFamily="2" charset="0"/>
              </a:rPr>
              <a:t>versamento a copertura perdite per 215.000 euro</a:t>
            </a:r>
            <a:r>
              <a:rPr lang="it-IT" sz="1600" b="0" i="0" dirty="0">
                <a:solidFill>
                  <a:srgbClr val="000000"/>
                </a:solidFill>
                <a:effectLst/>
                <a:latin typeface="Roboto Slab" pitchFamily="2" charset="0"/>
                <a:ea typeface="Roboto Slab" pitchFamily="2" charset="0"/>
                <a:cs typeface="Roboto Slab" pitchFamily="2" charset="0"/>
              </a:rPr>
              <a:t>, le perdite sono </a:t>
            </a:r>
            <a:r>
              <a:rPr lang="it-IT" sz="1600" b="1" i="0" dirty="0">
                <a:solidFill>
                  <a:srgbClr val="000000"/>
                </a:solidFill>
                <a:effectLst/>
                <a:latin typeface="Roboto Slab" pitchFamily="2" charset="0"/>
                <a:ea typeface="Roboto Slab" pitchFamily="2" charset="0"/>
                <a:cs typeface="Roboto Slab" pitchFamily="2" charset="0"/>
              </a:rPr>
              <a:t>riportabili per 285.000 euro </a:t>
            </a:r>
            <a:r>
              <a:rPr lang="it-IT" sz="1600" b="0" i="0" dirty="0">
                <a:solidFill>
                  <a:srgbClr val="000000"/>
                </a:solidFill>
                <a:effectLst/>
                <a:latin typeface="Roboto Slab" pitchFamily="2" charset="0"/>
                <a:ea typeface="Roboto Slab" pitchFamily="2" charset="0"/>
                <a:cs typeface="Roboto Slab" pitchFamily="2" charset="0"/>
              </a:rPr>
              <a:t>(500.000 - 215.000</a:t>
            </a:r>
            <a:r>
              <a:rPr lang="it-IT" sz="1400" b="0" i="0" dirty="0">
                <a:solidFill>
                  <a:srgbClr val="000000"/>
                </a:solidFill>
                <a:effectLst/>
                <a:latin typeface="Roboto Slab" pitchFamily="2" charset="0"/>
              </a:rPr>
              <a:t>).</a:t>
            </a:r>
            <a:endParaRPr lang="it-IT" sz="18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E17B88E8-3B8D-E95E-AF3D-C3810058E886}"/>
              </a:ext>
            </a:extLst>
          </p:cNvPr>
          <p:cNvSpPr>
            <a:spLocks noGrp="1"/>
          </p:cNvSpPr>
          <p:nvPr>
            <p:ph type="sldNum" sz="quarter" idx="12"/>
          </p:nvPr>
        </p:nvSpPr>
        <p:spPr/>
        <p:txBody>
          <a:bodyPr/>
          <a:lstStyle/>
          <a:p>
            <a:fld id="{924E01A3-EAA5-4C2C-A4B3-8A501F687B1A}" type="slidenum">
              <a:rPr lang="it-IT" smtClean="0"/>
              <a:t>133</a:t>
            </a:fld>
            <a:endParaRPr lang="it-IT" dirty="0"/>
          </a:p>
        </p:txBody>
      </p:sp>
    </p:spTree>
    <p:extLst>
      <p:ext uri="{BB962C8B-B14F-4D97-AF65-F5344CB8AC3E}">
        <p14:creationId xmlns:p14="http://schemas.microsoft.com/office/powerpoint/2010/main" val="330877959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24953-2AC8-D377-4751-5B896CCBA75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25D83AE-EC93-AB10-FCB7-0EE0E7924BB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A7660936-D541-D782-6B76-C6D95B70270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800" b="0" i="0" dirty="0">
              <a:effectLst/>
              <a:latin typeface="Roboto Slab" pitchFamily="2" charset="0"/>
            </a:endParaRPr>
          </a:p>
          <a:p>
            <a:pPr algn="just">
              <a:lnSpc>
                <a:spcPct val="150000"/>
              </a:lnSpc>
              <a:spcBef>
                <a:spcPts val="0"/>
              </a:spcBef>
              <a:buNone/>
            </a:pPr>
            <a:r>
              <a:rPr lang="it-IT" sz="1800" b="0" i="0" dirty="0">
                <a:effectLst/>
                <a:latin typeface="Roboto Slab" pitchFamily="2" charset="0"/>
              </a:rPr>
              <a:t>Le limitazioni al riporto delle perdite fiscali contenute </a:t>
            </a:r>
            <a:r>
              <a:rPr lang="it-IT" sz="1800" i="0" dirty="0">
                <a:effectLst/>
                <a:latin typeface="Roboto Slab" pitchFamily="2" charset="0"/>
              </a:rPr>
              <a:t>nell'</a:t>
            </a:r>
            <a:r>
              <a:rPr lang="it-IT" sz="1800" i="0" u="none" strike="noStrike" dirty="0">
                <a:effectLst/>
                <a:latin typeface="Roboto Slab" pitchFamily="2" charset="0"/>
              </a:rPr>
              <a:t>art. 172</a:t>
            </a:r>
            <a:r>
              <a:rPr lang="it-IT" sz="1800" i="0" dirty="0">
                <a:effectLst/>
                <a:latin typeface="Roboto Slab" pitchFamily="2" charset="0"/>
              </a:rPr>
              <a:t> co</a:t>
            </a:r>
            <a:r>
              <a:rPr lang="it-IT" sz="1800" b="0" i="0" dirty="0">
                <a:effectLst/>
                <a:latin typeface="Roboto Slab" pitchFamily="2" charset="0"/>
              </a:rPr>
              <a:t>. 7 del TUIR </a:t>
            </a:r>
            <a:r>
              <a:rPr lang="it-IT" sz="1800" b="1" i="0" dirty="0">
                <a:effectLst/>
                <a:latin typeface="Roboto Slab" pitchFamily="2" charset="0"/>
              </a:rPr>
              <a:t>non riguardano</a:t>
            </a:r>
            <a:r>
              <a:rPr lang="it-IT" sz="1800" b="0" i="0" dirty="0">
                <a:effectLst/>
                <a:latin typeface="Roboto Slab" pitchFamily="2" charset="0"/>
              </a:rPr>
              <a:t>:</a:t>
            </a:r>
          </a:p>
          <a:p>
            <a:pPr algn="just">
              <a:lnSpc>
                <a:spcPct val="150000"/>
              </a:lnSpc>
              <a:spcBef>
                <a:spcPts val="0"/>
              </a:spcBef>
              <a:buFont typeface="Arial" panose="020B0604020202020204" pitchFamily="34" charset="0"/>
              <a:buChar char="•"/>
            </a:pPr>
            <a:r>
              <a:rPr lang="it-IT" sz="1800" b="0" i="0" dirty="0">
                <a:effectLst/>
                <a:latin typeface="Roboto Slab" pitchFamily="2" charset="0"/>
              </a:rPr>
              <a:t> le perdite delle </a:t>
            </a:r>
            <a:r>
              <a:rPr lang="it-IT" sz="1800" b="1" i="0" dirty="0">
                <a:effectLst/>
                <a:latin typeface="Roboto Slab" pitchFamily="2" charset="0"/>
              </a:rPr>
              <a:t>società di persone</a:t>
            </a:r>
            <a:r>
              <a:rPr lang="it-IT" sz="1800" b="0" i="0" dirty="0">
                <a:effectLst/>
                <a:latin typeface="Roboto Slab" pitchFamily="2" charset="0"/>
              </a:rPr>
              <a:t>, le quali sono immediatamente imputate per trasparenza ai soci e non sono, quindi, nella disponibilità della società;</a:t>
            </a:r>
          </a:p>
          <a:p>
            <a:pPr algn="just">
              <a:lnSpc>
                <a:spcPct val="150000"/>
              </a:lnSpc>
              <a:spcBef>
                <a:spcPts val="0"/>
              </a:spcBef>
              <a:buFont typeface="Arial" panose="020B0604020202020204" pitchFamily="34" charset="0"/>
              <a:buChar char="•"/>
            </a:pPr>
            <a:r>
              <a:rPr lang="it-IT" sz="1800" b="0" i="0" dirty="0">
                <a:effectLst/>
                <a:latin typeface="Roboto Slab" pitchFamily="2" charset="0"/>
              </a:rPr>
              <a:t> le perdite delle società </a:t>
            </a:r>
            <a:r>
              <a:rPr lang="it-IT" sz="1800" b="1" i="0" dirty="0">
                <a:effectLst/>
                <a:latin typeface="Roboto Slab" pitchFamily="2" charset="0"/>
              </a:rPr>
              <a:t>partecipanti al consolidato fiscale </a:t>
            </a:r>
            <a:r>
              <a:rPr lang="it-IT" sz="1800" i="0" dirty="0">
                <a:effectLst/>
                <a:latin typeface="Roboto Slab" pitchFamily="2" charset="0"/>
              </a:rPr>
              <a:t>(</a:t>
            </a:r>
            <a:r>
              <a:rPr lang="it-IT" sz="1800" i="0" u="none" strike="noStrike" dirty="0">
                <a:effectLst/>
                <a:latin typeface="Roboto Slab" pitchFamily="2" charset="0"/>
              </a:rPr>
              <a:t>artt. 117</a:t>
            </a:r>
            <a:r>
              <a:rPr lang="it-IT" sz="1800" i="0" dirty="0">
                <a:effectLst/>
                <a:latin typeface="Roboto Slab" pitchFamily="2" charset="0"/>
              </a:rPr>
              <a:t> ss. del TUIR), limitatamente a quelle maturate in vigenza </a:t>
            </a:r>
            <a:r>
              <a:rPr lang="it-IT" sz="1800" b="0" i="0" dirty="0">
                <a:effectLst/>
                <a:latin typeface="Roboto Slab" pitchFamily="2" charset="0"/>
              </a:rPr>
              <a:t>dell'opzione per la tassazione di gruppo (circ. 9.3.2010 n. 9).</a:t>
            </a:r>
          </a:p>
          <a:p>
            <a:pPr algn="just">
              <a:lnSpc>
                <a:spcPct val="150000"/>
              </a:lnSpc>
              <a:spcBef>
                <a:spcPts val="0"/>
              </a:spcBef>
            </a:pPr>
            <a:endParaRPr lang="it-IT" sz="18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D3332B23-202E-00BA-C50A-7B1603D91338}"/>
              </a:ext>
            </a:extLst>
          </p:cNvPr>
          <p:cNvSpPr>
            <a:spLocks noGrp="1"/>
          </p:cNvSpPr>
          <p:nvPr>
            <p:ph type="sldNum" sz="quarter" idx="12"/>
          </p:nvPr>
        </p:nvSpPr>
        <p:spPr/>
        <p:txBody>
          <a:bodyPr/>
          <a:lstStyle/>
          <a:p>
            <a:fld id="{924E01A3-EAA5-4C2C-A4B3-8A501F687B1A}" type="slidenum">
              <a:rPr lang="it-IT" smtClean="0"/>
              <a:t>134</a:t>
            </a:fld>
            <a:endParaRPr lang="it-IT" dirty="0"/>
          </a:p>
        </p:txBody>
      </p:sp>
    </p:spTree>
    <p:extLst>
      <p:ext uri="{BB962C8B-B14F-4D97-AF65-F5344CB8AC3E}">
        <p14:creationId xmlns:p14="http://schemas.microsoft.com/office/powerpoint/2010/main" val="143092600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80AA2-9B40-4914-98A3-DEAD5EF3624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B941969-C664-D214-4442-E0411FCDE3D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Interpello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729E381-B5A1-E0B6-39CA-E5A3C09B619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500" b="0" i="0" dirty="0">
                <a:effectLst/>
                <a:latin typeface="Roboto Slab" pitchFamily="2" charset="0"/>
              </a:rPr>
              <a:t>Se la società non supera il test di vitalità, o incorre nel limite del patrimonio netto, ma ha interesse a riportare le perdite, essa può presentare istanza di </a:t>
            </a:r>
            <a:r>
              <a:rPr lang="it-IT" sz="1500" b="1" i="0" u="none" strike="noStrike" dirty="0">
                <a:effectLst/>
                <a:latin typeface="Roboto Slab" pitchFamily="2" charset="0"/>
              </a:rPr>
              <a:t>interpello </a:t>
            </a:r>
            <a:r>
              <a:rPr lang="it-IT" sz="1500" b="1" i="0" u="none" strike="noStrike" dirty="0" err="1">
                <a:effectLst/>
                <a:latin typeface="Roboto Slab" pitchFamily="2" charset="0"/>
              </a:rPr>
              <a:t>disapplicativo</a:t>
            </a:r>
            <a:r>
              <a:rPr lang="it-IT" sz="1500" b="0" i="0" dirty="0">
                <a:effectLst/>
                <a:latin typeface="Roboto Slab" pitchFamily="2" charset="0"/>
              </a:rPr>
              <a:t>.</a:t>
            </a:r>
          </a:p>
          <a:p>
            <a:pPr algn="just">
              <a:lnSpc>
                <a:spcPct val="150000"/>
              </a:lnSpc>
              <a:spcBef>
                <a:spcPts val="0"/>
              </a:spcBef>
              <a:buNone/>
            </a:pPr>
            <a:r>
              <a:rPr lang="it-IT" sz="1400" b="0" dirty="0">
                <a:solidFill>
                  <a:srgbClr val="000000"/>
                </a:solidFill>
                <a:effectLst/>
                <a:latin typeface="Roboto Slab" pitchFamily="2" charset="0"/>
              </a:rPr>
              <a:t>Previgente </a:t>
            </a:r>
            <a:r>
              <a:rPr lang="it-IT" sz="1400" u="none" strike="noStrike" dirty="0">
                <a:effectLst/>
                <a:latin typeface="Roboto Slab" pitchFamily="2" charset="0"/>
              </a:rPr>
              <a:t>art. 172</a:t>
            </a:r>
            <a:r>
              <a:rPr lang="it-IT" sz="1400" dirty="0">
                <a:effectLst/>
                <a:latin typeface="Roboto Slab" pitchFamily="2" charset="0"/>
              </a:rPr>
              <a:t> co. 7 del TUIR: «</a:t>
            </a:r>
            <a:r>
              <a:rPr lang="it-IT" sz="1400" b="0" dirty="0">
                <a:solidFill>
                  <a:srgbClr val="000000"/>
                </a:solidFill>
                <a:effectLst/>
                <a:latin typeface="Roboto Slab" pitchFamily="2" charset="0"/>
              </a:rPr>
              <a:t>Al fine di disapplicare le disposizioni del presente comma il contribuente interpella l'amministrazione ai </a:t>
            </a:r>
            <a:r>
              <a:rPr lang="it-IT" sz="1400" dirty="0">
                <a:effectLst/>
                <a:latin typeface="Roboto Slab" pitchFamily="2" charset="0"/>
              </a:rPr>
              <a:t>sensi dell’articolo 11, comma 2, della legge 27 luglio 2000, n. 212, recante lo Statuto dei diritti del </a:t>
            </a:r>
            <a:r>
              <a:rPr lang="it-IT" sz="1400" b="0" dirty="0">
                <a:solidFill>
                  <a:srgbClr val="000000"/>
                </a:solidFill>
                <a:effectLst/>
                <a:latin typeface="Roboto Slab" pitchFamily="2" charset="0"/>
              </a:rPr>
              <a:t>contribuente».</a:t>
            </a:r>
          </a:p>
          <a:p>
            <a:pPr algn="just">
              <a:lnSpc>
                <a:spcPct val="150000"/>
              </a:lnSpc>
              <a:spcBef>
                <a:spcPts val="0"/>
              </a:spcBef>
              <a:buNone/>
            </a:pPr>
            <a:r>
              <a:rPr lang="it-IT" sz="1500" i="0" dirty="0">
                <a:effectLst/>
                <a:latin typeface="Roboto Slab" pitchFamily="2" charset="0"/>
              </a:rPr>
              <a:t>L'attuale norma non contiene più tale inciso; ciò nonostante, tale possibilità permane in forza della disposizione generale di cui all'</a:t>
            </a:r>
            <a:r>
              <a:rPr lang="it-IT" sz="1500" i="0" u="none" strike="noStrike" dirty="0">
                <a:effectLst/>
                <a:latin typeface="Roboto Slab" pitchFamily="2" charset="0"/>
              </a:rPr>
              <a:t>art. 11</a:t>
            </a:r>
            <a:r>
              <a:rPr lang="it-IT" sz="1500" i="0" dirty="0">
                <a:effectLst/>
                <a:latin typeface="Roboto Slab" pitchFamily="2" charset="0"/>
              </a:rPr>
              <a:t> co. 1 lett. d) della L. 212/2000, così come riformulata dal D. Lgs. </a:t>
            </a:r>
            <a:r>
              <a:rPr lang="it-IT" sz="1500" i="0" u="none" strike="noStrike" dirty="0">
                <a:effectLst/>
                <a:latin typeface="Roboto Slab" pitchFamily="2" charset="0"/>
              </a:rPr>
              <a:t>219/2023.</a:t>
            </a:r>
            <a:endParaRPr lang="it-IT" sz="1500" i="0" dirty="0">
              <a:effectLst/>
              <a:latin typeface="Roboto Slab" pitchFamily="2" charset="0"/>
            </a:endParaRPr>
          </a:p>
          <a:p>
            <a:pPr algn="just">
              <a:lnSpc>
                <a:spcPct val="150000"/>
              </a:lnSpc>
              <a:spcBef>
                <a:spcPts val="0"/>
              </a:spcBef>
            </a:pPr>
            <a:r>
              <a:rPr lang="it-IT" sz="1500" b="1" i="0" dirty="0">
                <a:effectLst/>
                <a:latin typeface="Roboto Slab" pitchFamily="2" charset="0"/>
              </a:rPr>
              <a:t>La principale novità</a:t>
            </a:r>
            <a:r>
              <a:rPr lang="it-IT" sz="1500" b="0" i="0" dirty="0">
                <a:effectLst/>
                <a:latin typeface="Roboto Slab" pitchFamily="2" charset="0"/>
              </a:rPr>
              <a:t>, nel passaggio dal vecchio al nuovo regime, è rappresentata dalla </a:t>
            </a:r>
            <a:r>
              <a:rPr lang="it-IT" sz="1500" b="1" i="0" dirty="0">
                <a:effectLst/>
                <a:latin typeface="Roboto Slab" pitchFamily="2" charset="0"/>
              </a:rPr>
              <a:t>facoltatività dell'interpello</a:t>
            </a:r>
            <a:r>
              <a:rPr lang="it-IT" sz="1500" b="0" i="0" dirty="0">
                <a:effectLst/>
                <a:latin typeface="Roboto Slab" pitchFamily="2" charset="0"/>
              </a:rPr>
              <a:t>, dal che è possibile fornire le medesime giustificazioni in sede precontenziosa o contenziosa (è stato argomentato come si possa ricorrere all'interpello </a:t>
            </a:r>
            <a:r>
              <a:rPr lang="it-IT" sz="1500" b="0" i="0" dirty="0" err="1">
                <a:effectLst/>
                <a:latin typeface="Roboto Slab" pitchFamily="2" charset="0"/>
              </a:rPr>
              <a:t>disapplicativo</a:t>
            </a:r>
            <a:r>
              <a:rPr lang="it-IT" sz="1500" b="0" i="0" dirty="0">
                <a:effectLst/>
                <a:latin typeface="Roboto Slab" pitchFamily="2" charset="0"/>
              </a:rPr>
              <a:t> anche quando la società non intenda onerarsi della perizia, o quando non si intenda correre il rischio che ne venga contestata la congruità). </a:t>
            </a:r>
          </a:p>
          <a:p>
            <a:pPr>
              <a:lnSpc>
                <a:spcPct val="150000"/>
              </a:lnSpc>
              <a:spcBef>
                <a:spcPts val="0"/>
              </a:spcBef>
              <a:buNone/>
            </a:pPr>
            <a:endParaRPr lang="it-IT" sz="1800" b="1" i="0" dirty="0">
              <a:effectLst/>
              <a:latin typeface="Titillium Web" panose="00000500000000000000" pitchFamily="2" charset="0"/>
            </a:endParaRPr>
          </a:p>
        </p:txBody>
      </p:sp>
      <p:sp>
        <p:nvSpPr>
          <p:cNvPr id="3" name="Segnaposto numero diapositiva 2">
            <a:extLst>
              <a:ext uri="{FF2B5EF4-FFF2-40B4-BE49-F238E27FC236}">
                <a16:creationId xmlns:a16="http://schemas.microsoft.com/office/drawing/2014/main" id="{F82D37B2-E2CD-8E62-858E-D9A4446D9162}"/>
              </a:ext>
            </a:extLst>
          </p:cNvPr>
          <p:cNvSpPr>
            <a:spLocks noGrp="1"/>
          </p:cNvSpPr>
          <p:nvPr>
            <p:ph type="sldNum" sz="quarter" idx="12"/>
          </p:nvPr>
        </p:nvSpPr>
        <p:spPr/>
        <p:txBody>
          <a:bodyPr/>
          <a:lstStyle/>
          <a:p>
            <a:fld id="{924E01A3-EAA5-4C2C-A4B3-8A501F687B1A}" type="slidenum">
              <a:rPr lang="it-IT" smtClean="0"/>
              <a:t>135</a:t>
            </a:fld>
            <a:endParaRPr lang="it-IT" dirty="0"/>
          </a:p>
        </p:txBody>
      </p:sp>
    </p:spTree>
    <p:extLst>
      <p:ext uri="{BB962C8B-B14F-4D97-AF65-F5344CB8AC3E}">
        <p14:creationId xmlns:p14="http://schemas.microsoft.com/office/powerpoint/2010/main" val="128873526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5DC433-5453-F26C-1C40-D61167B2FAD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55039569-ACA9-C018-C14D-C47DB39F5CF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Cause di disapplicazione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069F2CA1-D307-EC90-357D-63036FD1338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100" b="1" i="0" dirty="0">
                <a:solidFill>
                  <a:srgbClr val="000000"/>
                </a:solidFill>
                <a:effectLst/>
                <a:latin typeface="Roboto Slab" pitchFamily="2" charset="0"/>
              </a:rPr>
              <a:t>La tabella che segue evidenza alcune cause di disapplicazione valevoli per la generalità delle società </a:t>
            </a:r>
            <a:r>
              <a:rPr lang="it-IT" sz="1100" i="0" dirty="0">
                <a:solidFill>
                  <a:srgbClr val="000000"/>
                </a:solidFill>
                <a:effectLst/>
                <a:latin typeface="Roboto Slab" pitchFamily="2" charset="0"/>
              </a:rPr>
              <a:t>(</a:t>
            </a:r>
            <a:r>
              <a:rPr lang="it-IT" sz="1100" i="1" dirty="0" err="1">
                <a:solidFill>
                  <a:srgbClr val="000000"/>
                </a:solidFill>
                <a:effectLst/>
                <a:latin typeface="Roboto Slab" pitchFamily="2" charset="0"/>
              </a:rPr>
              <a:t>Eutekne</a:t>
            </a:r>
            <a:r>
              <a:rPr lang="it-IT" sz="1100" i="0" dirty="0">
                <a:solidFill>
                  <a:srgbClr val="000000"/>
                </a:solidFill>
                <a:effectLst/>
                <a:latin typeface="Roboto Slab" pitchFamily="2" charset="0"/>
              </a:rPr>
              <a:t>).</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90C15847-34EE-223D-1924-58C4CED98F3D}"/>
              </a:ext>
            </a:extLst>
          </p:cNvPr>
          <p:cNvSpPr>
            <a:spLocks noGrp="1"/>
          </p:cNvSpPr>
          <p:nvPr>
            <p:ph type="sldNum" sz="quarter" idx="12"/>
          </p:nvPr>
        </p:nvSpPr>
        <p:spPr/>
        <p:txBody>
          <a:bodyPr/>
          <a:lstStyle/>
          <a:p>
            <a:fld id="{924E01A3-EAA5-4C2C-A4B3-8A501F687B1A}" type="slidenum">
              <a:rPr lang="it-IT" smtClean="0"/>
              <a:t>136</a:t>
            </a:fld>
            <a:endParaRPr lang="it-IT" dirty="0"/>
          </a:p>
        </p:txBody>
      </p:sp>
      <p:graphicFrame>
        <p:nvGraphicFramePr>
          <p:cNvPr id="2" name="Tabella 1">
            <a:extLst>
              <a:ext uri="{FF2B5EF4-FFF2-40B4-BE49-F238E27FC236}">
                <a16:creationId xmlns:a16="http://schemas.microsoft.com/office/drawing/2014/main" id="{7EAAECCE-7695-36CA-9D71-C725044E4D4B}"/>
              </a:ext>
            </a:extLst>
          </p:cNvPr>
          <p:cNvGraphicFramePr>
            <a:graphicFrameLocks noGrp="1"/>
          </p:cNvGraphicFramePr>
          <p:nvPr>
            <p:extLst>
              <p:ext uri="{D42A27DB-BD31-4B8C-83A1-F6EECF244321}">
                <p14:modId xmlns:p14="http://schemas.microsoft.com/office/powerpoint/2010/main" val="2657433631"/>
              </p:ext>
            </p:extLst>
          </p:nvPr>
        </p:nvGraphicFramePr>
        <p:xfrm>
          <a:off x="2351088" y="1465007"/>
          <a:ext cx="7700962" cy="5121426"/>
        </p:xfrm>
        <a:graphic>
          <a:graphicData uri="http://schemas.openxmlformats.org/drawingml/2006/table">
            <a:tbl>
              <a:tblPr/>
              <a:tblGrid>
                <a:gridCol w="3850481">
                  <a:extLst>
                    <a:ext uri="{9D8B030D-6E8A-4147-A177-3AD203B41FA5}">
                      <a16:colId xmlns:a16="http://schemas.microsoft.com/office/drawing/2014/main" val="4278699340"/>
                    </a:ext>
                  </a:extLst>
                </a:gridCol>
                <a:gridCol w="3850481">
                  <a:extLst>
                    <a:ext uri="{9D8B030D-6E8A-4147-A177-3AD203B41FA5}">
                      <a16:colId xmlns:a16="http://schemas.microsoft.com/office/drawing/2014/main" val="1608934998"/>
                    </a:ext>
                  </a:extLst>
                </a:gridCol>
              </a:tblGrid>
              <a:tr h="230232">
                <a:tc>
                  <a:txBody>
                    <a:bodyPr/>
                    <a:lstStyle/>
                    <a:p>
                      <a:pPr algn="ctr" fontAlgn="ctr">
                        <a:buNone/>
                      </a:pPr>
                      <a:r>
                        <a:rPr lang="it-IT" sz="1200" b="1" dirty="0">
                          <a:solidFill>
                            <a:srgbClr val="0E385B"/>
                          </a:solidFill>
                          <a:effectLst/>
                          <a:latin typeface="Titillium Web" panose="00000500000000000000" pitchFamily="2" charset="0"/>
                        </a:rPr>
                        <a:t>Fattispecie</a:t>
                      </a:r>
                    </a:p>
                  </a:txBody>
                  <a:tcPr marL="20364" marR="20364" marT="61091" marB="6109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0F0F0"/>
                    </a:solidFill>
                  </a:tcPr>
                </a:tc>
                <a:tc>
                  <a:txBody>
                    <a:bodyPr/>
                    <a:lstStyle/>
                    <a:p>
                      <a:pPr algn="ctr" fontAlgn="ctr">
                        <a:buNone/>
                      </a:pPr>
                      <a:r>
                        <a:rPr lang="it-IT" sz="1200" b="1" dirty="0">
                          <a:solidFill>
                            <a:srgbClr val="0E385B"/>
                          </a:solidFill>
                          <a:effectLst/>
                          <a:latin typeface="Titillium Web" panose="00000500000000000000" pitchFamily="2" charset="0"/>
                        </a:rPr>
                        <a:t>Chiarimento</a:t>
                      </a:r>
                    </a:p>
                  </a:txBody>
                  <a:tcPr marL="20364" marR="20364" marT="61091" marB="6109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0F0F0"/>
                    </a:solidFill>
                  </a:tcPr>
                </a:tc>
                <a:extLst>
                  <a:ext uri="{0D108BD9-81ED-4DB2-BD59-A6C34878D82A}">
                    <a16:rowId xmlns:a16="http://schemas.microsoft.com/office/drawing/2014/main" val="4278477026"/>
                  </a:ext>
                </a:extLst>
              </a:tr>
              <a:tr h="1746805">
                <a:tc>
                  <a:txBody>
                    <a:bodyPr/>
                    <a:lstStyle/>
                    <a:p>
                      <a:pPr algn="ctr" fontAlgn="ctr">
                        <a:buNone/>
                      </a:pPr>
                      <a:r>
                        <a:rPr lang="it-IT" sz="1200" b="1" dirty="0">
                          <a:solidFill>
                            <a:srgbClr val="000000"/>
                          </a:solidFill>
                          <a:effectLst/>
                          <a:latin typeface="Titillium Web" panose="00000500000000000000" pitchFamily="2" charset="0"/>
                        </a:rPr>
                        <a:t>Origine delle perdite </a:t>
                      </a:r>
                      <a:r>
                        <a:rPr lang="it-IT" sz="1200" b="0" dirty="0">
                          <a:solidFill>
                            <a:srgbClr val="000000"/>
                          </a:solidFill>
                          <a:effectLst/>
                          <a:latin typeface="Titillium Web" panose="00000500000000000000" pitchFamily="2" charset="0"/>
                        </a:rPr>
                        <a:t>fiscali</a:t>
                      </a:r>
                    </a:p>
                  </a:txBody>
                  <a:tcPr marL="20364" marR="20364" marT="61091" marB="6109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spcAft>
                          <a:spcPts val="0"/>
                        </a:spcAft>
                        <a:buNone/>
                      </a:pPr>
                      <a:r>
                        <a:rPr lang="it-IT" sz="1200" b="0" dirty="0">
                          <a:solidFill>
                            <a:srgbClr val="000000"/>
                          </a:solidFill>
                          <a:effectLst/>
                          <a:latin typeface="Titillium Web" panose="00000500000000000000" pitchFamily="2" charset="0"/>
                        </a:rPr>
                        <a:t>Le limitazioni previste </a:t>
                      </a:r>
                      <a:r>
                        <a:rPr lang="it-IT" sz="1200" b="0" dirty="0">
                          <a:solidFill>
                            <a:schemeClr val="tx1"/>
                          </a:solidFill>
                          <a:effectLst/>
                          <a:latin typeface="Titillium Web" panose="00000500000000000000" pitchFamily="2" charset="0"/>
                        </a:rPr>
                        <a:t>dall'</a:t>
                      </a:r>
                      <a:r>
                        <a:rPr lang="it-IT" sz="1200" b="0" u="none" strike="noStrike" dirty="0">
                          <a:solidFill>
                            <a:schemeClr val="tx1"/>
                          </a:solidFill>
                          <a:effectLst/>
                          <a:latin typeface="Titillium Web" panose="00000500000000000000" pitchFamily="2" charset="0"/>
                        </a:rPr>
                        <a:t>art. 172</a:t>
                      </a:r>
                      <a:r>
                        <a:rPr lang="it-IT" sz="1200" b="0" dirty="0">
                          <a:solidFill>
                            <a:schemeClr val="tx1"/>
                          </a:solidFill>
                          <a:effectLst/>
                          <a:latin typeface="Titillium Web" panose="00000500000000000000" pitchFamily="2" charset="0"/>
                        </a:rPr>
                        <a:t> co. 7 del TUIR no</a:t>
                      </a:r>
                      <a:r>
                        <a:rPr lang="it-IT" sz="1200" b="0" dirty="0">
                          <a:solidFill>
                            <a:srgbClr val="000000"/>
                          </a:solidFill>
                          <a:effectLst/>
                          <a:latin typeface="Titillium Web" panose="00000500000000000000" pitchFamily="2" charset="0"/>
                        </a:rPr>
                        <a:t>n si applicano:</a:t>
                      </a:r>
                    </a:p>
                    <a:p>
                      <a:pPr algn="just" fontAlgn="ctr">
                        <a:spcAft>
                          <a:spcPts val="0"/>
                        </a:spcAft>
                        <a:buFont typeface="Arial" panose="020B0604020202020204" pitchFamily="34" charset="0"/>
                        <a:buChar char="•"/>
                      </a:pPr>
                      <a:r>
                        <a:rPr lang="it-IT" sz="1200" b="0" dirty="0">
                          <a:solidFill>
                            <a:srgbClr val="000000"/>
                          </a:solidFill>
                          <a:effectLst/>
                          <a:latin typeface="Titillium Web" panose="00000500000000000000" pitchFamily="2" charset="0"/>
                        </a:rPr>
                        <a:t>alle perdite delle società neo costituite, le quali derivano da fisiologici costi di avvio dell'attività (principio di diritto 15.10.2018 n. 6);</a:t>
                      </a:r>
                    </a:p>
                    <a:p>
                      <a:pPr algn="just" fontAlgn="ctr">
                        <a:spcAft>
                          <a:spcPts val="0"/>
                        </a:spcAft>
                        <a:buFont typeface="Arial" panose="020B0604020202020204" pitchFamily="34" charset="0"/>
                        <a:buChar char="•"/>
                      </a:pPr>
                      <a:r>
                        <a:rPr lang="it-IT" sz="1200" b="0" dirty="0">
                          <a:solidFill>
                            <a:srgbClr val="000000"/>
                          </a:solidFill>
                          <a:effectLst/>
                          <a:latin typeface="Titillium Web" panose="00000500000000000000" pitchFamily="2" charset="0"/>
                        </a:rPr>
                        <a:t>alle perdite derivanti da accantonamenti non dedotti, nella fattispecie per interventi di risanamento su fabbricati di proprietà (risposta a interpello 3.4.2020 n. 101);</a:t>
                      </a:r>
                    </a:p>
                    <a:p>
                      <a:pPr algn="just" fontAlgn="ctr">
                        <a:spcAft>
                          <a:spcPts val="0"/>
                        </a:spcAft>
                        <a:buFont typeface="Arial" panose="020B0604020202020204" pitchFamily="34" charset="0"/>
                        <a:buChar char="•"/>
                      </a:pPr>
                      <a:r>
                        <a:rPr lang="it-IT" sz="1200" b="0" dirty="0">
                          <a:solidFill>
                            <a:srgbClr val="000000"/>
                          </a:solidFill>
                          <a:effectLst/>
                          <a:latin typeface="Titillium Web" panose="00000500000000000000" pitchFamily="2" charset="0"/>
                        </a:rPr>
                        <a:t>alle perdite derivanti dai "super ammortamenti", che denotano la volontà di investire nel </a:t>
                      </a:r>
                      <a:r>
                        <a:rPr lang="it-IT" sz="1200" b="0" i="1" dirty="0">
                          <a:solidFill>
                            <a:srgbClr val="000000"/>
                          </a:solidFill>
                          <a:effectLst/>
                          <a:latin typeface="Titillium Web" panose="00000500000000000000" pitchFamily="2" charset="0"/>
                        </a:rPr>
                        <a:t>business</a:t>
                      </a:r>
                      <a:r>
                        <a:rPr lang="it-IT" sz="1200" b="0" dirty="0">
                          <a:solidFill>
                            <a:srgbClr val="000000"/>
                          </a:solidFill>
                          <a:effectLst/>
                          <a:latin typeface="Titillium Web" panose="00000500000000000000" pitchFamily="2" charset="0"/>
                        </a:rPr>
                        <a:t> aziendale (risposta a interpello 4.2.2022 n. 76);</a:t>
                      </a:r>
                    </a:p>
                    <a:p>
                      <a:pPr algn="just" fontAlgn="ctr">
                        <a:spcAft>
                          <a:spcPts val="0"/>
                        </a:spcAft>
                        <a:buFont typeface="Arial" panose="020B0604020202020204" pitchFamily="34" charset="0"/>
                        <a:buChar char="•"/>
                      </a:pPr>
                      <a:r>
                        <a:rPr lang="it-IT" sz="1200" b="0" dirty="0">
                          <a:solidFill>
                            <a:srgbClr val="000000"/>
                          </a:solidFill>
                          <a:effectLst/>
                          <a:latin typeface="Titillium Web" panose="00000500000000000000" pitchFamily="2" charset="0"/>
                        </a:rPr>
                        <a:t>alle perdite derivanti da accordi transattivi con le controparti contrattuali (risposta a interpello 21.3.2022 n. 124).</a:t>
                      </a:r>
                    </a:p>
                    <a:p>
                      <a:pPr algn="just" fontAlgn="ctr">
                        <a:spcAft>
                          <a:spcPts val="0"/>
                        </a:spcAft>
                        <a:buNone/>
                      </a:pPr>
                      <a:r>
                        <a:rPr lang="it-IT" sz="1200" b="0" dirty="0">
                          <a:solidFill>
                            <a:srgbClr val="000000"/>
                          </a:solidFill>
                          <a:effectLst/>
                          <a:latin typeface="Titillium Web" panose="00000500000000000000" pitchFamily="2" charset="0"/>
                        </a:rPr>
                        <a:t>Nei casi sopra indicati, fatto salvo quello delle imprese in fase di </a:t>
                      </a:r>
                      <a:r>
                        <a:rPr lang="it-IT" sz="1200" b="0" i="1" dirty="0">
                          <a:solidFill>
                            <a:srgbClr val="000000"/>
                          </a:solidFill>
                          <a:effectLst/>
                          <a:latin typeface="Titillium Web" panose="00000500000000000000" pitchFamily="2" charset="0"/>
                        </a:rPr>
                        <a:t>start up</a:t>
                      </a:r>
                      <a:r>
                        <a:rPr lang="it-IT" sz="1200" b="0" dirty="0">
                          <a:solidFill>
                            <a:srgbClr val="000000"/>
                          </a:solidFill>
                          <a:effectLst/>
                          <a:latin typeface="Titillium Web" panose="00000500000000000000" pitchFamily="2" charset="0"/>
                        </a:rPr>
                        <a:t>, è necessario dimostrare la vitalità della società, secondo canoni per i quali si rimanda agli interpelli di seguito sintetizzati.</a:t>
                      </a:r>
                    </a:p>
                  </a:txBody>
                  <a:tcPr marL="20364" marR="20364" marT="61091" marB="6109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32267252"/>
                  </a:ext>
                </a:extLst>
              </a:tr>
              <a:tr h="721623">
                <a:tc>
                  <a:txBody>
                    <a:bodyPr/>
                    <a:lstStyle/>
                    <a:p>
                      <a:pPr algn="ctr" fontAlgn="ctr">
                        <a:buNone/>
                      </a:pPr>
                      <a:r>
                        <a:rPr lang="it-IT" sz="1200" b="1" dirty="0">
                          <a:solidFill>
                            <a:srgbClr val="000000"/>
                          </a:solidFill>
                          <a:effectLst/>
                          <a:latin typeface="Titillium Web" panose="00000500000000000000" pitchFamily="2" charset="0"/>
                        </a:rPr>
                        <a:t>Patrimonio netto </a:t>
                      </a:r>
                      <a:r>
                        <a:rPr lang="it-IT" sz="1200" b="0" dirty="0">
                          <a:solidFill>
                            <a:srgbClr val="000000"/>
                          </a:solidFill>
                          <a:effectLst/>
                          <a:latin typeface="Titillium Web" panose="00000500000000000000" pitchFamily="2" charset="0"/>
                        </a:rPr>
                        <a:t>- Conferimenti effettuati per ricapitalizzare la società</a:t>
                      </a:r>
                    </a:p>
                  </a:txBody>
                  <a:tcPr marL="20364" marR="20364" marT="61091" marB="6109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spcAft>
                          <a:spcPts val="0"/>
                        </a:spcAft>
                        <a:buNone/>
                      </a:pPr>
                      <a:r>
                        <a:rPr lang="it-IT" sz="1200" b="0" dirty="0">
                          <a:solidFill>
                            <a:srgbClr val="000000"/>
                          </a:solidFill>
                          <a:effectLst/>
                          <a:latin typeface="Titillium Web" panose="00000500000000000000" pitchFamily="2" charset="0"/>
                        </a:rPr>
                        <a:t>I conferimenti effettuati negli ultimi 24 mesi per ricapitalizzare la società, che versava nelle condizioni di cui </a:t>
                      </a:r>
                      <a:r>
                        <a:rPr lang="it-IT" sz="1200" b="0" dirty="0">
                          <a:solidFill>
                            <a:schemeClr val="tx1"/>
                          </a:solidFill>
                          <a:effectLst/>
                          <a:latin typeface="Titillium Web" panose="00000500000000000000" pitchFamily="2" charset="0"/>
                        </a:rPr>
                        <a:t>all'</a:t>
                      </a:r>
                      <a:r>
                        <a:rPr lang="it-IT" sz="1200" b="0" u="none" strike="noStrike" dirty="0">
                          <a:solidFill>
                            <a:schemeClr val="tx1"/>
                          </a:solidFill>
                          <a:effectLst/>
                          <a:latin typeface="Titillium Web" panose="00000500000000000000" pitchFamily="2" charset="0"/>
                        </a:rPr>
                        <a:t>art. 2447</a:t>
                      </a:r>
                      <a:r>
                        <a:rPr lang="it-IT" sz="1200" b="0" dirty="0">
                          <a:solidFill>
                            <a:schemeClr val="tx1"/>
                          </a:solidFill>
                          <a:effectLst/>
                          <a:latin typeface="Titillium Web" panose="00000500000000000000" pitchFamily="2" charset="0"/>
                        </a:rPr>
                        <a:t> </a:t>
                      </a:r>
                      <a:r>
                        <a:rPr lang="it-IT" sz="1200" b="0" dirty="0">
                          <a:solidFill>
                            <a:srgbClr val="000000"/>
                          </a:solidFill>
                          <a:effectLst/>
                          <a:latin typeface="Titillium Web" panose="00000500000000000000" pitchFamily="2" charset="0"/>
                        </a:rPr>
                        <a:t>c.c., possono essere computati nel Patrimonio netto di riferimento, laddove essi non siano espressione della volontà di "gonfiare" in modo artificioso il patrimonio sociale al solo fine di riportare le perdite (risposta a interpello 17.12.2018 n. 109)</a:t>
                      </a:r>
                      <a:r>
                        <a:rPr lang="it-IT" sz="1200" b="1" i="0" dirty="0">
                          <a:solidFill>
                            <a:srgbClr val="990000"/>
                          </a:solidFill>
                          <a:effectLst/>
                          <a:latin typeface="Titillium Web" panose="00000500000000000000" pitchFamily="2" charset="0"/>
                        </a:rPr>
                        <a:t>.</a:t>
                      </a:r>
                      <a:endParaRPr lang="it-IT" sz="1200" b="0" dirty="0">
                        <a:solidFill>
                          <a:srgbClr val="000000"/>
                        </a:solidFill>
                        <a:effectLst/>
                        <a:latin typeface="Titillium Web" panose="00000500000000000000" pitchFamily="2" charset="0"/>
                      </a:endParaRPr>
                    </a:p>
                  </a:txBody>
                  <a:tcPr marL="20364" marR="20364" marT="61091" marB="6109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87525100"/>
                  </a:ext>
                </a:extLst>
              </a:tr>
            </a:tbl>
          </a:graphicData>
        </a:graphic>
      </p:graphicFrame>
    </p:spTree>
    <p:extLst>
      <p:ext uri="{BB962C8B-B14F-4D97-AF65-F5344CB8AC3E}">
        <p14:creationId xmlns:p14="http://schemas.microsoft.com/office/powerpoint/2010/main" val="19480842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D38A5C-2451-AC72-52B8-DAAD92C665B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BD056D8-8AB5-B56A-BA38-CAAAF5CA2C8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Cause di disapplicazione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4BFFEA86-7C1D-9FA2-F461-4F2AB0EA78E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600" b="0" i="0" dirty="0">
              <a:solidFill>
                <a:srgbClr val="000000"/>
              </a:solidFill>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E9519E7C-0DF3-2197-A23A-7546A132DCB1}"/>
              </a:ext>
            </a:extLst>
          </p:cNvPr>
          <p:cNvSpPr>
            <a:spLocks noGrp="1"/>
          </p:cNvSpPr>
          <p:nvPr>
            <p:ph type="sldNum" sz="quarter" idx="12"/>
          </p:nvPr>
        </p:nvSpPr>
        <p:spPr/>
        <p:txBody>
          <a:bodyPr/>
          <a:lstStyle/>
          <a:p>
            <a:fld id="{924E01A3-EAA5-4C2C-A4B3-8A501F687B1A}" type="slidenum">
              <a:rPr lang="it-IT" smtClean="0"/>
              <a:t>137</a:t>
            </a:fld>
            <a:endParaRPr lang="it-IT" dirty="0"/>
          </a:p>
        </p:txBody>
      </p:sp>
      <p:graphicFrame>
        <p:nvGraphicFramePr>
          <p:cNvPr id="2" name="Tabella 1">
            <a:extLst>
              <a:ext uri="{FF2B5EF4-FFF2-40B4-BE49-F238E27FC236}">
                <a16:creationId xmlns:a16="http://schemas.microsoft.com/office/drawing/2014/main" id="{2C9238DE-EE75-CDA7-084E-8CC2A7755C36}"/>
              </a:ext>
            </a:extLst>
          </p:cNvPr>
          <p:cNvGraphicFramePr>
            <a:graphicFrameLocks noGrp="1"/>
          </p:cNvGraphicFramePr>
          <p:nvPr>
            <p:extLst>
              <p:ext uri="{D42A27DB-BD31-4B8C-83A1-F6EECF244321}">
                <p14:modId xmlns:p14="http://schemas.microsoft.com/office/powerpoint/2010/main" val="3120262514"/>
              </p:ext>
            </p:extLst>
          </p:nvPr>
        </p:nvGraphicFramePr>
        <p:xfrm>
          <a:off x="2351088" y="1297858"/>
          <a:ext cx="7700961" cy="4665342"/>
        </p:xfrm>
        <a:graphic>
          <a:graphicData uri="http://schemas.openxmlformats.org/drawingml/2006/table">
            <a:tbl>
              <a:tblPr/>
              <a:tblGrid>
                <a:gridCol w="1538225">
                  <a:extLst>
                    <a:ext uri="{9D8B030D-6E8A-4147-A177-3AD203B41FA5}">
                      <a16:colId xmlns:a16="http://schemas.microsoft.com/office/drawing/2014/main" val="1615610988"/>
                    </a:ext>
                  </a:extLst>
                </a:gridCol>
                <a:gridCol w="6162736">
                  <a:extLst>
                    <a:ext uri="{9D8B030D-6E8A-4147-A177-3AD203B41FA5}">
                      <a16:colId xmlns:a16="http://schemas.microsoft.com/office/drawing/2014/main" val="2051904204"/>
                    </a:ext>
                  </a:extLst>
                </a:gridCol>
              </a:tblGrid>
              <a:tr h="1435232">
                <a:tc>
                  <a:txBody>
                    <a:bodyPr/>
                    <a:lstStyle/>
                    <a:p>
                      <a:pPr algn="ctr" fontAlgn="ctr">
                        <a:buNone/>
                      </a:pPr>
                      <a:r>
                        <a:rPr lang="it-IT" sz="1200" b="1" dirty="0">
                          <a:solidFill>
                            <a:srgbClr val="000000"/>
                          </a:solidFill>
                          <a:effectLst/>
                          <a:latin typeface="Titillium Web" panose="00000500000000000000" pitchFamily="2" charset="0"/>
                        </a:rPr>
                        <a:t>Spese per lavoro dipendente </a:t>
                      </a:r>
                      <a:r>
                        <a:rPr lang="it-IT" sz="1200" b="0" dirty="0">
                          <a:solidFill>
                            <a:srgbClr val="000000"/>
                          </a:solidFill>
                          <a:effectLst/>
                          <a:latin typeface="Titillium Web" panose="00000500000000000000" pitchFamily="2" charset="0"/>
                        </a:rPr>
                        <a:t>- Affitto d'azienda</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spcAft>
                          <a:spcPts val="0"/>
                        </a:spcAft>
                        <a:buNone/>
                      </a:pPr>
                      <a:r>
                        <a:rPr lang="it-IT" sz="1200" b="0" dirty="0">
                          <a:solidFill>
                            <a:schemeClr val="tx1"/>
                          </a:solidFill>
                          <a:effectLst/>
                          <a:latin typeface="Titillium Web" panose="00000500000000000000" pitchFamily="2" charset="0"/>
                        </a:rPr>
                        <a:t>L'</a:t>
                      </a:r>
                      <a:r>
                        <a:rPr lang="it-IT" sz="1200" b="0" u="none" strike="noStrike" dirty="0">
                          <a:solidFill>
                            <a:schemeClr val="tx1"/>
                          </a:solidFill>
                          <a:effectLst/>
                          <a:latin typeface="Titillium Web" panose="00000500000000000000" pitchFamily="2" charset="0"/>
                        </a:rPr>
                        <a:t>art. 172</a:t>
                      </a:r>
                      <a:r>
                        <a:rPr lang="it-IT" sz="1200" b="0" dirty="0">
                          <a:solidFill>
                            <a:schemeClr val="tx1"/>
                          </a:solidFill>
                          <a:effectLst/>
                          <a:latin typeface="Titillium Web" panose="00000500000000000000" pitchFamily="2" charset="0"/>
                        </a:rPr>
                        <a:t> co. 7 del TUIR può essere disapplicato nel momento in cui non vi siano costi del personale in quanto l'azienda (dipendenti compresi) è stata concessa in affitto: nel caso specifico, è stato anche dato rilievo al fatto che, grazie alla capitalizzazione dei soci, è stato possibile estinguere finanziamenti pregressi, con un complessivo miglioramento del risultato d'esercizio (risposta a interpello 6.3.2020 n. 88).</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13065659"/>
                  </a:ext>
                </a:extLst>
              </a:tr>
              <a:tr h="2212840">
                <a:tc>
                  <a:txBody>
                    <a:bodyPr/>
                    <a:lstStyle/>
                    <a:p>
                      <a:pPr algn="ctr" fontAlgn="ctr">
                        <a:buNone/>
                      </a:pPr>
                      <a:r>
                        <a:rPr lang="it-IT" sz="1200" b="1" dirty="0">
                          <a:solidFill>
                            <a:srgbClr val="000000"/>
                          </a:solidFill>
                          <a:effectLst/>
                          <a:latin typeface="Titillium Web" panose="00000500000000000000" pitchFamily="2" charset="0"/>
                        </a:rPr>
                        <a:t>Spese per lavoro dipendente </a:t>
                      </a:r>
                      <a:r>
                        <a:rPr lang="it-IT" sz="1200" b="0" dirty="0">
                          <a:solidFill>
                            <a:srgbClr val="000000"/>
                          </a:solidFill>
                          <a:effectLst/>
                          <a:latin typeface="Titillium Web" panose="00000500000000000000" pitchFamily="2" charset="0"/>
                        </a:rPr>
                        <a:t>- Cessione di ramo d'azienda</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spcAft>
                          <a:spcPts val="0"/>
                        </a:spcAft>
                        <a:buNone/>
                      </a:pPr>
                      <a:r>
                        <a:rPr lang="it-IT" sz="1200" b="0" dirty="0">
                          <a:solidFill>
                            <a:schemeClr val="tx1"/>
                          </a:solidFill>
                          <a:effectLst/>
                          <a:latin typeface="Titillium Web" panose="00000500000000000000" pitchFamily="2" charset="0"/>
                        </a:rPr>
                        <a:t>L'</a:t>
                      </a:r>
                      <a:r>
                        <a:rPr lang="it-IT" sz="1200" b="0" u="none" strike="noStrike" dirty="0">
                          <a:solidFill>
                            <a:schemeClr val="tx1"/>
                          </a:solidFill>
                          <a:effectLst/>
                          <a:latin typeface="Titillium Web" panose="00000500000000000000" pitchFamily="2" charset="0"/>
                        </a:rPr>
                        <a:t>art. 172</a:t>
                      </a:r>
                      <a:r>
                        <a:rPr lang="it-IT" sz="1200" b="0" dirty="0">
                          <a:solidFill>
                            <a:schemeClr val="tx1"/>
                          </a:solidFill>
                          <a:effectLst/>
                          <a:latin typeface="Titillium Web" panose="00000500000000000000" pitchFamily="2" charset="0"/>
                        </a:rPr>
                        <a:t> co. 7 del TUIR può essere disapplicato nel momento in cui non vi siano costi del personale in quanto un ramo d'azienda (dipendenti compresi) è stato ceduto ad una società terza (risposta a interpello 3.4.2020 n. 101).</a:t>
                      </a:r>
                    </a:p>
                    <a:p>
                      <a:pPr algn="just" fontAlgn="ctr">
                        <a:spcAft>
                          <a:spcPts val="0"/>
                        </a:spcAft>
                        <a:buNone/>
                      </a:pPr>
                      <a:r>
                        <a:rPr lang="it-IT" sz="1200" b="0" dirty="0">
                          <a:solidFill>
                            <a:schemeClr val="tx1"/>
                          </a:solidFill>
                          <a:effectLst/>
                          <a:latin typeface="Titillium Web" panose="00000500000000000000" pitchFamily="2" charset="0"/>
                        </a:rPr>
                        <a:t>Non si è rinvenuto alcun depotenziamento in virtù:</a:t>
                      </a:r>
                    </a:p>
                    <a:p>
                      <a:pPr algn="just" fontAlgn="ctr">
                        <a:spcAft>
                          <a:spcPts val="0"/>
                        </a:spcAft>
                        <a:buFont typeface="Arial" panose="020B0604020202020204" pitchFamily="34" charset="0"/>
                        <a:buChar char="•"/>
                      </a:pPr>
                      <a:r>
                        <a:rPr lang="it-IT" sz="1200" b="0" dirty="0">
                          <a:solidFill>
                            <a:schemeClr val="tx1"/>
                          </a:solidFill>
                          <a:effectLst/>
                          <a:latin typeface="Titillium Web" panose="00000500000000000000" pitchFamily="2" charset="0"/>
                        </a:rPr>
                        <a:t>della serie storica dei ricavi;</a:t>
                      </a:r>
                    </a:p>
                    <a:p>
                      <a:pPr algn="just" fontAlgn="ctr">
                        <a:spcAft>
                          <a:spcPts val="0"/>
                        </a:spcAft>
                        <a:buFont typeface="Arial" panose="020B0604020202020204" pitchFamily="34" charset="0"/>
                        <a:buChar char="•"/>
                      </a:pPr>
                      <a:r>
                        <a:rPr lang="it-IT" sz="1200" b="0" dirty="0">
                          <a:solidFill>
                            <a:schemeClr val="tx1"/>
                          </a:solidFill>
                          <a:effectLst/>
                          <a:latin typeface="Titillium Web" panose="00000500000000000000" pitchFamily="2" charset="0"/>
                        </a:rPr>
                        <a:t>della composizione dell'attivo (in prevalenza rappresentato da immobilizzazioni);</a:t>
                      </a:r>
                    </a:p>
                    <a:p>
                      <a:pPr algn="just" fontAlgn="ctr">
                        <a:spcAft>
                          <a:spcPts val="0"/>
                        </a:spcAft>
                        <a:buFont typeface="Arial" panose="020B0604020202020204" pitchFamily="34" charset="0"/>
                        <a:buChar char="•"/>
                      </a:pPr>
                      <a:r>
                        <a:rPr lang="it-IT" sz="1200" b="0" dirty="0">
                          <a:solidFill>
                            <a:schemeClr val="tx1"/>
                          </a:solidFill>
                          <a:effectLst/>
                          <a:latin typeface="Titillium Web" panose="00000500000000000000" pitchFamily="2" charset="0"/>
                        </a:rPr>
                        <a:t>del fatto che la società si è avvalsa di prestazioni di lavoro del cessionario con un costo che, se fosse stato allocato tra quelli per lavoro subordinato, avrebbe portato a superare il test.</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71639517"/>
                  </a:ext>
                </a:extLst>
              </a:tr>
              <a:tr h="997828">
                <a:tc>
                  <a:txBody>
                    <a:bodyPr/>
                    <a:lstStyle/>
                    <a:p>
                      <a:pPr algn="ctr" fontAlgn="ctr">
                        <a:buNone/>
                      </a:pPr>
                      <a:r>
                        <a:rPr lang="it-IT" sz="1200" b="1" dirty="0">
                          <a:solidFill>
                            <a:srgbClr val="000000"/>
                          </a:solidFill>
                          <a:effectLst/>
                          <a:latin typeface="Titillium Web" panose="00000500000000000000" pitchFamily="2" charset="0"/>
                        </a:rPr>
                        <a:t>Spese per lavoro dipendente </a:t>
                      </a:r>
                      <a:r>
                        <a:rPr lang="it-IT" sz="1200" b="0" dirty="0">
                          <a:solidFill>
                            <a:srgbClr val="000000"/>
                          </a:solidFill>
                          <a:effectLst/>
                          <a:latin typeface="Titillium Web" panose="00000500000000000000" pitchFamily="2" charset="0"/>
                        </a:rPr>
                        <a:t>- Contratti di </a:t>
                      </a:r>
                      <a:r>
                        <a:rPr lang="it-IT" sz="1200" b="0" i="1" dirty="0">
                          <a:solidFill>
                            <a:srgbClr val="000000"/>
                          </a:solidFill>
                          <a:effectLst/>
                          <a:latin typeface="Titillium Web" panose="00000500000000000000" pitchFamily="2" charset="0"/>
                        </a:rPr>
                        <a:t>facility management</a:t>
                      </a:r>
                      <a:endParaRPr lang="it-IT" sz="1200" b="0" dirty="0">
                        <a:solidFill>
                          <a:srgbClr val="000000"/>
                        </a:solidFill>
                        <a:effectLst/>
                        <a:latin typeface="Titillium Web" panose="00000500000000000000" pitchFamily="2" charset="0"/>
                      </a:endParaRP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spcAft>
                          <a:spcPts val="0"/>
                        </a:spcAft>
                        <a:buNone/>
                      </a:pPr>
                      <a:r>
                        <a:rPr lang="it-IT" sz="1200" b="0" dirty="0">
                          <a:solidFill>
                            <a:schemeClr val="tx1"/>
                          </a:solidFill>
                          <a:effectLst/>
                          <a:latin typeface="Titillium Web" panose="00000500000000000000" pitchFamily="2" charset="0"/>
                        </a:rPr>
                        <a:t>L'</a:t>
                      </a:r>
                      <a:r>
                        <a:rPr lang="it-IT" sz="1200" b="0" u="none" strike="noStrike" dirty="0">
                          <a:solidFill>
                            <a:schemeClr val="tx1"/>
                          </a:solidFill>
                          <a:effectLst/>
                          <a:latin typeface="Titillium Web" panose="00000500000000000000" pitchFamily="2" charset="0"/>
                        </a:rPr>
                        <a:t>art. 172</a:t>
                      </a:r>
                      <a:r>
                        <a:rPr lang="it-IT" sz="1200" b="0" dirty="0">
                          <a:solidFill>
                            <a:schemeClr val="tx1"/>
                          </a:solidFill>
                          <a:effectLst/>
                          <a:latin typeface="Titillium Web" panose="00000500000000000000" pitchFamily="2" charset="0"/>
                        </a:rPr>
                        <a:t> co. 7 del TUIR può essere disapplicato nel momento in cui non vi siano costi del personale in quanto "sostituiti" da contratti di </a:t>
                      </a:r>
                      <a:r>
                        <a:rPr lang="it-IT" sz="1200" b="0" i="1" dirty="0">
                          <a:solidFill>
                            <a:schemeClr val="tx1"/>
                          </a:solidFill>
                          <a:effectLst/>
                          <a:latin typeface="Titillium Web" panose="00000500000000000000" pitchFamily="2" charset="0"/>
                        </a:rPr>
                        <a:t>facility management</a:t>
                      </a:r>
                      <a:r>
                        <a:rPr lang="it-IT" sz="1200" b="0" dirty="0">
                          <a:solidFill>
                            <a:schemeClr val="tx1"/>
                          </a:solidFill>
                          <a:effectLst/>
                          <a:latin typeface="Titillium Web" panose="00000500000000000000" pitchFamily="2" charset="0"/>
                        </a:rPr>
                        <a:t> e di vigilanza svolta da aziende terze (risposta a interpello 13.2.2020 n. 57).</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9130452"/>
                  </a:ext>
                </a:extLst>
              </a:tr>
            </a:tbl>
          </a:graphicData>
        </a:graphic>
      </p:graphicFrame>
    </p:spTree>
    <p:extLst>
      <p:ext uri="{BB962C8B-B14F-4D97-AF65-F5344CB8AC3E}">
        <p14:creationId xmlns:p14="http://schemas.microsoft.com/office/powerpoint/2010/main" val="107512514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A111A3-5B2F-F24F-B2C5-B6228568FFD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3EDA84E-1506-9D9A-976D-6300908E2FB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Cause di disapplicazione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FD74E46-C168-C58B-B83B-6128F4A26C6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6360B1C0-554D-2037-9453-176BF7B2DC95}"/>
              </a:ext>
            </a:extLst>
          </p:cNvPr>
          <p:cNvSpPr>
            <a:spLocks noGrp="1"/>
          </p:cNvSpPr>
          <p:nvPr>
            <p:ph type="sldNum" sz="quarter" idx="12"/>
          </p:nvPr>
        </p:nvSpPr>
        <p:spPr/>
        <p:txBody>
          <a:bodyPr/>
          <a:lstStyle/>
          <a:p>
            <a:fld id="{924E01A3-EAA5-4C2C-A4B3-8A501F687B1A}" type="slidenum">
              <a:rPr lang="it-IT" smtClean="0"/>
              <a:t>138</a:t>
            </a:fld>
            <a:endParaRPr lang="it-IT" dirty="0"/>
          </a:p>
        </p:txBody>
      </p:sp>
      <p:graphicFrame>
        <p:nvGraphicFramePr>
          <p:cNvPr id="2" name="Tabella 1">
            <a:extLst>
              <a:ext uri="{FF2B5EF4-FFF2-40B4-BE49-F238E27FC236}">
                <a16:creationId xmlns:a16="http://schemas.microsoft.com/office/drawing/2014/main" id="{56192F1B-FC8E-1A5F-C331-90A6753BFC3D}"/>
              </a:ext>
            </a:extLst>
          </p:cNvPr>
          <p:cNvGraphicFramePr>
            <a:graphicFrameLocks noGrp="1"/>
          </p:cNvGraphicFramePr>
          <p:nvPr>
            <p:extLst>
              <p:ext uri="{D42A27DB-BD31-4B8C-83A1-F6EECF244321}">
                <p14:modId xmlns:p14="http://schemas.microsoft.com/office/powerpoint/2010/main" val="3344397631"/>
              </p:ext>
            </p:extLst>
          </p:nvPr>
        </p:nvGraphicFramePr>
        <p:xfrm>
          <a:off x="2351089" y="1563329"/>
          <a:ext cx="7705726" cy="3804101"/>
        </p:xfrm>
        <a:graphic>
          <a:graphicData uri="http://schemas.openxmlformats.org/drawingml/2006/table">
            <a:tbl>
              <a:tblPr/>
              <a:tblGrid>
                <a:gridCol w="3852863">
                  <a:extLst>
                    <a:ext uri="{9D8B030D-6E8A-4147-A177-3AD203B41FA5}">
                      <a16:colId xmlns:a16="http://schemas.microsoft.com/office/drawing/2014/main" val="1537566732"/>
                    </a:ext>
                  </a:extLst>
                </a:gridCol>
                <a:gridCol w="3852863">
                  <a:extLst>
                    <a:ext uri="{9D8B030D-6E8A-4147-A177-3AD203B41FA5}">
                      <a16:colId xmlns:a16="http://schemas.microsoft.com/office/drawing/2014/main" val="154247260"/>
                    </a:ext>
                  </a:extLst>
                </a:gridCol>
              </a:tblGrid>
              <a:tr h="1170039">
                <a:tc>
                  <a:txBody>
                    <a:bodyPr/>
                    <a:lstStyle/>
                    <a:p>
                      <a:pPr algn="ctr" fontAlgn="ctr">
                        <a:buNone/>
                      </a:pPr>
                      <a:r>
                        <a:rPr lang="it-IT" sz="1200" b="1" dirty="0">
                          <a:solidFill>
                            <a:srgbClr val="000000"/>
                          </a:solidFill>
                          <a:effectLst/>
                          <a:latin typeface="Titillium Web" panose="00000500000000000000" pitchFamily="2" charset="0"/>
                        </a:rPr>
                        <a:t>Patrimonio netto </a:t>
                      </a:r>
                      <a:r>
                        <a:rPr lang="it-IT" sz="1200" b="0" dirty="0">
                          <a:solidFill>
                            <a:srgbClr val="000000"/>
                          </a:solidFill>
                          <a:effectLst/>
                          <a:latin typeface="Titillium Web" panose="00000500000000000000" pitchFamily="2" charset="0"/>
                        </a:rPr>
                        <a:t>- Società costituite da meno di due esercizi</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lnSpc>
                          <a:spcPct val="100000"/>
                        </a:lnSpc>
                        <a:buNone/>
                      </a:pPr>
                      <a:r>
                        <a:rPr lang="it-IT" sz="1200" b="0" dirty="0">
                          <a:solidFill>
                            <a:srgbClr val="000000"/>
                          </a:solidFill>
                          <a:effectLst/>
                          <a:latin typeface="Titillium Web" panose="00000500000000000000" pitchFamily="2" charset="0"/>
                        </a:rPr>
                        <a:t>I conferimenti effettuati in sede di costituzione possono essere computati nel Patrimonio netto di riferimento laddove non vi siano evidenze di intenti elusivi nella fusione (risposta a interpello 3.4.2020 n. 101).</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73890668"/>
                  </a:ext>
                </a:extLst>
              </a:tr>
              <a:tr h="1317031">
                <a:tc>
                  <a:txBody>
                    <a:bodyPr/>
                    <a:lstStyle/>
                    <a:p>
                      <a:pPr algn="ctr" fontAlgn="ctr">
                        <a:buNone/>
                      </a:pPr>
                      <a:r>
                        <a:rPr lang="it-IT" sz="1200" b="1" dirty="0">
                          <a:solidFill>
                            <a:srgbClr val="000000"/>
                          </a:solidFill>
                          <a:effectLst/>
                          <a:latin typeface="Titillium Web" panose="00000500000000000000" pitchFamily="2" charset="0"/>
                        </a:rPr>
                        <a:t>Ricavi </a:t>
                      </a:r>
                      <a:r>
                        <a:rPr lang="it-IT" sz="1200" b="0" dirty="0">
                          <a:solidFill>
                            <a:srgbClr val="000000"/>
                          </a:solidFill>
                          <a:effectLst/>
                          <a:latin typeface="Titillium Web" panose="00000500000000000000" pitchFamily="2" charset="0"/>
                        </a:rPr>
                        <a:t>- </a:t>
                      </a:r>
                      <a:r>
                        <a:rPr lang="it-IT" sz="1200" b="0" i="1" dirty="0">
                          <a:solidFill>
                            <a:srgbClr val="000000"/>
                          </a:solidFill>
                          <a:effectLst/>
                          <a:latin typeface="Titillium Web" panose="00000500000000000000" pitchFamily="2" charset="0"/>
                        </a:rPr>
                        <a:t>Holding</a:t>
                      </a:r>
                      <a:endParaRPr lang="it-IT" sz="1200" b="0" dirty="0">
                        <a:solidFill>
                          <a:srgbClr val="000000"/>
                        </a:solidFill>
                        <a:effectLst/>
                        <a:latin typeface="Titillium Web" panose="00000500000000000000" pitchFamily="2" charset="0"/>
                      </a:endParaRP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lnSpc>
                          <a:spcPct val="100000"/>
                        </a:lnSpc>
                        <a:buNone/>
                      </a:pPr>
                      <a:r>
                        <a:rPr lang="it-IT" sz="1200" b="0" dirty="0">
                          <a:solidFill>
                            <a:srgbClr val="000000"/>
                          </a:solidFill>
                          <a:effectLst/>
                          <a:latin typeface="Titillium Web" panose="00000500000000000000" pitchFamily="2" charset="0"/>
                        </a:rPr>
                        <a:t>Ai fini del test di vitalità, le società </a:t>
                      </a:r>
                      <a:r>
                        <a:rPr lang="it-IT" sz="1200" b="0" i="1" dirty="0">
                          <a:solidFill>
                            <a:srgbClr val="000000"/>
                          </a:solidFill>
                          <a:effectLst/>
                          <a:latin typeface="Titillium Web" panose="00000500000000000000" pitchFamily="2" charset="0"/>
                        </a:rPr>
                        <a:t>holding</a:t>
                      </a:r>
                      <a:r>
                        <a:rPr lang="it-IT" sz="1200" b="0" dirty="0">
                          <a:solidFill>
                            <a:srgbClr val="000000"/>
                          </a:solidFill>
                          <a:effectLst/>
                          <a:latin typeface="Titillium Web" panose="00000500000000000000" pitchFamily="2" charset="0"/>
                        </a:rPr>
                        <a:t> possono computare anche i ricavi e i proventi di natura finanziaria iscritti nelle voci C.15 e C.16 del Conto economico (risposte a interpello 5.12.2018 n. 94 e 21.3.2022 n. 128).</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3011481"/>
                  </a:ext>
                </a:extLst>
              </a:tr>
              <a:tr h="1317031">
                <a:tc>
                  <a:txBody>
                    <a:bodyPr/>
                    <a:lstStyle/>
                    <a:p>
                      <a:pPr algn="ctr" fontAlgn="ctr">
                        <a:buNone/>
                      </a:pPr>
                      <a:r>
                        <a:rPr lang="it-IT" sz="1200" b="1" dirty="0">
                          <a:solidFill>
                            <a:srgbClr val="000000"/>
                          </a:solidFill>
                          <a:effectLst/>
                          <a:latin typeface="Titillium Web" panose="00000500000000000000" pitchFamily="2" charset="0"/>
                        </a:rPr>
                        <a:t>Ricavi</a:t>
                      </a:r>
                      <a:r>
                        <a:rPr lang="it-IT" sz="1200" b="0" dirty="0">
                          <a:solidFill>
                            <a:srgbClr val="000000"/>
                          </a:solidFill>
                          <a:effectLst/>
                          <a:latin typeface="Titillium Web" panose="00000500000000000000" pitchFamily="2" charset="0"/>
                        </a:rPr>
                        <a:t> - Riduzioni causate dalla crisi sanitaria COVID-19</a:t>
                      </a: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lnSpc>
                          <a:spcPct val="100000"/>
                        </a:lnSpc>
                        <a:buNone/>
                      </a:pPr>
                      <a:r>
                        <a:rPr lang="it-IT" sz="1200" b="0" dirty="0">
                          <a:solidFill>
                            <a:schemeClr val="tx1"/>
                          </a:solidFill>
                          <a:effectLst/>
                          <a:latin typeface="Titillium Web" panose="00000500000000000000" pitchFamily="2" charset="0"/>
                        </a:rPr>
                        <a:t>L'</a:t>
                      </a:r>
                      <a:r>
                        <a:rPr lang="it-IT" sz="1200" b="0" u="none" strike="noStrike" dirty="0">
                          <a:solidFill>
                            <a:schemeClr val="tx1"/>
                          </a:solidFill>
                          <a:effectLst/>
                          <a:latin typeface="Titillium Web" panose="00000500000000000000" pitchFamily="2" charset="0"/>
                        </a:rPr>
                        <a:t>art. 172</a:t>
                      </a:r>
                      <a:r>
                        <a:rPr lang="it-IT" sz="1200" b="0" dirty="0">
                          <a:solidFill>
                            <a:schemeClr val="tx1"/>
                          </a:solidFill>
                          <a:effectLst/>
                          <a:latin typeface="Titillium Web" panose="00000500000000000000" pitchFamily="2" charset="0"/>
                        </a:rPr>
                        <a:t> co. 7 del TUIR può essere disapplicato se il dato dei ricavi non risulta congruo a causa della sua riduzione straordinaria causata dalla crisi sanitaria COVID-19 (risposta a interpello 17.12.2021 n. 828)</a:t>
                      </a:r>
                      <a:r>
                        <a:rPr lang="it-IT" sz="1200" b="0" i="0" dirty="0">
                          <a:solidFill>
                            <a:schemeClr val="tx1"/>
                          </a:solidFill>
                          <a:effectLst/>
                          <a:latin typeface="Titillium Web" panose="00000500000000000000" pitchFamily="2" charset="0"/>
                        </a:rPr>
                        <a:t>.</a:t>
                      </a:r>
                      <a:endParaRPr lang="it-IT" sz="1200" b="0" dirty="0">
                        <a:solidFill>
                          <a:schemeClr val="tx1"/>
                        </a:solidFill>
                        <a:effectLst/>
                        <a:latin typeface="Titillium Web" panose="00000500000000000000" pitchFamily="2" charset="0"/>
                      </a:endParaRPr>
                    </a:p>
                  </a:txBody>
                  <a:tcPr marL="47625" marR="47625" marT="142875" marB="14287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37988197"/>
                  </a:ext>
                </a:extLst>
              </a:tr>
            </a:tbl>
          </a:graphicData>
        </a:graphic>
      </p:graphicFrame>
    </p:spTree>
    <p:extLst>
      <p:ext uri="{BB962C8B-B14F-4D97-AF65-F5344CB8AC3E}">
        <p14:creationId xmlns:p14="http://schemas.microsoft.com/office/powerpoint/2010/main" val="248798770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0F5F0-A2BD-E8B0-F557-84CE25C3C9F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B340D7A-D3F4-CA58-7198-6AABBB466F1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Perdite fiscali – Cause di disapplicazione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B2DBE4E0-88E2-4C91-28A8-07A6BDAF3F8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600" b="0" i="0" dirty="0">
              <a:solidFill>
                <a:srgbClr val="000000"/>
              </a:solidFill>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D7719F86-0405-9794-EA4F-2F5005A1F7AC}"/>
              </a:ext>
            </a:extLst>
          </p:cNvPr>
          <p:cNvSpPr>
            <a:spLocks noGrp="1"/>
          </p:cNvSpPr>
          <p:nvPr>
            <p:ph type="sldNum" sz="quarter" idx="12"/>
          </p:nvPr>
        </p:nvSpPr>
        <p:spPr/>
        <p:txBody>
          <a:bodyPr/>
          <a:lstStyle/>
          <a:p>
            <a:fld id="{924E01A3-EAA5-4C2C-A4B3-8A501F687B1A}" type="slidenum">
              <a:rPr lang="it-IT" smtClean="0"/>
              <a:t>139</a:t>
            </a:fld>
            <a:endParaRPr lang="it-IT" dirty="0"/>
          </a:p>
        </p:txBody>
      </p:sp>
      <p:graphicFrame>
        <p:nvGraphicFramePr>
          <p:cNvPr id="2" name="Tabella 1">
            <a:extLst>
              <a:ext uri="{FF2B5EF4-FFF2-40B4-BE49-F238E27FC236}">
                <a16:creationId xmlns:a16="http://schemas.microsoft.com/office/drawing/2014/main" id="{CC490515-D87F-2FA1-CF50-9E6B901273AA}"/>
              </a:ext>
            </a:extLst>
          </p:cNvPr>
          <p:cNvGraphicFramePr>
            <a:graphicFrameLocks noGrp="1"/>
          </p:cNvGraphicFramePr>
          <p:nvPr>
            <p:extLst>
              <p:ext uri="{D42A27DB-BD31-4B8C-83A1-F6EECF244321}">
                <p14:modId xmlns:p14="http://schemas.microsoft.com/office/powerpoint/2010/main" val="3909184017"/>
              </p:ext>
            </p:extLst>
          </p:nvPr>
        </p:nvGraphicFramePr>
        <p:xfrm>
          <a:off x="2351088" y="1130711"/>
          <a:ext cx="7700962" cy="5712652"/>
        </p:xfrm>
        <a:graphic>
          <a:graphicData uri="http://schemas.openxmlformats.org/drawingml/2006/table">
            <a:tbl>
              <a:tblPr/>
              <a:tblGrid>
                <a:gridCol w="3850481">
                  <a:extLst>
                    <a:ext uri="{9D8B030D-6E8A-4147-A177-3AD203B41FA5}">
                      <a16:colId xmlns:a16="http://schemas.microsoft.com/office/drawing/2014/main" val="3977958007"/>
                    </a:ext>
                  </a:extLst>
                </a:gridCol>
                <a:gridCol w="3850481">
                  <a:extLst>
                    <a:ext uri="{9D8B030D-6E8A-4147-A177-3AD203B41FA5}">
                      <a16:colId xmlns:a16="http://schemas.microsoft.com/office/drawing/2014/main" val="4283103293"/>
                    </a:ext>
                  </a:extLst>
                </a:gridCol>
              </a:tblGrid>
              <a:tr h="2526889">
                <a:tc>
                  <a:txBody>
                    <a:bodyPr/>
                    <a:lstStyle/>
                    <a:p>
                      <a:pPr algn="ctr" fontAlgn="ctr">
                        <a:buNone/>
                      </a:pPr>
                      <a:r>
                        <a:rPr lang="it-IT" sz="1200" b="1" dirty="0">
                          <a:solidFill>
                            <a:srgbClr val="000000"/>
                          </a:solidFill>
                          <a:effectLst/>
                          <a:latin typeface="Titillium Web" panose="00000500000000000000" pitchFamily="2" charset="0"/>
                        </a:rPr>
                        <a:t>Patrimonio netto</a:t>
                      </a:r>
                    </a:p>
                  </a:txBody>
                  <a:tcPr marL="34094" marR="34094" marT="102283" marB="102283"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spcAft>
                          <a:spcPts val="0"/>
                        </a:spcAft>
                        <a:buNone/>
                      </a:pPr>
                      <a:r>
                        <a:rPr lang="it-IT" sz="1200" b="0" dirty="0">
                          <a:solidFill>
                            <a:schemeClr val="tx1"/>
                          </a:solidFill>
                          <a:effectLst/>
                          <a:latin typeface="Titillium Web" panose="00000500000000000000" pitchFamily="2" charset="0"/>
                        </a:rPr>
                        <a:t>L'</a:t>
                      </a:r>
                      <a:r>
                        <a:rPr lang="it-IT" sz="1200" b="0" u="none" strike="noStrike" dirty="0">
                          <a:solidFill>
                            <a:schemeClr val="tx1"/>
                          </a:solidFill>
                          <a:effectLst/>
                          <a:latin typeface="Titillium Web" panose="00000500000000000000" pitchFamily="2" charset="0"/>
                        </a:rPr>
                        <a:t>art. 172</a:t>
                      </a:r>
                      <a:r>
                        <a:rPr lang="it-IT" sz="1200" b="0" dirty="0">
                          <a:solidFill>
                            <a:schemeClr val="tx1"/>
                          </a:solidFill>
                          <a:effectLst/>
                          <a:latin typeface="Titillium Web" panose="00000500000000000000" pitchFamily="2" charset="0"/>
                        </a:rPr>
                        <a:t> co. 7 del TUIR può essere disapplicato anche se il Patrimonio netto non risulta capiente, purché la vitalità sia desunta da parametri quali (risposta a interpello 29.12.2021 n. 880):</a:t>
                      </a:r>
                    </a:p>
                    <a:p>
                      <a:pPr algn="just" fontAlgn="ctr">
                        <a:spcAft>
                          <a:spcPts val="0"/>
                        </a:spcAft>
                        <a:buFont typeface="Arial" panose="020B0604020202020204" pitchFamily="34" charset="0"/>
                        <a:buChar char="•"/>
                      </a:pPr>
                      <a:r>
                        <a:rPr lang="it-IT" sz="1200" b="0" dirty="0">
                          <a:solidFill>
                            <a:schemeClr val="tx1"/>
                          </a:solidFill>
                          <a:effectLst/>
                          <a:latin typeface="Titillium Web" panose="00000500000000000000" pitchFamily="2" charset="0"/>
                        </a:rPr>
                        <a:t>la serie storica dei ricavi che evidenzia un trend crescente;</a:t>
                      </a:r>
                    </a:p>
                    <a:p>
                      <a:pPr algn="just" fontAlgn="ctr">
                        <a:spcAft>
                          <a:spcPts val="0"/>
                        </a:spcAft>
                        <a:buFont typeface="Arial" panose="020B0604020202020204" pitchFamily="34" charset="0"/>
                        <a:buChar char="•"/>
                      </a:pPr>
                      <a:r>
                        <a:rPr lang="it-IT" sz="1200" b="0" dirty="0">
                          <a:solidFill>
                            <a:schemeClr val="tx1"/>
                          </a:solidFill>
                          <a:effectLst/>
                          <a:latin typeface="Titillium Web" panose="00000500000000000000" pitchFamily="2" charset="0"/>
                        </a:rPr>
                        <a:t>la serie storica dei risultati di esercizio che evidenzia un trend crescente;</a:t>
                      </a:r>
                    </a:p>
                    <a:p>
                      <a:pPr algn="just" fontAlgn="ctr">
                        <a:spcAft>
                          <a:spcPts val="0"/>
                        </a:spcAft>
                        <a:buFont typeface="Arial" panose="020B0604020202020204" pitchFamily="34" charset="0"/>
                        <a:buChar char="•"/>
                      </a:pPr>
                      <a:r>
                        <a:rPr lang="it-IT" sz="1200" b="0" dirty="0">
                          <a:solidFill>
                            <a:schemeClr val="tx1"/>
                          </a:solidFill>
                          <a:effectLst/>
                          <a:latin typeface="Titillium Web" panose="00000500000000000000" pitchFamily="2" charset="0"/>
                        </a:rPr>
                        <a:t>la rapida erosione delle perdite pregresse con i risultati positivi;</a:t>
                      </a:r>
                    </a:p>
                    <a:p>
                      <a:pPr algn="just" fontAlgn="ctr">
                        <a:spcAft>
                          <a:spcPts val="0"/>
                        </a:spcAft>
                        <a:buFont typeface="Arial" panose="020B0604020202020204" pitchFamily="34" charset="0"/>
                        <a:buChar char="•"/>
                      </a:pPr>
                      <a:r>
                        <a:rPr lang="it-IT" sz="1200" b="0" dirty="0">
                          <a:solidFill>
                            <a:schemeClr val="tx1"/>
                          </a:solidFill>
                          <a:effectLst/>
                          <a:latin typeface="Titillium Web" panose="00000500000000000000" pitchFamily="2" charset="0"/>
                        </a:rPr>
                        <a:t>la composizione dell'attivo (in prevalenza rappresentato da immobilizzazioni).</a:t>
                      </a:r>
                    </a:p>
                    <a:p>
                      <a:pPr algn="just" fontAlgn="ctr">
                        <a:spcAft>
                          <a:spcPts val="0"/>
                        </a:spcAft>
                        <a:buNone/>
                      </a:pPr>
                      <a:r>
                        <a:rPr lang="it-IT" sz="1200" b="0" dirty="0">
                          <a:solidFill>
                            <a:schemeClr val="tx1"/>
                          </a:solidFill>
                          <a:effectLst/>
                          <a:latin typeface="Titillium Web" panose="00000500000000000000" pitchFamily="2" charset="0"/>
                        </a:rPr>
                        <a:t>Più in generale, si può valutare la redditività prospettica della società, desumibile da elementi quali, oltre a quelli sopra evidenziati, indici di bilancio come il ROI, il ROS e l'EBITDA, o l'incremento degli organici (risposte a interpello 4.2.2022 n. 73, 74 e 76), o ancora le significative quote di mercato detenute nel settore (risposta a interpello 21.3.2022 n. 124).</a:t>
                      </a:r>
                    </a:p>
                  </a:txBody>
                  <a:tcPr marL="34094" marR="34094" marT="102283" marB="102283"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18528643"/>
                  </a:ext>
                </a:extLst>
              </a:tr>
              <a:tr h="1573161">
                <a:tc>
                  <a:txBody>
                    <a:bodyPr/>
                    <a:lstStyle/>
                    <a:p>
                      <a:pPr algn="ctr" fontAlgn="ctr">
                        <a:buNone/>
                      </a:pPr>
                      <a:r>
                        <a:rPr lang="it-IT" sz="1200" b="1" dirty="0">
                          <a:solidFill>
                            <a:srgbClr val="000000"/>
                          </a:solidFill>
                          <a:effectLst/>
                          <a:latin typeface="Titillium Web" panose="00000500000000000000" pitchFamily="2" charset="0"/>
                        </a:rPr>
                        <a:t>Indici di vitalità generici</a:t>
                      </a:r>
                    </a:p>
                  </a:txBody>
                  <a:tcPr marL="34094" marR="34094" marT="102283" marB="102283"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fontAlgn="ctr">
                        <a:buNone/>
                      </a:pPr>
                      <a:r>
                        <a:rPr lang="it-IT" sz="1200" b="0" dirty="0">
                          <a:solidFill>
                            <a:schemeClr val="tx1"/>
                          </a:solidFill>
                          <a:effectLst/>
                          <a:latin typeface="Titillium Web" panose="00000500000000000000" pitchFamily="2" charset="0"/>
                        </a:rPr>
                        <a:t>L'</a:t>
                      </a:r>
                      <a:r>
                        <a:rPr lang="it-IT" sz="1200" b="0" u="none" strike="noStrike" dirty="0">
                          <a:solidFill>
                            <a:schemeClr val="tx1"/>
                          </a:solidFill>
                          <a:effectLst/>
                          <a:latin typeface="Titillium Web" panose="00000500000000000000" pitchFamily="2" charset="0"/>
                        </a:rPr>
                        <a:t>art. 172</a:t>
                      </a:r>
                      <a:r>
                        <a:rPr lang="it-IT" sz="1200" b="0" dirty="0">
                          <a:solidFill>
                            <a:schemeClr val="tx1"/>
                          </a:solidFill>
                          <a:effectLst/>
                          <a:latin typeface="Titillium Web" panose="00000500000000000000" pitchFamily="2" charset="0"/>
                        </a:rPr>
                        <a:t> co. 7 del TUIR può essere disapplicato se il Patrimonio netto, valutato a valori correnti, supera l'ammontare delle perdite potenzialmente riportabili (risposta a interpello 5.12.2018 n. 93, riferita ad una banca e ai crediti che, se valutati al </a:t>
                      </a:r>
                      <a:r>
                        <a:rPr lang="it-IT" sz="1200" b="0" i="1" dirty="0">
                          <a:solidFill>
                            <a:schemeClr val="tx1"/>
                          </a:solidFill>
                          <a:effectLst/>
                          <a:latin typeface="Titillium Web" panose="00000500000000000000" pitchFamily="2" charset="0"/>
                        </a:rPr>
                        <a:t>fair </a:t>
                      </a:r>
                      <a:r>
                        <a:rPr lang="it-IT" sz="1200" b="0" i="1" dirty="0" err="1">
                          <a:solidFill>
                            <a:schemeClr val="tx1"/>
                          </a:solidFill>
                          <a:effectLst/>
                          <a:latin typeface="Titillium Web" panose="00000500000000000000" pitchFamily="2" charset="0"/>
                        </a:rPr>
                        <a:t>value</a:t>
                      </a:r>
                      <a:r>
                        <a:rPr lang="it-IT" sz="1200" b="0" dirty="0">
                          <a:solidFill>
                            <a:schemeClr val="tx1"/>
                          </a:solidFill>
                          <a:effectLst/>
                          <a:latin typeface="Titillium Web" panose="00000500000000000000" pitchFamily="2" charset="0"/>
                        </a:rPr>
                        <a:t>, avrebbero portato a questo risultato).</a:t>
                      </a:r>
                    </a:p>
                    <a:p>
                      <a:pPr algn="just" fontAlgn="ctr">
                        <a:buNone/>
                      </a:pPr>
                      <a:r>
                        <a:rPr lang="it-IT" sz="1200" b="0" dirty="0">
                          <a:solidFill>
                            <a:schemeClr val="tx1"/>
                          </a:solidFill>
                          <a:effectLst/>
                          <a:latin typeface="Titillium Web" panose="00000500000000000000" pitchFamily="2" charset="0"/>
                        </a:rPr>
                        <a:t>La coeva risposta a interpello 5.12.2018 n. 94 ha espresso il medesimo principio (il bene valutato a valori correnti era una partecipazione), pur se nel caso specifico il parametro in difetto era quello dei ricavi, e non quello del Patrimonio netto contabile.</a:t>
                      </a:r>
                    </a:p>
                  </a:txBody>
                  <a:tcPr marL="34094" marR="34094" marT="102283" marB="102283"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14341950"/>
                  </a:ext>
                </a:extLst>
              </a:tr>
            </a:tbl>
          </a:graphicData>
        </a:graphic>
      </p:graphicFrame>
    </p:spTree>
    <p:extLst>
      <p:ext uri="{BB962C8B-B14F-4D97-AF65-F5344CB8AC3E}">
        <p14:creationId xmlns:p14="http://schemas.microsoft.com/office/powerpoint/2010/main" val="529310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F2D415-702D-E260-EA1F-4620A63B983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8D443A8-F516-1ACA-3463-3706D3366AC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situazione patrimoniale infrannuale</a:t>
            </a:r>
          </a:p>
        </p:txBody>
      </p:sp>
      <p:sp>
        <p:nvSpPr>
          <p:cNvPr id="2051" name="Rectangle 3">
            <a:extLst>
              <a:ext uri="{FF2B5EF4-FFF2-40B4-BE49-F238E27FC236}">
                <a16:creationId xmlns:a16="http://schemas.microsoft.com/office/drawing/2014/main" id="{773BFFFE-4167-4387-1164-D3D31644468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2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Pur in mancanza di esplicite indicazioni in tal senso, pare potersi affermare che </a:t>
            </a:r>
            <a:r>
              <a:rPr lang="it-IT" sz="1800" b="1" i="0" dirty="0">
                <a:solidFill>
                  <a:srgbClr val="000000"/>
                </a:solidFill>
                <a:effectLst/>
                <a:latin typeface="Roboto Slab" pitchFamily="2" charset="0"/>
                <a:ea typeface="Roboto Slab" pitchFamily="2" charset="0"/>
                <a:cs typeface="Roboto Slab" pitchFamily="2" charset="0"/>
              </a:rPr>
              <a:t>non è dovuta la stesura della Relazione sulla gestione</a:t>
            </a:r>
            <a:r>
              <a:rPr lang="it-IT" sz="1800" b="0" i="0" dirty="0">
                <a:solidFill>
                  <a:srgbClr val="000000"/>
                </a:solidFill>
                <a:effectLst/>
                <a:latin typeface="Roboto Slab" pitchFamily="2" charset="0"/>
                <a:ea typeface="Roboto Slab" pitchFamily="2" charset="0"/>
                <a:cs typeface="Roboto Slab" pitchFamily="2" charset="0"/>
              </a:rPr>
              <a:t>.</a:t>
            </a:r>
          </a:p>
          <a:p>
            <a:pPr algn="just">
              <a:lnSpc>
                <a:spcPct val="12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Ove presente, il </a:t>
            </a:r>
            <a:r>
              <a:rPr lang="it-IT" sz="1800" b="1" i="0" dirty="0">
                <a:solidFill>
                  <a:srgbClr val="000000"/>
                </a:solidFill>
                <a:effectLst/>
                <a:latin typeface="Roboto Slab" pitchFamily="2" charset="0"/>
                <a:ea typeface="Roboto Slab" pitchFamily="2" charset="0"/>
                <a:cs typeface="Roboto Slab" pitchFamily="2" charset="0"/>
              </a:rPr>
              <a:t>Collegio sindacale </a:t>
            </a:r>
            <a:r>
              <a:rPr lang="it-IT" sz="1800" b="0" i="0" dirty="0">
                <a:solidFill>
                  <a:srgbClr val="000000"/>
                </a:solidFill>
                <a:effectLst/>
                <a:latin typeface="Roboto Slab" pitchFamily="2" charset="0"/>
                <a:ea typeface="Roboto Slab" pitchFamily="2" charset="0"/>
                <a:cs typeface="Roboto Slab" pitchFamily="2" charset="0"/>
              </a:rPr>
              <a:t>di ciascuna società partecipante non è chiamato ad esprimersi, con apposita Relazione, sulla situazione patrimoniale infrannuale.</a:t>
            </a:r>
          </a:p>
          <a:p>
            <a:pPr algn="just">
              <a:lnSpc>
                <a:spcPct val="12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La situazione patrimoniale è infatti un documento che correda il progetto di fusione, ma che non costituisce oggetto di specifica approvazione da parte dell'assemblea.</a:t>
            </a:r>
          </a:p>
          <a:p>
            <a:pPr algn="just">
              <a:lnSpc>
                <a:spcPct val="12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Nell'ambito di una operazione di fusione il ruolo del Collegio sindacale è limitato ad un controllo di legittimità sugli aspetti procedurali dell'operazione, nonché in particolare sul contenuto formale degli atti predisposti dagli amministratori (e dall'eventuale esperto nominato ai sensi dell</a:t>
            </a:r>
            <a:r>
              <a:rPr lang="it-IT" sz="1800" b="0" i="0" dirty="0">
                <a:solidFill>
                  <a:srgbClr val="000000"/>
                </a:solidFill>
                <a:effectLst/>
                <a:latin typeface="Roboto Slab" pitchFamily="2" charset="0"/>
                <a:ea typeface="Roboto Slab" pitchFamily="2" charset="0"/>
                <a:cs typeface="Roboto Slab" pitchFamily="2" charset="0"/>
                <a:hlinkClick r:id="rId3"/>
              </a:rPr>
              <a:t>’</a:t>
            </a:r>
            <a:r>
              <a:rPr lang="it-IT" sz="1800" b="0" i="0" dirty="0">
                <a:solidFill>
                  <a:srgbClr val="000000"/>
                </a:solidFill>
                <a:effectLst/>
                <a:latin typeface="Roboto Slab" pitchFamily="2" charset="0"/>
                <a:ea typeface="Roboto Slab" pitchFamily="2" charset="0"/>
                <a:cs typeface="Roboto Slab" pitchFamily="2" charset="0"/>
              </a:rPr>
              <a:t>art. 2501-sexies c.c. ), inteso come controllo della rispondenza formale di detti atti agli obblighi informativi previsti dalla legge</a:t>
            </a:r>
            <a:endParaRPr lang="it-IT" sz="1800" b="0" i="0" u="none" strike="noStrike" baseline="0" dirty="0">
              <a:latin typeface="Roboto Slab" pitchFamily="2" charset="0"/>
              <a:ea typeface="Roboto Slab" pitchFamily="2" charset="0"/>
              <a:cs typeface="Roboto Slab" pitchFamily="2" charset="0"/>
            </a:endParaRPr>
          </a:p>
          <a:p>
            <a:pPr algn="just"/>
            <a:endParaRPr lang="it-IT" sz="1800" kern="100" dirty="0">
              <a:effectLst/>
              <a:latin typeface="Roboto Slab" pitchFamily="2" charset="0"/>
              <a:ea typeface="Roboto Slab" pitchFamily="2" charset="0"/>
              <a:cs typeface="Roboto Slab" pitchFamily="2" charset="0"/>
            </a:endParaRP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6500C98-EBAC-1161-F753-D53963ABF7D5}"/>
              </a:ext>
            </a:extLst>
          </p:cNvPr>
          <p:cNvSpPr>
            <a:spLocks noGrp="1"/>
          </p:cNvSpPr>
          <p:nvPr>
            <p:ph type="sldNum" sz="quarter" idx="12"/>
          </p:nvPr>
        </p:nvSpPr>
        <p:spPr/>
        <p:txBody>
          <a:bodyPr/>
          <a:lstStyle/>
          <a:p>
            <a:fld id="{924E01A3-EAA5-4C2C-A4B3-8A501F687B1A}" type="slidenum">
              <a:rPr lang="it-IT" smtClean="0"/>
              <a:t>14</a:t>
            </a:fld>
            <a:endParaRPr lang="it-IT"/>
          </a:p>
        </p:txBody>
      </p:sp>
    </p:spTree>
    <p:extLst>
      <p:ext uri="{BB962C8B-B14F-4D97-AF65-F5344CB8AC3E}">
        <p14:creationId xmlns:p14="http://schemas.microsoft.com/office/powerpoint/2010/main" val="4444311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8D825-1E84-CD41-6D20-78A2FEF8260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7424D34-F92A-0A68-50EE-691D9A3094A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effectLst/>
                <a:latin typeface="Roboto Slab" pitchFamily="2" charset="0"/>
                <a:ea typeface="Roboto Slab" pitchFamily="2" charset="0"/>
                <a:cs typeface="Roboto Slab" pitchFamily="2" charset="0"/>
              </a:rPr>
              <a:t>Eccedenze di interessi passivi ed eccedenze ACE</a:t>
            </a:r>
            <a:br>
              <a:rPr lang="it-IT" sz="900" b="1" i="0" dirty="0">
                <a:solidFill>
                  <a:srgbClr val="0E385B"/>
                </a:solidFill>
                <a:effectLst/>
                <a:latin typeface="Titillium Web" panose="00000500000000000000" pitchFamily="2" charset="0"/>
              </a:rPr>
            </a:b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74B645B6-5889-FFD5-4DAB-65E5B4E60A3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800" b="0" i="0" dirty="0">
              <a:solidFill>
                <a:srgbClr val="000000"/>
              </a:solidFill>
              <a:effectLst/>
              <a:latin typeface="Roboto Slab" pitchFamily="2" charset="0"/>
            </a:endParaRPr>
          </a:p>
          <a:p>
            <a:pPr algn="just">
              <a:lnSpc>
                <a:spcPct val="150000"/>
              </a:lnSpc>
              <a:spcBef>
                <a:spcPts val="0"/>
              </a:spcBef>
            </a:pPr>
            <a:r>
              <a:rPr lang="it-IT" sz="2000" b="0" i="0" dirty="0">
                <a:solidFill>
                  <a:srgbClr val="000000"/>
                </a:solidFill>
                <a:effectLst/>
                <a:latin typeface="Roboto Slab" pitchFamily="2" charset="0"/>
              </a:rPr>
              <a:t>Ai sensi del </a:t>
            </a:r>
            <a:r>
              <a:rPr lang="it-IT" sz="2000" i="0" dirty="0">
                <a:effectLst/>
                <a:latin typeface="Roboto Slab" pitchFamily="2" charset="0"/>
              </a:rPr>
              <a:t>nuovo </a:t>
            </a:r>
            <a:r>
              <a:rPr lang="it-IT" sz="2000" i="0" u="none" strike="noStrike" dirty="0">
                <a:effectLst/>
                <a:latin typeface="Roboto Slab" pitchFamily="2" charset="0"/>
              </a:rPr>
              <a:t>art. 172</a:t>
            </a:r>
            <a:r>
              <a:rPr lang="it-IT" sz="2000" i="0" dirty="0">
                <a:effectLst/>
                <a:latin typeface="Roboto Slab" pitchFamily="2" charset="0"/>
              </a:rPr>
              <a:t> co. 7-</a:t>
            </a:r>
            <a:r>
              <a:rPr lang="it-IT" sz="2000" i="1" dirty="0">
                <a:effectLst/>
                <a:latin typeface="Roboto Slab" pitchFamily="2" charset="0"/>
              </a:rPr>
              <a:t>ter</a:t>
            </a:r>
            <a:r>
              <a:rPr lang="it-IT" sz="2000" i="0" dirty="0">
                <a:effectLst/>
                <a:latin typeface="Roboto Slab" pitchFamily="2" charset="0"/>
              </a:rPr>
              <a:t> del TUIR (analogamente al vecchio </a:t>
            </a:r>
            <a:r>
              <a:rPr lang="it-IT" sz="2000" i="0" u="none" strike="noStrike" dirty="0">
                <a:effectLst/>
                <a:latin typeface="Roboto Slab" pitchFamily="2" charset="0"/>
              </a:rPr>
              <a:t>art. 172</a:t>
            </a:r>
            <a:r>
              <a:rPr lang="it-IT" sz="2000" i="0" dirty="0">
                <a:effectLst/>
                <a:latin typeface="Roboto Slab" pitchFamily="2" charset="0"/>
              </a:rPr>
              <a:t> co. 7 del TUIR), le </a:t>
            </a:r>
            <a:r>
              <a:rPr lang="it-IT" sz="2000" b="1" i="0" dirty="0">
                <a:effectLst/>
                <a:latin typeface="Roboto Slab" pitchFamily="2" charset="0"/>
              </a:rPr>
              <a:t>limitazioni previste per il riporto delle perdite </a:t>
            </a:r>
            <a:r>
              <a:rPr lang="it-IT" sz="2000" i="0" dirty="0">
                <a:effectLst/>
                <a:latin typeface="Roboto Slab" pitchFamily="2" charset="0"/>
              </a:rPr>
              <a:t>riguardano </a:t>
            </a:r>
            <a:r>
              <a:rPr lang="it-IT" sz="2000" b="1" i="0" dirty="0">
                <a:effectLst/>
                <a:latin typeface="Roboto Slab" pitchFamily="2" charset="0"/>
              </a:rPr>
              <a:t>anche</a:t>
            </a:r>
            <a:r>
              <a:rPr lang="it-IT" sz="2000" i="0" dirty="0">
                <a:effectLst/>
                <a:latin typeface="Roboto Slab" pitchFamily="2" charset="0"/>
              </a:rPr>
              <a:t>:</a:t>
            </a:r>
          </a:p>
          <a:p>
            <a:pPr algn="just">
              <a:lnSpc>
                <a:spcPct val="150000"/>
              </a:lnSpc>
              <a:spcBef>
                <a:spcPts val="0"/>
              </a:spcBef>
            </a:pPr>
            <a:r>
              <a:rPr lang="it-IT" sz="2000" dirty="0">
                <a:latin typeface="Roboto Slab" pitchFamily="2" charset="0"/>
              </a:rPr>
              <a:t>-</a:t>
            </a:r>
            <a:r>
              <a:rPr lang="it-IT" sz="2000" i="0" dirty="0">
                <a:effectLst/>
                <a:latin typeface="Roboto Slab" pitchFamily="2" charset="0"/>
              </a:rPr>
              <a:t> le </a:t>
            </a:r>
            <a:r>
              <a:rPr lang="it-IT" sz="2000" b="1" i="0" dirty="0">
                <a:effectLst/>
                <a:latin typeface="Roboto Slab" pitchFamily="2" charset="0"/>
              </a:rPr>
              <a:t>eccedenze di interessi passivi </a:t>
            </a:r>
            <a:r>
              <a:rPr lang="it-IT" sz="2000" i="0" dirty="0">
                <a:effectLst/>
                <a:latin typeface="Roboto Slab" pitchFamily="2" charset="0"/>
              </a:rPr>
              <a:t>e </a:t>
            </a:r>
          </a:p>
          <a:p>
            <a:pPr algn="just">
              <a:lnSpc>
                <a:spcPct val="150000"/>
              </a:lnSpc>
              <a:spcBef>
                <a:spcPts val="0"/>
              </a:spcBef>
            </a:pPr>
            <a:r>
              <a:rPr lang="it-IT" sz="2000" i="0" dirty="0">
                <a:effectLst/>
                <a:latin typeface="Roboto Slab" pitchFamily="2" charset="0"/>
              </a:rPr>
              <a:t>- le </a:t>
            </a:r>
            <a:r>
              <a:rPr lang="it-IT" sz="2000" b="1" i="0" dirty="0">
                <a:effectLst/>
                <a:latin typeface="Roboto Slab" pitchFamily="2" charset="0"/>
              </a:rPr>
              <a:t>eccedenze ACE</a:t>
            </a:r>
            <a:r>
              <a:rPr lang="it-IT" sz="2000" i="0" dirty="0">
                <a:effectLst/>
                <a:latin typeface="Roboto Slab" pitchFamily="2" charset="0"/>
              </a:rPr>
              <a:t>.</a:t>
            </a:r>
          </a:p>
          <a:p>
            <a:pPr algn="just">
              <a:lnSpc>
                <a:spcPct val="150000"/>
              </a:lnSpc>
              <a:spcBef>
                <a:spcPts val="0"/>
              </a:spcBef>
            </a:pPr>
            <a:r>
              <a:rPr lang="it-IT" sz="2000" i="0" dirty="0">
                <a:effectLst/>
                <a:latin typeface="Roboto Slab" pitchFamily="2" charset="0"/>
              </a:rPr>
              <a:t>Nel dettaglio, le eccedenze di interessi passivi non dedotte a norma dell'</a:t>
            </a:r>
            <a:r>
              <a:rPr lang="it-IT" sz="2000" i="0" u="none" strike="noStrike" dirty="0">
                <a:effectLst/>
                <a:latin typeface="Roboto Slab" pitchFamily="2" charset="0"/>
              </a:rPr>
              <a:t>art. 96</a:t>
            </a:r>
            <a:r>
              <a:rPr lang="it-IT" sz="2000" i="0" dirty="0">
                <a:effectLst/>
                <a:latin typeface="Roboto Slab" pitchFamily="2" charset="0"/>
              </a:rPr>
              <a:t> del TUIR possono essere riportate in capo alla società incorporante o risultante dalla fusione </a:t>
            </a:r>
            <a:r>
              <a:rPr lang="it-IT" sz="2000" b="1" i="0" dirty="0">
                <a:effectLst/>
                <a:latin typeface="Roboto Slab" pitchFamily="2" charset="0"/>
              </a:rPr>
              <a:t>solo se vengono superati gli stessi limiti del (nuovo) </a:t>
            </a:r>
            <a:r>
              <a:rPr lang="it-IT" sz="2000" b="1" i="0" u="none" strike="noStrike" dirty="0">
                <a:effectLst/>
                <a:latin typeface="Roboto Slab" pitchFamily="2" charset="0"/>
              </a:rPr>
              <a:t>art. 172</a:t>
            </a:r>
            <a:r>
              <a:rPr lang="it-IT" sz="2000" b="1" i="0" dirty="0">
                <a:effectLst/>
                <a:latin typeface="Roboto Slab" pitchFamily="2" charset="0"/>
              </a:rPr>
              <a:t> co. 7 del TUIR per le perdite</a:t>
            </a:r>
            <a:r>
              <a:rPr lang="it-IT" sz="2000" i="0" dirty="0">
                <a:effectLst/>
                <a:latin typeface="Roboto Slab" pitchFamily="2" charset="0"/>
              </a:rPr>
              <a:t>.</a:t>
            </a:r>
          </a:p>
          <a:p>
            <a:pPr algn="just">
              <a:lnSpc>
                <a:spcPct val="150000"/>
              </a:lnSpc>
              <a:spcBef>
                <a:spcPts val="0"/>
              </a:spcBef>
            </a:pPr>
            <a:br>
              <a:rPr lang="it-IT" sz="1400" b="0" i="0" dirty="0">
                <a:solidFill>
                  <a:srgbClr val="000000"/>
                </a:solidFill>
                <a:effectLst/>
                <a:latin typeface="Roboto Slab" pitchFamily="2" charset="0"/>
              </a:rPr>
            </a:b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7F048C2-A89C-E968-F9F7-4CA6CA8C0B43}"/>
              </a:ext>
            </a:extLst>
          </p:cNvPr>
          <p:cNvSpPr>
            <a:spLocks noGrp="1"/>
          </p:cNvSpPr>
          <p:nvPr>
            <p:ph type="sldNum" sz="quarter" idx="12"/>
          </p:nvPr>
        </p:nvSpPr>
        <p:spPr/>
        <p:txBody>
          <a:bodyPr/>
          <a:lstStyle/>
          <a:p>
            <a:fld id="{924E01A3-EAA5-4C2C-A4B3-8A501F687B1A}" type="slidenum">
              <a:rPr lang="it-IT" smtClean="0"/>
              <a:t>140</a:t>
            </a:fld>
            <a:endParaRPr lang="it-IT" dirty="0"/>
          </a:p>
        </p:txBody>
      </p:sp>
    </p:spTree>
    <p:extLst>
      <p:ext uri="{BB962C8B-B14F-4D97-AF65-F5344CB8AC3E}">
        <p14:creationId xmlns:p14="http://schemas.microsoft.com/office/powerpoint/2010/main" val="391556365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6653B-DBC8-4856-7B2C-C054B4D9E71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D7F84E7-E9D4-A101-6828-461B694FCB2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effectLst/>
                <a:latin typeface="Roboto Slab" pitchFamily="2" charset="0"/>
                <a:ea typeface="Roboto Slab" pitchFamily="2" charset="0"/>
                <a:cs typeface="Roboto Slab" pitchFamily="2" charset="0"/>
              </a:rPr>
              <a:t>Eccedenze di interessi passivi ed eccedenze ACE</a:t>
            </a:r>
            <a:br>
              <a:rPr lang="it-IT" sz="900" b="1" i="0" dirty="0">
                <a:solidFill>
                  <a:srgbClr val="0E385B"/>
                </a:solidFill>
                <a:effectLst/>
                <a:latin typeface="Titillium Web" panose="00000500000000000000" pitchFamily="2" charset="0"/>
              </a:rPr>
            </a:b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AB790763-B2C3-9665-1AE0-C44EA630530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600" i="0" dirty="0">
                <a:effectLst/>
                <a:latin typeface="Roboto Slab" pitchFamily="2" charset="0"/>
              </a:rPr>
              <a:t>Secondo la circ. 19/2009 (§ </a:t>
            </a:r>
            <a:r>
              <a:rPr lang="it-IT" sz="1600" b="0" i="0" dirty="0">
                <a:solidFill>
                  <a:srgbClr val="000000"/>
                </a:solidFill>
                <a:effectLst/>
                <a:latin typeface="Roboto Slab" pitchFamily="2" charset="0"/>
              </a:rPr>
              <a:t>2.8, pur pronunciatasi con riferimento alla normativa previgente il cui limite era rappresentato dal patrimonio netto contabile), tale </a:t>
            </a:r>
            <a:r>
              <a:rPr lang="it-IT" sz="1600" b="1" i="0" dirty="0">
                <a:solidFill>
                  <a:srgbClr val="000000"/>
                </a:solidFill>
                <a:effectLst/>
                <a:latin typeface="Roboto Slab" pitchFamily="2" charset="0"/>
              </a:rPr>
              <a:t>limite</a:t>
            </a:r>
            <a:r>
              <a:rPr lang="it-IT" sz="1600" b="0" i="0" dirty="0">
                <a:solidFill>
                  <a:srgbClr val="000000"/>
                </a:solidFill>
                <a:effectLst/>
                <a:latin typeface="Roboto Slab" pitchFamily="2" charset="0"/>
              </a:rPr>
              <a:t> quantitativo del </a:t>
            </a:r>
            <a:r>
              <a:rPr lang="it-IT" sz="1600" b="1" i="0" dirty="0">
                <a:solidFill>
                  <a:srgbClr val="000000"/>
                </a:solidFill>
                <a:effectLst/>
                <a:latin typeface="Roboto Slab" pitchFamily="2" charset="0"/>
              </a:rPr>
              <a:t>patrimonio netto </a:t>
            </a:r>
            <a:r>
              <a:rPr lang="it-IT" sz="1600" b="0" i="0" dirty="0">
                <a:solidFill>
                  <a:srgbClr val="000000"/>
                </a:solidFill>
                <a:effectLst/>
                <a:latin typeface="Roboto Slab" pitchFamily="2" charset="0"/>
              </a:rPr>
              <a:t>si riferisce alla </a:t>
            </a:r>
            <a:r>
              <a:rPr lang="it-IT" sz="1600" b="1" i="0" dirty="0">
                <a:solidFill>
                  <a:srgbClr val="000000"/>
                </a:solidFill>
                <a:effectLst/>
                <a:latin typeface="Roboto Slab" pitchFamily="2" charset="0"/>
              </a:rPr>
              <a:t>somma di perdite fiscali ed eccedenze di interessi passivi</a:t>
            </a:r>
            <a:r>
              <a:rPr lang="it-IT" sz="1600" b="0" i="0" dirty="0">
                <a:solidFill>
                  <a:srgbClr val="000000"/>
                </a:solidFill>
                <a:effectLst/>
                <a:latin typeface="Roboto Slab" pitchFamily="2" charset="0"/>
              </a:rPr>
              <a:t>, e la società può discrezionalmente decidere quale dei due importi portare avanti (o in quale combinazione).</a:t>
            </a:r>
          </a:p>
          <a:p>
            <a:pPr>
              <a:lnSpc>
                <a:spcPct val="150000"/>
              </a:lnSpc>
              <a:spcBef>
                <a:spcPts val="0"/>
              </a:spcBef>
            </a:pPr>
            <a:r>
              <a:rPr lang="it-IT" sz="1600" b="1" i="1" dirty="0">
                <a:solidFill>
                  <a:srgbClr val="000000"/>
                </a:solidFill>
                <a:latin typeface="Roboto Slab" pitchFamily="2" charset="0"/>
              </a:rPr>
              <a:t>Esempio</a:t>
            </a:r>
            <a:endParaRPr lang="it-IT" sz="1600" b="1" i="1" dirty="0">
              <a:solidFill>
                <a:srgbClr val="000000"/>
              </a:solidFill>
              <a:effectLst/>
              <a:latin typeface="Roboto Slab" pitchFamily="2" charset="0"/>
            </a:endParaRPr>
          </a:p>
          <a:p>
            <a:pPr algn="just">
              <a:lnSpc>
                <a:spcPct val="150000"/>
              </a:lnSpc>
              <a:spcBef>
                <a:spcPts val="0"/>
              </a:spcBef>
            </a:pPr>
            <a:r>
              <a:rPr lang="it-IT" sz="1600" b="0" i="0" dirty="0">
                <a:solidFill>
                  <a:srgbClr val="000000"/>
                </a:solidFill>
                <a:effectLst/>
                <a:latin typeface="Roboto Slab" pitchFamily="2" charset="0"/>
              </a:rPr>
              <a:t>In presenza di un patrimonio netto contabile (in caso di assenza della relazione giurata di stima) di 500.000 euro, di perdite fiscali per 400.000 euro e di eccedenze di interessi passivi per 250.000 euro, la società potrebbe decidere di portare avanti tutte le perdite e interessi per 100.000 euro, così come di portare avanti tutte le eccedenze di interessi e perdite per 250.000 euro, così come qualsiasi combinazione dei due elementi che porti ad una somma di 500.000 euro.</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00F932C5-FF14-7DA5-E9BF-BF2BFB88A237}"/>
              </a:ext>
            </a:extLst>
          </p:cNvPr>
          <p:cNvSpPr>
            <a:spLocks noGrp="1"/>
          </p:cNvSpPr>
          <p:nvPr>
            <p:ph type="sldNum" sz="quarter" idx="12"/>
          </p:nvPr>
        </p:nvSpPr>
        <p:spPr/>
        <p:txBody>
          <a:bodyPr/>
          <a:lstStyle/>
          <a:p>
            <a:fld id="{924E01A3-EAA5-4C2C-A4B3-8A501F687B1A}" type="slidenum">
              <a:rPr lang="it-IT" smtClean="0"/>
              <a:t>141</a:t>
            </a:fld>
            <a:endParaRPr lang="it-IT" dirty="0"/>
          </a:p>
        </p:txBody>
      </p:sp>
    </p:spTree>
    <p:extLst>
      <p:ext uri="{BB962C8B-B14F-4D97-AF65-F5344CB8AC3E}">
        <p14:creationId xmlns:p14="http://schemas.microsoft.com/office/powerpoint/2010/main" val="170491161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654FFC-93B1-06D9-79A2-67EFCE7D870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2D8B08F-6915-2AF3-92ED-66C9AB5C0A1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latin typeface="Roboto Slab" pitchFamily="2" charset="0"/>
                <a:ea typeface="Roboto Slab" pitchFamily="2" charset="0"/>
                <a:cs typeface="Roboto Slab" pitchFamily="2" charset="0"/>
              </a:rPr>
              <a:t>Retrodatazione</a:t>
            </a:r>
            <a:br>
              <a:rPr lang="it-IT" sz="900" b="1" i="0" dirty="0">
                <a:solidFill>
                  <a:srgbClr val="0E385B"/>
                </a:solidFill>
                <a:effectLst/>
                <a:latin typeface="Titillium Web" panose="00000500000000000000" pitchFamily="2" charset="0"/>
              </a:rPr>
            </a:b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72F1E949-2970-C3B2-DFD1-00CFF90BC07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Il </a:t>
            </a:r>
            <a:r>
              <a:rPr lang="it-IT" sz="1800" b="1" i="0" dirty="0">
                <a:effectLst/>
                <a:latin typeface="Roboto Slab" pitchFamily="2" charset="0"/>
                <a:ea typeface="Roboto Slab" pitchFamily="2" charset="0"/>
                <a:cs typeface="Roboto Slab" pitchFamily="2" charset="0"/>
              </a:rPr>
              <a:t>nuovo </a:t>
            </a:r>
            <a:r>
              <a:rPr lang="it-IT" sz="1800" b="1" i="0" u="none" strike="noStrike" dirty="0">
                <a:effectLst/>
                <a:latin typeface="Roboto Slab" pitchFamily="2" charset="0"/>
                <a:ea typeface="Roboto Slab" pitchFamily="2" charset="0"/>
                <a:cs typeface="Roboto Slab" pitchFamily="2" charset="0"/>
              </a:rPr>
              <a:t>art. 172</a:t>
            </a:r>
            <a:r>
              <a:rPr lang="it-IT" sz="1800" b="1" i="0" dirty="0">
                <a:effectLst/>
                <a:latin typeface="Roboto Slab" pitchFamily="2" charset="0"/>
                <a:ea typeface="Roboto Slab" pitchFamily="2" charset="0"/>
                <a:cs typeface="Roboto Slab" pitchFamily="2" charset="0"/>
              </a:rPr>
              <a:t> </a:t>
            </a:r>
            <a:r>
              <a:rPr lang="it-IT" sz="1800" b="0" i="0" dirty="0">
                <a:solidFill>
                  <a:srgbClr val="000000"/>
                </a:solidFill>
                <a:effectLst/>
                <a:latin typeface="Roboto Slab" pitchFamily="2" charset="0"/>
                <a:ea typeface="Roboto Slab" pitchFamily="2" charset="0"/>
                <a:cs typeface="Roboto Slab" pitchFamily="2" charset="0"/>
              </a:rPr>
              <a:t>co. 7-</a:t>
            </a:r>
            <a:r>
              <a:rPr lang="it-IT" sz="1800" b="0" i="1" dirty="0">
                <a:solidFill>
                  <a:srgbClr val="000000"/>
                </a:solidFill>
                <a:effectLst/>
                <a:latin typeface="Roboto Slab" pitchFamily="2" charset="0"/>
                <a:ea typeface="Roboto Slab" pitchFamily="2" charset="0"/>
                <a:cs typeface="Roboto Slab" pitchFamily="2" charset="0"/>
              </a:rPr>
              <a:t>bis</a:t>
            </a:r>
            <a:r>
              <a:rPr lang="it-IT" sz="1800" b="0" i="0" dirty="0">
                <a:solidFill>
                  <a:srgbClr val="000000"/>
                </a:solidFill>
                <a:effectLst/>
                <a:latin typeface="Roboto Slab" pitchFamily="2" charset="0"/>
                <a:ea typeface="Roboto Slab" pitchFamily="2" charset="0"/>
                <a:cs typeface="Roboto Slab" pitchFamily="2" charset="0"/>
              </a:rPr>
              <a:t> del TUIR conferma il principio per cui, in caso di fusioni retrodatate, le </a:t>
            </a:r>
            <a:r>
              <a:rPr lang="it-IT" sz="1800" b="1" i="0" dirty="0">
                <a:solidFill>
                  <a:srgbClr val="000000"/>
                </a:solidFill>
                <a:effectLst/>
                <a:latin typeface="Roboto Slab" pitchFamily="2" charset="0"/>
                <a:ea typeface="Roboto Slab" pitchFamily="2" charset="0"/>
                <a:cs typeface="Roboto Slab" pitchFamily="2" charset="0"/>
              </a:rPr>
              <a:t>limitazioni riguardano anche le perdite maturate nel periodo interinale che va dall'inizio del periodo d'imposta alla data di efficacia giuridica dell'operazione</a:t>
            </a:r>
            <a:r>
              <a:rPr lang="it-IT" sz="1800" b="0" i="0" dirty="0">
                <a:solidFill>
                  <a:srgbClr val="000000"/>
                </a:solidFill>
                <a:effectLst/>
                <a:latin typeface="Roboto Slab" pitchFamily="2" charset="0"/>
                <a:ea typeface="Roboto Slab" pitchFamily="2" charset="0"/>
                <a:cs typeface="Roboto Slab" pitchFamily="2" charset="0"/>
              </a:rPr>
              <a:t>.</a:t>
            </a:r>
            <a:br>
              <a:rPr lang="it-IT" sz="1800" dirty="0">
                <a:latin typeface="Roboto Slab" pitchFamily="2" charset="0"/>
                <a:ea typeface="Roboto Slab" pitchFamily="2" charset="0"/>
                <a:cs typeface="Roboto Slab" pitchFamily="2" charset="0"/>
              </a:rPr>
            </a:br>
            <a:r>
              <a:rPr lang="it-IT" sz="1800" b="0" i="0" dirty="0">
                <a:solidFill>
                  <a:srgbClr val="000000"/>
                </a:solidFill>
                <a:effectLst/>
                <a:latin typeface="Roboto Slab" pitchFamily="2" charset="0"/>
                <a:ea typeface="Roboto Slab" pitchFamily="2" charset="0"/>
                <a:cs typeface="Roboto Slab" pitchFamily="2" charset="0"/>
              </a:rPr>
              <a:t>La nuova disposizione stabilisce espressamente che tali limitazioni valgono </a:t>
            </a:r>
            <a:r>
              <a:rPr lang="it-IT" sz="1800" b="1" i="0" dirty="0">
                <a:solidFill>
                  <a:srgbClr val="000000"/>
                </a:solidFill>
                <a:effectLst/>
                <a:latin typeface="Roboto Slab" pitchFamily="2" charset="0"/>
                <a:ea typeface="Roboto Slab" pitchFamily="2" charset="0"/>
                <a:cs typeface="Roboto Slab" pitchFamily="2" charset="0"/>
              </a:rPr>
              <a:t>esclusivamente per la perdita che si genera in capo alla società incorporata</a:t>
            </a:r>
            <a:r>
              <a:rPr lang="it-IT" sz="1800" b="0" i="0" dirty="0">
                <a:solidFill>
                  <a:srgbClr val="000000"/>
                </a:solidFill>
                <a:effectLst/>
                <a:latin typeface="Roboto Slab" pitchFamily="2" charset="0"/>
                <a:ea typeface="Roboto Slab" pitchFamily="2" charset="0"/>
                <a:cs typeface="Roboto Slab" pitchFamily="2" charset="0"/>
              </a:rPr>
              <a:t>.</a:t>
            </a:r>
          </a:p>
          <a:p>
            <a:pPr algn="just">
              <a:lnSpc>
                <a:spcPct val="150000"/>
              </a:lnSpc>
              <a:spcBef>
                <a:spcPts val="0"/>
              </a:spcBef>
            </a:pPr>
            <a:r>
              <a:rPr lang="it-IT" sz="1800" b="0" i="0" dirty="0">
                <a:solidFill>
                  <a:srgbClr val="000000"/>
                </a:solidFill>
                <a:effectLst/>
                <a:latin typeface="Roboto Slab" pitchFamily="2" charset="0"/>
                <a:ea typeface="Roboto Slab" pitchFamily="2" charset="0"/>
                <a:cs typeface="Roboto Slab" pitchFamily="2" charset="0"/>
              </a:rPr>
              <a:t>Fusione tra due società con periodo d'imposta «solare» e efficacia giuridica dal 14.5.2025, retrodatata all'1.1.2025, occorre determinare in </a:t>
            </a:r>
            <a:r>
              <a:rPr lang="it-IT" sz="1800" b="1" i="0" dirty="0">
                <a:solidFill>
                  <a:srgbClr val="000000"/>
                </a:solidFill>
                <a:effectLst/>
                <a:latin typeface="Roboto Slab" pitchFamily="2" charset="0"/>
                <a:ea typeface="Roboto Slab" pitchFamily="2" charset="0"/>
                <a:cs typeface="Roboto Slab" pitchFamily="2" charset="0"/>
              </a:rPr>
              <a:t>via extracontabile le perdite del periodo 1.1.2025 - 13.5.2025 </a:t>
            </a:r>
            <a:r>
              <a:rPr lang="it-IT" sz="1800" b="0" i="0" dirty="0">
                <a:solidFill>
                  <a:srgbClr val="000000"/>
                </a:solidFill>
                <a:effectLst/>
                <a:latin typeface="Roboto Slab" pitchFamily="2" charset="0"/>
                <a:ea typeface="Roboto Slab" pitchFamily="2" charset="0"/>
                <a:cs typeface="Roboto Slab" pitchFamily="2" charset="0"/>
              </a:rPr>
              <a:t>(che non costituisce un autonomo periodo d'imposta in virtù della retrodatazione) e assoggettarle alle limitazioni in precedenza viste (con il potenziale rischio di "abbandono" anche di queste perdite).</a:t>
            </a: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79AA562B-C55C-F0AA-C096-DA8403D7758C}"/>
              </a:ext>
            </a:extLst>
          </p:cNvPr>
          <p:cNvSpPr>
            <a:spLocks noGrp="1"/>
          </p:cNvSpPr>
          <p:nvPr>
            <p:ph type="sldNum" sz="quarter" idx="12"/>
          </p:nvPr>
        </p:nvSpPr>
        <p:spPr/>
        <p:txBody>
          <a:bodyPr/>
          <a:lstStyle/>
          <a:p>
            <a:fld id="{924E01A3-EAA5-4C2C-A4B3-8A501F687B1A}" type="slidenum">
              <a:rPr lang="it-IT" smtClean="0"/>
              <a:t>142</a:t>
            </a:fld>
            <a:endParaRPr lang="it-IT" dirty="0"/>
          </a:p>
        </p:txBody>
      </p:sp>
    </p:spTree>
    <p:extLst>
      <p:ext uri="{BB962C8B-B14F-4D97-AF65-F5344CB8AC3E}">
        <p14:creationId xmlns:p14="http://schemas.microsoft.com/office/powerpoint/2010/main" val="41687831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5F0BB-3337-2A57-6CBF-7142AE69CA6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84BE91F-A63E-BE10-5FAE-AFE44B0EEFB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latin typeface="Roboto Slab" pitchFamily="2" charset="0"/>
                <a:ea typeface="Roboto Slab" pitchFamily="2" charset="0"/>
                <a:cs typeface="Roboto Slab" pitchFamily="2" charset="0"/>
              </a:rPr>
              <a:t>Perdite infragruppo</a:t>
            </a: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62C9F0D7-6B54-0650-62AC-2C4C7E68096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400" b="0" i="0" dirty="0">
              <a:solidFill>
                <a:srgbClr val="000000"/>
              </a:solidFill>
              <a:effectLst/>
              <a:latin typeface="Roboto Slab" pitchFamily="2" charset="0"/>
            </a:endParaRPr>
          </a:p>
          <a:p>
            <a:pPr algn="just">
              <a:lnSpc>
                <a:spcPct val="150000"/>
              </a:lnSpc>
              <a:spcBef>
                <a:spcPts val="0"/>
              </a:spcBef>
            </a:pPr>
            <a:r>
              <a:rPr lang="it-IT" sz="1400" b="0" i="0" dirty="0">
                <a:solidFill>
                  <a:srgbClr val="000000"/>
                </a:solidFill>
                <a:effectLst/>
                <a:latin typeface="Roboto Slab" pitchFamily="2" charset="0"/>
              </a:rPr>
              <a:t>Ai sensi del </a:t>
            </a:r>
            <a:r>
              <a:rPr lang="it-IT" sz="1400" b="1" i="0" dirty="0">
                <a:effectLst/>
                <a:latin typeface="Roboto Slab" pitchFamily="2" charset="0"/>
              </a:rPr>
              <a:t>nuovo </a:t>
            </a:r>
            <a:r>
              <a:rPr lang="it-IT" sz="1400" b="1" i="0" u="none" strike="noStrike" dirty="0">
                <a:effectLst/>
                <a:latin typeface="Roboto Slab" pitchFamily="2" charset="0"/>
              </a:rPr>
              <a:t>art. 177-</a:t>
            </a:r>
            <a:r>
              <a:rPr lang="it-IT" sz="1400" b="1" i="1" u="none" strike="noStrike" dirty="0">
                <a:effectLst/>
                <a:latin typeface="Roboto Slab" pitchFamily="2" charset="0"/>
              </a:rPr>
              <a:t>ter</a:t>
            </a:r>
            <a:r>
              <a:rPr lang="it-IT" sz="1400" b="1" i="0" dirty="0">
                <a:effectLst/>
                <a:latin typeface="Roboto Slab" pitchFamily="2" charset="0"/>
              </a:rPr>
              <a:t> </a:t>
            </a:r>
            <a:r>
              <a:rPr lang="it-IT" sz="1400" i="0" dirty="0">
                <a:effectLst/>
                <a:latin typeface="Roboto Slab" pitchFamily="2" charset="0"/>
              </a:rPr>
              <a:t>co. 1 del TUIR (introdotto dall'</a:t>
            </a:r>
            <a:r>
              <a:rPr lang="it-IT" sz="1400" i="0" u="none" strike="noStrike" dirty="0">
                <a:effectLst/>
                <a:latin typeface="Roboto Slab" pitchFamily="2" charset="0"/>
              </a:rPr>
              <a:t>art. 15</a:t>
            </a:r>
            <a:r>
              <a:rPr lang="it-IT" sz="1400" i="0" dirty="0">
                <a:effectLst/>
                <a:latin typeface="Roboto Slab" pitchFamily="2" charset="0"/>
              </a:rPr>
              <a:t> co. 1 lett. d) del D. Lgs. 192/2024), i limiti e le condizioni per il riporto delle perdite fiscali nelle fusioni di cui all'art. 172 co. 7 e 7-bis non </a:t>
            </a:r>
            <a:r>
              <a:rPr lang="it-IT" sz="1400" b="0" i="0" dirty="0">
                <a:solidFill>
                  <a:srgbClr val="000000"/>
                </a:solidFill>
                <a:effectLst/>
                <a:latin typeface="Roboto Slab" pitchFamily="2" charset="0"/>
              </a:rPr>
              <a:t>si applicano se le società partecipanti alla fusione </a:t>
            </a:r>
            <a:r>
              <a:rPr lang="it-IT" sz="1400" i="0" dirty="0">
                <a:effectLst/>
                <a:latin typeface="Roboto Slab" pitchFamily="2" charset="0"/>
              </a:rPr>
              <a:t>appartengono al medesimo gruppo (c.d. "libera compensabilità").</a:t>
            </a:r>
          </a:p>
          <a:p>
            <a:pPr algn="just">
              <a:lnSpc>
                <a:spcPct val="150000"/>
              </a:lnSpc>
              <a:spcBef>
                <a:spcPts val="0"/>
              </a:spcBef>
              <a:buNone/>
            </a:pPr>
            <a:r>
              <a:rPr lang="it-IT" sz="1400" i="0" dirty="0">
                <a:effectLst/>
                <a:latin typeface="Roboto Slab" pitchFamily="2" charset="0"/>
              </a:rPr>
              <a:t>Come chiarito dalla Relazione illustrativa al </a:t>
            </a:r>
            <a:r>
              <a:rPr lang="it-IT" sz="1400" i="0" dirty="0" err="1">
                <a:effectLst/>
                <a:latin typeface="Roboto Slab" pitchFamily="2" charset="0"/>
              </a:rPr>
              <a:t>DLgs</a:t>
            </a:r>
            <a:r>
              <a:rPr lang="it-IT" sz="1400" i="0" dirty="0">
                <a:effectLst/>
                <a:latin typeface="Roboto Slab" pitchFamily="2" charset="0"/>
              </a:rPr>
              <a:t>. </a:t>
            </a:r>
            <a:r>
              <a:rPr lang="it-IT" sz="1400" i="0" u="none" strike="noStrike" dirty="0">
                <a:effectLst/>
                <a:latin typeface="Roboto Slab" pitchFamily="2" charset="0"/>
              </a:rPr>
              <a:t>192/2024</a:t>
            </a:r>
            <a:r>
              <a:rPr lang="it-IT" sz="1400" i="0" dirty="0">
                <a:effectLst/>
                <a:latin typeface="Roboto Slab" pitchFamily="2" charset="0"/>
              </a:rPr>
              <a:t> a commento dell'</a:t>
            </a:r>
            <a:r>
              <a:rPr lang="it-IT" sz="1400" i="0" u="none" strike="noStrike" dirty="0">
                <a:effectLst/>
                <a:latin typeface="Roboto Slab" pitchFamily="2" charset="0"/>
              </a:rPr>
              <a:t>art. 177-</a:t>
            </a:r>
            <a:r>
              <a:rPr lang="it-IT" sz="1400" i="1" u="none" strike="noStrike" dirty="0">
                <a:effectLst/>
                <a:latin typeface="Roboto Slab" pitchFamily="2" charset="0"/>
              </a:rPr>
              <a:t>ter</a:t>
            </a:r>
            <a:r>
              <a:rPr lang="it-IT" sz="1400" i="0" dirty="0">
                <a:effectLst/>
                <a:latin typeface="Roboto Slab" pitchFamily="2" charset="0"/>
              </a:rPr>
              <a:t> del TUIR, le perdite sono riportabili senza limitazioni in due casistiche.</a:t>
            </a:r>
          </a:p>
          <a:p>
            <a:pPr algn="just">
              <a:lnSpc>
                <a:spcPct val="150000"/>
              </a:lnSpc>
              <a:spcBef>
                <a:spcPts val="0"/>
              </a:spcBef>
              <a:buNone/>
            </a:pPr>
            <a:r>
              <a:rPr lang="it-IT" sz="1400" b="0" i="0" dirty="0">
                <a:solidFill>
                  <a:srgbClr val="000000"/>
                </a:solidFill>
                <a:effectLst/>
                <a:latin typeface="Roboto Slab" pitchFamily="2" charset="0"/>
              </a:rPr>
              <a:t>La prima è che le società:</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 facciano parte dello stesso gruppo all'atto della fusione;</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 abbiano sempre fatto parte dello stesso gruppo sin dal momento in cui le perdite sono state conseguite.</a:t>
            </a:r>
          </a:p>
          <a:p>
            <a:pPr algn="just">
              <a:lnSpc>
                <a:spcPct val="150000"/>
              </a:lnSpc>
              <a:spcBef>
                <a:spcPts val="0"/>
              </a:spcBef>
              <a:buNone/>
            </a:pPr>
            <a:r>
              <a:rPr lang="it-IT" sz="1400" b="0" i="0" dirty="0">
                <a:solidFill>
                  <a:srgbClr val="000000"/>
                </a:solidFill>
                <a:effectLst/>
                <a:latin typeface="Roboto Slab" pitchFamily="2" charset="0"/>
              </a:rPr>
              <a:t>La seconda è che le società:</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 facciano parte dello stesso gruppo all'atto della fusione;</a:t>
            </a:r>
          </a:p>
          <a:p>
            <a:pPr algn="just">
              <a:lnSpc>
                <a:spcPct val="150000"/>
              </a:lnSpc>
              <a:spcBef>
                <a:spcPts val="0"/>
              </a:spcBef>
              <a:buFont typeface="Arial" panose="020B0604020202020204" pitchFamily="34" charset="0"/>
              <a:buChar char="•"/>
            </a:pPr>
            <a:r>
              <a:rPr lang="it-IT" sz="1400" b="0" i="0" dirty="0">
                <a:solidFill>
                  <a:srgbClr val="000000"/>
                </a:solidFill>
                <a:effectLst/>
                <a:latin typeface="Roboto Slab" pitchFamily="2" charset="0"/>
              </a:rPr>
              <a:t> abbiano sempre fatto parte dello stesso gruppo sin dal momento in cui le perdite sono state "omologate".</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00B485E-1E1A-070E-4B7E-64BF684DECC4}"/>
              </a:ext>
            </a:extLst>
          </p:cNvPr>
          <p:cNvSpPr>
            <a:spLocks noGrp="1"/>
          </p:cNvSpPr>
          <p:nvPr>
            <p:ph type="sldNum" sz="quarter" idx="12"/>
          </p:nvPr>
        </p:nvSpPr>
        <p:spPr/>
        <p:txBody>
          <a:bodyPr/>
          <a:lstStyle/>
          <a:p>
            <a:fld id="{924E01A3-EAA5-4C2C-A4B3-8A501F687B1A}" type="slidenum">
              <a:rPr lang="it-IT" smtClean="0"/>
              <a:t>143</a:t>
            </a:fld>
            <a:endParaRPr lang="it-IT" dirty="0"/>
          </a:p>
        </p:txBody>
      </p:sp>
    </p:spTree>
    <p:extLst>
      <p:ext uri="{BB962C8B-B14F-4D97-AF65-F5344CB8AC3E}">
        <p14:creationId xmlns:p14="http://schemas.microsoft.com/office/powerpoint/2010/main" val="187235958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41220-FCAB-FCD3-2987-7F706EC0299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706B88D-2A08-332D-6053-C275C90C75D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latin typeface="Roboto Slab" pitchFamily="2" charset="0"/>
                <a:ea typeface="Roboto Slab" pitchFamily="2" charset="0"/>
                <a:cs typeface="Roboto Slab" pitchFamily="2" charset="0"/>
              </a:rPr>
              <a:t>Perdite infragruppo</a:t>
            </a: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8D149F28-F0B1-1A19-0787-DC86732C1BE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400" b="0" i="0" dirty="0">
              <a:solidFill>
                <a:srgbClr val="000000"/>
              </a:solidFill>
              <a:effectLst/>
              <a:latin typeface="Roboto Slab" pitchFamily="2" charset="0"/>
            </a:endParaRPr>
          </a:p>
          <a:p>
            <a:pPr>
              <a:lnSpc>
                <a:spcPct val="150000"/>
              </a:lnSpc>
              <a:spcBef>
                <a:spcPts val="0"/>
              </a:spcBef>
              <a:buNone/>
            </a:pPr>
            <a:r>
              <a:rPr lang="it-IT" sz="1600" b="1" i="1" dirty="0">
                <a:effectLst/>
                <a:latin typeface="Roboto Slab" pitchFamily="2" charset="0"/>
              </a:rPr>
              <a:t>Fusione infragruppo tra società con perdite maturate </a:t>
            </a:r>
          </a:p>
          <a:p>
            <a:pPr>
              <a:lnSpc>
                <a:spcPct val="150000"/>
              </a:lnSpc>
              <a:spcBef>
                <a:spcPts val="0"/>
              </a:spcBef>
              <a:buNone/>
            </a:pPr>
            <a:r>
              <a:rPr lang="it-IT" sz="1600" b="1" i="1" dirty="0">
                <a:effectLst/>
                <a:latin typeface="Roboto Slab" pitchFamily="2" charset="0"/>
              </a:rPr>
              <a:t>nel periodo di appartenenza al gruppo (ipotesi più lineare)</a:t>
            </a:r>
          </a:p>
          <a:p>
            <a:pPr algn="just">
              <a:lnSpc>
                <a:spcPct val="150000"/>
              </a:lnSpc>
              <a:spcBef>
                <a:spcPts val="0"/>
              </a:spcBef>
              <a:buNone/>
            </a:pPr>
            <a:endParaRPr lang="it-IT" sz="1400" b="0" i="0" dirty="0">
              <a:solidFill>
                <a:srgbClr val="000000"/>
              </a:solidFill>
              <a:effectLst/>
              <a:latin typeface="Roboto Slab" pitchFamily="2" charset="0"/>
            </a:endParaRPr>
          </a:p>
          <a:p>
            <a:pPr algn="just">
              <a:lnSpc>
                <a:spcPct val="150000"/>
              </a:lnSpc>
              <a:spcBef>
                <a:spcPts val="0"/>
              </a:spcBef>
              <a:buNone/>
            </a:pPr>
            <a:r>
              <a:rPr lang="it-IT" sz="1600" b="0" i="0" dirty="0">
                <a:solidFill>
                  <a:srgbClr val="000000"/>
                </a:solidFill>
                <a:effectLst/>
                <a:latin typeface="Roboto Slab" pitchFamily="2" charset="0"/>
              </a:rPr>
              <a:t>È questa la casistica maggiormente lineare, in cui ad esempio la società A controlla la società B dall'anno 3, B consegue perdite nelle annualità 4 e 5 e le società si fondono nell'anno 6.</a:t>
            </a:r>
          </a:p>
          <a:p>
            <a:pPr algn="just">
              <a:lnSpc>
                <a:spcPct val="150000"/>
              </a:lnSpc>
              <a:spcBef>
                <a:spcPts val="0"/>
              </a:spcBef>
            </a:pPr>
            <a:r>
              <a:rPr lang="it-IT" sz="1600" b="0" i="0" dirty="0">
                <a:solidFill>
                  <a:srgbClr val="000000"/>
                </a:solidFill>
                <a:effectLst/>
                <a:latin typeface="Roboto Slab" pitchFamily="2" charset="0"/>
              </a:rPr>
              <a:t>Le perdite conseguite da B negli anni 4 e 5 possono essere riportate dalla società incorporante (sia essa A o B) in modo automatico, senza essere sottoposte ai limiti e alle condizioni di cui </a:t>
            </a:r>
            <a:r>
              <a:rPr lang="it-IT" sz="1600" i="0" dirty="0">
                <a:effectLst/>
                <a:latin typeface="Roboto Slab" pitchFamily="2" charset="0"/>
              </a:rPr>
              <a:t>all'</a:t>
            </a:r>
            <a:r>
              <a:rPr lang="it-IT" sz="1600" i="0" u="none" strike="noStrike" dirty="0">
                <a:effectLst/>
                <a:latin typeface="Roboto Slab" pitchFamily="2" charset="0"/>
              </a:rPr>
              <a:t>art. 172</a:t>
            </a:r>
            <a:r>
              <a:rPr lang="it-IT" sz="1600" i="0" dirty="0">
                <a:effectLst/>
                <a:latin typeface="Roboto Slab" pitchFamily="2" charset="0"/>
              </a:rPr>
              <a:t> co</a:t>
            </a:r>
            <a:r>
              <a:rPr lang="it-IT" sz="1600" b="0" i="0" dirty="0">
                <a:solidFill>
                  <a:srgbClr val="000000"/>
                </a:solidFill>
                <a:effectLst/>
                <a:latin typeface="Roboto Slab" pitchFamily="2" charset="0"/>
              </a:rPr>
              <a:t>. 7 del TUIR</a:t>
            </a:r>
            <a:r>
              <a:rPr lang="it-IT" sz="1400" b="0" i="0" dirty="0">
                <a:solidFill>
                  <a:srgbClr val="000000"/>
                </a:solidFill>
                <a:effectLst/>
                <a:latin typeface="Roboto Slab" pitchFamily="2" charset="0"/>
              </a:rPr>
              <a:t>.</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C5C3E67-1570-E17A-5DB8-B4DD7B4C0DA2}"/>
              </a:ext>
            </a:extLst>
          </p:cNvPr>
          <p:cNvSpPr>
            <a:spLocks noGrp="1"/>
          </p:cNvSpPr>
          <p:nvPr>
            <p:ph type="sldNum" sz="quarter" idx="12"/>
          </p:nvPr>
        </p:nvSpPr>
        <p:spPr/>
        <p:txBody>
          <a:bodyPr/>
          <a:lstStyle/>
          <a:p>
            <a:fld id="{924E01A3-EAA5-4C2C-A4B3-8A501F687B1A}" type="slidenum">
              <a:rPr lang="it-IT" smtClean="0"/>
              <a:t>144</a:t>
            </a:fld>
            <a:endParaRPr lang="it-IT" dirty="0"/>
          </a:p>
        </p:txBody>
      </p:sp>
    </p:spTree>
    <p:extLst>
      <p:ext uri="{BB962C8B-B14F-4D97-AF65-F5344CB8AC3E}">
        <p14:creationId xmlns:p14="http://schemas.microsoft.com/office/powerpoint/2010/main" val="230861557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CF9B6-9BA5-31A2-1BB7-32DC8F7F841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2C34108-149F-F43F-BD4E-CA13E10C410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latin typeface="Roboto Slab" pitchFamily="2" charset="0"/>
                <a:ea typeface="Roboto Slab" pitchFamily="2" charset="0"/>
                <a:cs typeface="Roboto Slab" pitchFamily="2" charset="0"/>
              </a:rPr>
              <a:t>Perdite infragruppo – Disposizioni attuative</a:t>
            </a: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9B0F7EBF-554D-D612-F125-691CAA04CBE0}"/>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2000" b="0" i="0" dirty="0">
              <a:solidFill>
                <a:srgbClr val="000000"/>
              </a:solidFill>
              <a:effectLst/>
              <a:latin typeface="Roboto Slab" pitchFamily="2" charset="0"/>
            </a:endParaRPr>
          </a:p>
          <a:p>
            <a:pPr algn="just">
              <a:lnSpc>
                <a:spcPct val="150000"/>
              </a:lnSpc>
              <a:spcBef>
                <a:spcPts val="0"/>
              </a:spcBef>
              <a:buNone/>
            </a:pPr>
            <a:r>
              <a:rPr lang="it-IT" sz="2000" b="0" i="0" dirty="0">
                <a:solidFill>
                  <a:srgbClr val="000000"/>
                </a:solidFill>
                <a:effectLst/>
                <a:latin typeface="Roboto Slab" pitchFamily="2" charset="0"/>
              </a:rPr>
              <a:t>La nuova disciplina demanda ad un </a:t>
            </a:r>
            <a:r>
              <a:rPr lang="it-IT" sz="2000" b="1" i="0" dirty="0">
                <a:solidFill>
                  <a:srgbClr val="000000"/>
                </a:solidFill>
                <a:effectLst/>
                <a:latin typeface="Roboto Slab" pitchFamily="2" charset="0"/>
              </a:rPr>
              <a:t>decreto di attuazione </a:t>
            </a:r>
            <a:r>
              <a:rPr lang="it-IT" sz="2000" b="0" i="0" dirty="0">
                <a:solidFill>
                  <a:srgbClr val="000000"/>
                </a:solidFill>
                <a:effectLst/>
                <a:latin typeface="Roboto Slab" pitchFamily="2" charset="0"/>
              </a:rPr>
              <a:t>l'individuazione di specifici criteri per la determinazione:</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rPr>
              <a:t> del </a:t>
            </a:r>
            <a:r>
              <a:rPr lang="it-IT" sz="2000" b="1" i="0" dirty="0">
                <a:solidFill>
                  <a:srgbClr val="000000"/>
                </a:solidFill>
                <a:effectLst/>
                <a:latin typeface="Roboto Slab" pitchFamily="2" charset="0"/>
              </a:rPr>
              <a:t>periodo di appartenenza </a:t>
            </a:r>
            <a:r>
              <a:rPr lang="it-IT" sz="2000" b="0" i="0" dirty="0">
                <a:solidFill>
                  <a:srgbClr val="000000"/>
                </a:solidFill>
                <a:effectLst/>
                <a:latin typeface="Roboto Slab" pitchFamily="2" charset="0"/>
              </a:rPr>
              <a:t>al gruppo di ciascuna società ("anzianità di gruppo", come definita dalla Relazione illustrativa al </a:t>
            </a:r>
            <a:r>
              <a:rPr lang="it-IT" sz="2000" i="0" dirty="0">
                <a:effectLst/>
                <a:latin typeface="Roboto Slab" pitchFamily="2" charset="0"/>
              </a:rPr>
              <a:t>D. Lgs. </a:t>
            </a:r>
            <a:r>
              <a:rPr lang="it-IT" sz="2000" i="0" u="none" strike="noStrike" dirty="0">
                <a:effectLst/>
                <a:latin typeface="Roboto Slab" pitchFamily="2" charset="0"/>
              </a:rPr>
              <a:t>192/2024</a:t>
            </a:r>
            <a:r>
              <a:rPr lang="it-IT" sz="2000" i="0" dirty="0">
                <a:effectLst/>
                <a:latin typeface="Roboto Slab" pitchFamily="2" charset="0"/>
              </a:rPr>
              <a:t>);</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rPr>
              <a:t> della "</a:t>
            </a:r>
            <a:r>
              <a:rPr lang="it-IT" sz="2000" b="1" i="0" dirty="0">
                <a:solidFill>
                  <a:srgbClr val="000000"/>
                </a:solidFill>
                <a:effectLst/>
                <a:latin typeface="Roboto Slab" pitchFamily="2" charset="0"/>
              </a:rPr>
              <a:t>anzianità delle perdite</a:t>
            </a:r>
            <a:r>
              <a:rPr lang="it-IT" sz="2000" b="0" i="0" dirty="0">
                <a:solidFill>
                  <a:srgbClr val="000000"/>
                </a:solidFill>
                <a:effectLst/>
                <a:latin typeface="Roboto Slab" pitchFamily="2" charset="0"/>
              </a:rPr>
              <a:t>" (così, sempre la Relazione illustrativa).</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F84B4336-6D40-B59F-5F0B-EEA411587D94}"/>
              </a:ext>
            </a:extLst>
          </p:cNvPr>
          <p:cNvSpPr>
            <a:spLocks noGrp="1"/>
          </p:cNvSpPr>
          <p:nvPr>
            <p:ph type="sldNum" sz="quarter" idx="12"/>
          </p:nvPr>
        </p:nvSpPr>
        <p:spPr/>
        <p:txBody>
          <a:bodyPr/>
          <a:lstStyle/>
          <a:p>
            <a:fld id="{924E01A3-EAA5-4C2C-A4B3-8A501F687B1A}" type="slidenum">
              <a:rPr lang="it-IT" smtClean="0"/>
              <a:t>145</a:t>
            </a:fld>
            <a:endParaRPr lang="it-IT" dirty="0"/>
          </a:p>
        </p:txBody>
      </p:sp>
    </p:spTree>
    <p:extLst>
      <p:ext uri="{BB962C8B-B14F-4D97-AF65-F5344CB8AC3E}">
        <p14:creationId xmlns:p14="http://schemas.microsoft.com/office/powerpoint/2010/main" val="42763738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2B1F7-66ED-2932-682E-9C3CEEEF51F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ABBC857-D270-4F99-DADE-582670E9F9C7}"/>
              </a:ext>
            </a:extLst>
          </p:cNvPr>
          <p:cNvSpPr>
            <a:spLocks noGrp="1" noChangeArrowheads="1"/>
          </p:cNvSpPr>
          <p:nvPr>
            <p:ph type="ctrTitle"/>
          </p:nvPr>
        </p:nvSpPr>
        <p:spPr>
          <a:xfrm>
            <a:off x="2351089"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latin typeface="Roboto Slab" pitchFamily="2" charset="0"/>
                <a:ea typeface="Roboto Slab" pitchFamily="2" charset="0"/>
                <a:cs typeface="Roboto Slab" pitchFamily="2" charset="0"/>
              </a:rPr>
              <a:t>Perdite infragruppo – Disposizioni attuative</a:t>
            </a: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62646C2A-5508-31BD-8BA1-344CF9EEC6A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400" b="0" i="0" dirty="0">
              <a:solidFill>
                <a:srgbClr val="000000"/>
              </a:solidFill>
              <a:effectLst/>
              <a:latin typeface="Roboto Slab" pitchFamily="2" charset="0"/>
            </a:endParaRPr>
          </a:p>
          <a:p>
            <a:pPr algn="just">
              <a:lnSpc>
                <a:spcPct val="150000"/>
              </a:lnSpc>
              <a:spcBef>
                <a:spcPts val="0"/>
              </a:spcBef>
              <a:buNone/>
            </a:pPr>
            <a:r>
              <a:rPr lang="it-IT" sz="1600" b="0" i="0" dirty="0">
                <a:solidFill>
                  <a:srgbClr val="000000"/>
                </a:solidFill>
                <a:effectLst/>
                <a:latin typeface="Roboto Slab" pitchFamily="2" charset="0"/>
              </a:rPr>
              <a:t>Relativamente all'"anzianità delle perdite", le disposizioni attuative dovranno precisare, in particolare:</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che le perdite assoggettate ai (nuovi) limiti si considerano conseguite all'atto dell'ingresso nel gruppo o all'atto in cui è effettuata la fusione o scissione: in sostanza, dette perdite assumono l'anzianità del momento in cui sono sottoposte ai limiti (di vitalità e del patrimonio netto).</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che si considerano prioritariamente utilizzate le perdite conseguite nel periodo d'imposta meno recente;</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che, nel caso di perdite "miste" eccedenti il patrimonio netto, l'importo eccedente si considera formato prioritariamente dalle perdite antecedenti al gruppo e "non omologate", determinando una corrispondente riduzione (in caso di incapienza) sino alla concorrenza delle stesse.</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5DD58A4-D2FA-0C58-883F-E2EAEAD8F19B}"/>
              </a:ext>
            </a:extLst>
          </p:cNvPr>
          <p:cNvSpPr>
            <a:spLocks noGrp="1"/>
          </p:cNvSpPr>
          <p:nvPr>
            <p:ph type="sldNum" sz="quarter" idx="12"/>
          </p:nvPr>
        </p:nvSpPr>
        <p:spPr/>
        <p:txBody>
          <a:bodyPr/>
          <a:lstStyle/>
          <a:p>
            <a:fld id="{924E01A3-EAA5-4C2C-A4B3-8A501F687B1A}" type="slidenum">
              <a:rPr lang="it-IT" smtClean="0"/>
              <a:t>146</a:t>
            </a:fld>
            <a:endParaRPr lang="it-IT" dirty="0"/>
          </a:p>
        </p:txBody>
      </p:sp>
    </p:spTree>
    <p:extLst>
      <p:ext uri="{BB962C8B-B14F-4D97-AF65-F5344CB8AC3E}">
        <p14:creationId xmlns:p14="http://schemas.microsoft.com/office/powerpoint/2010/main" val="268216613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8A70A-713D-8367-5C80-8D84B0D285F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5B55378-A839-8DAD-542E-956E321EF2B0}"/>
              </a:ext>
            </a:extLst>
          </p:cNvPr>
          <p:cNvSpPr>
            <a:spLocks noGrp="1" noChangeArrowheads="1"/>
          </p:cNvSpPr>
          <p:nvPr>
            <p:ph type="ctrTitle"/>
          </p:nvPr>
        </p:nvSpPr>
        <p:spPr>
          <a:xfrm>
            <a:off x="2351089" y="476249"/>
            <a:ext cx="7700962" cy="576263"/>
          </a:xfrm>
          <a:solidFill>
            <a:schemeClr val="accent5">
              <a:lumMod val="40000"/>
              <a:lumOff val="60000"/>
            </a:schemeClr>
          </a:solidFill>
        </p:spPr>
        <p:txBody>
          <a:bodyPr>
            <a:noAutofit/>
          </a:bodyPr>
          <a:lstStyle/>
          <a:p>
            <a:pPr>
              <a:spcAft>
                <a:spcPts val="600"/>
              </a:spcAft>
              <a:buNone/>
            </a:pPr>
            <a:r>
              <a:rPr lang="it-IT" sz="2400" b="1" i="1" dirty="0">
                <a:solidFill>
                  <a:srgbClr val="FF0000"/>
                </a:solidFill>
                <a:latin typeface="Roboto Slab" pitchFamily="2" charset="0"/>
                <a:ea typeface="Roboto Slab" pitchFamily="2" charset="0"/>
                <a:cs typeface="Roboto Slab" pitchFamily="2" charset="0"/>
              </a:rPr>
              <a:t>Decorrenza </a:t>
            </a:r>
            <a:endParaRPr lang="it-IT" sz="900" b="0" i="0" dirty="0">
              <a:solidFill>
                <a:srgbClr val="000000"/>
              </a:solidFill>
              <a:effectLst/>
              <a:latin typeface="Roboto Slab" pitchFamily="2" charset="0"/>
            </a:endParaRPr>
          </a:p>
        </p:txBody>
      </p:sp>
      <p:sp>
        <p:nvSpPr>
          <p:cNvPr id="2051" name="Rectangle 3">
            <a:extLst>
              <a:ext uri="{FF2B5EF4-FFF2-40B4-BE49-F238E27FC236}">
                <a16:creationId xmlns:a16="http://schemas.microsoft.com/office/drawing/2014/main" id="{F80C1D8A-8A69-9C00-D1F1-0EB5AEBBAB8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400" b="0" i="0" dirty="0">
              <a:solidFill>
                <a:srgbClr val="000000"/>
              </a:solidFill>
              <a:effectLst/>
              <a:latin typeface="Roboto Slab" pitchFamily="2" charset="0"/>
            </a:endParaRPr>
          </a:p>
          <a:p>
            <a:pPr algn="just">
              <a:lnSpc>
                <a:spcPct val="150000"/>
              </a:lnSpc>
              <a:spcBef>
                <a:spcPts val="0"/>
              </a:spcBef>
              <a:buNone/>
            </a:pPr>
            <a:r>
              <a:rPr lang="it-IT" sz="1800" i="0" dirty="0">
                <a:effectLst/>
                <a:latin typeface="Roboto Slab" pitchFamily="2" charset="0"/>
                <a:ea typeface="Roboto Slab" pitchFamily="2" charset="0"/>
                <a:cs typeface="Roboto Slab" pitchFamily="2" charset="0"/>
              </a:rPr>
              <a:t>In base all'</a:t>
            </a:r>
            <a:r>
              <a:rPr lang="it-IT" sz="1800" i="0" u="none" strike="noStrike" dirty="0">
                <a:effectLst/>
                <a:latin typeface="Roboto Slab" pitchFamily="2" charset="0"/>
                <a:ea typeface="Roboto Slab" pitchFamily="2" charset="0"/>
                <a:cs typeface="Roboto Slab" pitchFamily="2" charset="0"/>
              </a:rPr>
              <a:t>art. 15</a:t>
            </a:r>
            <a:r>
              <a:rPr lang="it-IT" sz="1800" i="0" dirty="0">
                <a:effectLst/>
                <a:latin typeface="Roboto Slab" pitchFamily="2" charset="0"/>
                <a:ea typeface="Roboto Slab" pitchFamily="2" charset="0"/>
                <a:cs typeface="Roboto Slab" pitchFamily="2" charset="0"/>
              </a:rPr>
              <a:t> co. 2 del D. Lgs. 192/2024, </a:t>
            </a:r>
            <a:r>
              <a:rPr lang="it-IT" sz="1800" b="1" i="0" dirty="0">
                <a:effectLst/>
                <a:latin typeface="Roboto Slab" pitchFamily="2" charset="0"/>
                <a:ea typeface="Roboto Slab" pitchFamily="2" charset="0"/>
                <a:cs typeface="Roboto Slab" pitchFamily="2" charset="0"/>
              </a:rPr>
              <a:t>le nuove disposizioni di cui all'</a:t>
            </a:r>
            <a:r>
              <a:rPr lang="it-IT" sz="1800" b="1" i="0" u="none" strike="noStrike" dirty="0">
                <a:effectLst/>
                <a:latin typeface="Roboto Slab" pitchFamily="2" charset="0"/>
                <a:ea typeface="Roboto Slab" pitchFamily="2" charset="0"/>
                <a:cs typeface="Roboto Slab" pitchFamily="2" charset="0"/>
              </a:rPr>
              <a:t>art. 172</a:t>
            </a:r>
            <a:r>
              <a:rPr lang="it-IT" sz="1800" b="1" i="0" dirty="0">
                <a:effectLst/>
                <a:latin typeface="Roboto Slab" pitchFamily="2" charset="0"/>
                <a:ea typeface="Roboto Slab" pitchFamily="2" charset="0"/>
                <a:cs typeface="Roboto Slab" pitchFamily="2" charset="0"/>
              </a:rPr>
              <a:t> co. 7 e ss. del TUIR e 177-ter del TUIR </a:t>
            </a:r>
            <a:r>
              <a:rPr lang="it-IT" sz="1800" i="0" dirty="0">
                <a:effectLst/>
                <a:latin typeface="Roboto Slab" pitchFamily="2" charset="0"/>
                <a:ea typeface="Roboto Slab" pitchFamily="2" charset="0"/>
                <a:cs typeface="Roboto Slab" pitchFamily="2" charset="0"/>
              </a:rPr>
              <a:t>si applicano alle </a:t>
            </a:r>
            <a:r>
              <a:rPr lang="it-IT" sz="1800" b="1" i="0" dirty="0">
                <a:effectLst/>
                <a:latin typeface="Roboto Slab" pitchFamily="2" charset="0"/>
                <a:ea typeface="Roboto Slab" pitchFamily="2" charset="0"/>
                <a:cs typeface="Roboto Slab" pitchFamily="2" charset="0"/>
              </a:rPr>
              <a:t>operazioni effettuate dal periodo d'imposta in corso al 31.12.2024 </a:t>
            </a:r>
            <a:r>
              <a:rPr lang="it-IT" sz="1800" i="0" dirty="0">
                <a:effectLst/>
                <a:latin typeface="Roboto Slab" pitchFamily="2" charset="0"/>
                <a:ea typeface="Roboto Slab" pitchFamily="2" charset="0"/>
                <a:cs typeface="Roboto Slab" pitchFamily="2" charset="0"/>
              </a:rPr>
              <a:t>(data di entrata in vigore del D. Lgs. </a:t>
            </a:r>
            <a:r>
              <a:rPr lang="it-IT" sz="1800" i="0" u="none" strike="noStrike" dirty="0">
                <a:effectLst/>
                <a:latin typeface="Roboto Slab" pitchFamily="2" charset="0"/>
                <a:ea typeface="Roboto Slab" pitchFamily="2" charset="0"/>
                <a:cs typeface="Roboto Slab" pitchFamily="2" charset="0"/>
              </a:rPr>
              <a:t>192/2024</a:t>
            </a:r>
            <a:r>
              <a:rPr lang="it-IT" sz="1800" i="0" dirty="0">
                <a:effectLst/>
                <a:latin typeface="Roboto Slab" pitchFamily="2" charset="0"/>
                <a:ea typeface="Roboto Slab" pitchFamily="2" charset="0"/>
                <a:cs typeface="Roboto Slab" pitchFamily="2" charset="0"/>
              </a:rPr>
              <a:t>).</a:t>
            </a:r>
          </a:p>
          <a:p>
            <a:pPr algn="just">
              <a:lnSpc>
                <a:spcPct val="150000"/>
              </a:lnSpc>
              <a:spcBef>
                <a:spcPts val="0"/>
              </a:spcBef>
              <a:buNone/>
            </a:pPr>
            <a:endParaRPr lang="it-IT" sz="1800" i="0" dirty="0">
              <a:effectLst/>
              <a:latin typeface="Roboto Slab" pitchFamily="2" charset="0"/>
              <a:ea typeface="Roboto Slab" pitchFamily="2" charset="0"/>
              <a:cs typeface="Roboto Slab" pitchFamily="2" charset="0"/>
            </a:endParaRPr>
          </a:p>
          <a:p>
            <a:pPr algn="just">
              <a:lnSpc>
                <a:spcPct val="150000"/>
              </a:lnSpc>
              <a:spcBef>
                <a:spcPts val="0"/>
              </a:spcBef>
              <a:buNone/>
            </a:pPr>
            <a:r>
              <a:rPr lang="it-IT" sz="1800" i="0" dirty="0">
                <a:effectLst/>
                <a:latin typeface="Roboto Slab" pitchFamily="2" charset="0"/>
                <a:ea typeface="Roboto Slab" pitchFamily="2" charset="0"/>
                <a:cs typeface="Roboto Slab" pitchFamily="2" charset="0"/>
              </a:rPr>
              <a:t>Alle perdite, alle eccedenze di interessi passivi e alle eccedenze ACE conseguiti sino al periodo d'imposta antecedente a quello in corso al 31.12.2024, tuttavia, non si applicano le disposizioni dell'</a:t>
            </a:r>
            <a:r>
              <a:rPr lang="it-IT" sz="1800" i="0" u="none" strike="noStrike" dirty="0">
                <a:effectLst/>
                <a:latin typeface="Roboto Slab" pitchFamily="2" charset="0"/>
                <a:ea typeface="Roboto Slab" pitchFamily="2" charset="0"/>
                <a:cs typeface="Roboto Slab" pitchFamily="2" charset="0"/>
              </a:rPr>
              <a:t>art. 177-</a:t>
            </a:r>
            <a:r>
              <a:rPr lang="it-IT" sz="1800" i="1" u="none" strike="noStrike" dirty="0">
                <a:effectLst/>
                <a:latin typeface="Roboto Slab" pitchFamily="2" charset="0"/>
                <a:ea typeface="Roboto Slab" pitchFamily="2" charset="0"/>
                <a:cs typeface="Roboto Slab" pitchFamily="2" charset="0"/>
              </a:rPr>
              <a:t>ter</a:t>
            </a:r>
            <a:r>
              <a:rPr lang="it-IT" sz="1800" i="0" dirty="0">
                <a:effectLst/>
                <a:latin typeface="Roboto Slab" pitchFamily="2" charset="0"/>
                <a:ea typeface="Roboto Slab" pitchFamily="2" charset="0"/>
                <a:cs typeface="Roboto Slab" pitchFamily="2" charset="0"/>
              </a:rPr>
              <a:t> del TUIR relativamente alla "libera compensabilità" delle perdite infragruppo</a:t>
            </a:r>
            <a:r>
              <a:rPr lang="it-IT" sz="1800" b="0" i="0" dirty="0">
                <a:solidFill>
                  <a:srgbClr val="000000"/>
                </a:solidFill>
                <a:effectLst/>
                <a:latin typeface="Roboto Slab" pitchFamily="2" charset="0"/>
                <a:ea typeface="Roboto Slab" pitchFamily="2" charset="0"/>
                <a:cs typeface="Roboto Slab" pitchFamily="2" charset="0"/>
              </a:rPr>
              <a:t>.</a:t>
            </a: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6E83F35-2522-C3A9-5895-B4A8B55C7B61}"/>
              </a:ext>
            </a:extLst>
          </p:cNvPr>
          <p:cNvSpPr>
            <a:spLocks noGrp="1"/>
          </p:cNvSpPr>
          <p:nvPr>
            <p:ph type="sldNum" sz="quarter" idx="12"/>
          </p:nvPr>
        </p:nvSpPr>
        <p:spPr/>
        <p:txBody>
          <a:bodyPr/>
          <a:lstStyle/>
          <a:p>
            <a:fld id="{924E01A3-EAA5-4C2C-A4B3-8A501F687B1A}" type="slidenum">
              <a:rPr lang="it-IT" smtClean="0"/>
              <a:t>147</a:t>
            </a:fld>
            <a:endParaRPr lang="it-IT" dirty="0"/>
          </a:p>
        </p:txBody>
      </p:sp>
    </p:spTree>
    <p:extLst>
      <p:ext uri="{BB962C8B-B14F-4D97-AF65-F5344CB8AC3E}">
        <p14:creationId xmlns:p14="http://schemas.microsoft.com/office/powerpoint/2010/main" val="215696655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85393-CFDF-523B-A613-E0F0DB602B5F}"/>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03CA8F2B-6C24-5A82-3310-689AD630E39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Imposte dirette e obblighi dichiarativi</a:t>
            </a:r>
            <a:endParaRPr lang="it-IT" sz="3200" i="1" dirty="0">
              <a:solidFill>
                <a:srgbClr val="000000"/>
              </a:solidFill>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B5D897F4-6C00-1861-E91A-DF0A85B4948E}"/>
              </a:ext>
            </a:extLst>
          </p:cNvPr>
          <p:cNvSpPr>
            <a:spLocks noGrp="1"/>
          </p:cNvSpPr>
          <p:nvPr>
            <p:ph type="sldNum" sz="quarter" idx="12"/>
          </p:nvPr>
        </p:nvSpPr>
        <p:spPr/>
        <p:txBody>
          <a:bodyPr/>
          <a:lstStyle/>
          <a:p>
            <a:fld id="{924E01A3-EAA5-4C2C-A4B3-8A501F687B1A}" type="slidenum">
              <a:rPr lang="it-IT" smtClean="0"/>
              <a:t>148</a:t>
            </a:fld>
            <a:endParaRPr lang="it-IT"/>
          </a:p>
        </p:txBody>
      </p:sp>
    </p:spTree>
    <p:extLst>
      <p:ext uri="{BB962C8B-B14F-4D97-AF65-F5344CB8AC3E}">
        <p14:creationId xmlns:p14="http://schemas.microsoft.com/office/powerpoint/2010/main" val="237997244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592D3-BDBE-5974-E029-A4B27BE7471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7232B0B-9D29-2051-152D-75CB336D8449}"/>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EF71DB5-9FA5-7438-2F82-71F14A7868C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800" b="0" i="0" dirty="0">
                <a:solidFill>
                  <a:srgbClr val="000000"/>
                </a:solidFill>
                <a:effectLst/>
                <a:latin typeface="Roboto Slab" pitchFamily="2" charset="0"/>
              </a:rPr>
              <a:t>Ai sensi dell’art. 5-bis co. 2 del DPR 322/98, la </a:t>
            </a:r>
            <a:r>
              <a:rPr lang="it-IT" sz="1800" b="1" i="0" dirty="0">
                <a:solidFill>
                  <a:srgbClr val="000000"/>
                </a:solidFill>
                <a:effectLst/>
                <a:latin typeface="Roboto Slab" pitchFamily="2" charset="0"/>
              </a:rPr>
              <a:t>società incorporante o risultante </a:t>
            </a:r>
            <a:r>
              <a:rPr lang="it-IT" sz="1800" b="0" i="0" dirty="0">
                <a:solidFill>
                  <a:srgbClr val="000000"/>
                </a:solidFill>
                <a:effectLst/>
                <a:latin typeface="Roboto Slab" pitchFamily="2" charset="0"/>
              </a:rPr>
              <a:t>dalla fusione deve </a:t>
            </a:r>
            <a:r>
              <a:rPr lang="it-IT" sz="1800" b="1" i="0" dirty="0">
                <a:solidFill>
                  <a:srgbClr val="000000"/>
                </a:solidFill>
                <a:effectLst/>
                <a:latin typeface="Roboto Slab" pitchFamily="2" charset="0"/>
              </a:rPr>
              <a:t>presentare la dichiarazione relativa alla frazione di esercizio delle società incorporate o fuse </a:t>
            </a:r>
            <a:r>
              <a:rPr lang="it-IT" sz="1800" b="0" i="0" dirty="0">
                <a:solidFill>
                  <a:srgbClr val="000000"/>
                </a:solidFill>
                <a:effectLst/>
                <a:latin typeface="Roboto Slab" pitchFamily="2" charset="0"/>
              </a:rPr>
              <a:t>compresa tra l'inizio del periodo d'imposta e la data in cui ha effetto la fusione entro l'ultimo giorno del nono mese successivo a tale data.</a:t>
            </a:r>
          </a:p>
          <a:p>
            <a:pPr algn="just">
              <a:lnSpc>
                <a:spcPct val="150000"/>
              </a:lnSpc>
              <a:spcBef>
                <a:spcPts val="0"/>
              </a:spcBef>
              <a:buNone/>
            </a:pPr>
            <a:r>
              <a:rPr lang="it-IT" sz="1800" b="0" i="0" dirty="0">
                <a:solidFill>
                  <a:srgbClr val="000000"/>
                </a:solidFill>
                <a:effectLst/>
                <a:latin typeface="Roboto Slab" pitchFamily="2" charset="0"/>
              </a:rPr>
              <a:t>Si analizzano separatamente gli obblighi di presentazione: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della dichiarazione del </a:t>
            </a:r>
            <a:r>
              <a:rPr lang="it-IT" sz="1800" b="1" i="0" dirty="0">
                <a:solidFill>
                  <a:srgbClr val="000000"/>
                </a:solidFill>
                <a:effectLst/>
                <a:latin typeface="Roboto Slab" pitchFamily="2" charset="0"/>
              </a:rPr>
              <a:t>periodo d'imposta antecedente </a:t>
            </a:r>
            <a:r>
              <a:rPr lang="it-IT" sz="1800" b="0" i="0" dirty="0">
                <a:solidFill>
                  <a:srgbClr val="000000"/>
                </a:solidFill>
                <a:effectLst/>
                <a:latin typeface="Roboto Slab" pitchFamily="2" charset="0"/>
              </a:rPr>
              <a:t>a quello in cui si perfeziona la fusione;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della dichiarazione del </a:t>
            </a:r>
            <a:r>
              <a:rPr lang="it-IT" sz="1800" b="1" i="0" dirty="0">
                <a:solidFill>
                  <a:srgbClr val="000000"/>
                </a:solidFill>
                <a:effectLst/>
                <a:latin typeface="Roboto Slab" pitchFamily="2" charset="0"/>
              </a:rPr>
              <a:t>periodo d'imposta "ante fusione"</a:t>
            </a:r>
            <a:r>
              <a:rPr lang="it-IT" sz="1800" b="0" i="0" dirty="0">
                <a:solidFill>
                  <a:srgbClr val="000000"/>
                </a:solidFill>
                <a:effectLst/>
                <a:latin typeface="Roboto Slab" pitchFamily="2" charset="0"/>
              </a:rPr>
              <a:t>;</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della dichiarazione del </a:t>
            </a:r>
            <a:r>
              <a:rPr lang="it-IT" sz="1800" b="1" i="0" dirty="0">
                <a:solidFill>
                  <a:srgbClr val="000000"/>
                </a:solidFill>
                <a:effectLst/>
                <a:latin typeface="Roboto Slab" pitchFamily="2" charset="0"/>
              </a:rPr>
              <a:t>periodo d'imposta "post fusione"</a:t>
            </a:r>
            <a:r>
              <a:rPr lang="it-IT" sz="1800" b="0" i="0" dirty="0">
                <a:solidFill>
                  <a:srgbClr val="000000"/>
                </a:solidFill>
                <a:effectLst/>
                <a:latin typeface="Roboto Slab" pitchFamily="2" charset="0"/>
              </a:rPr>
              <a:t>. </a:t>
            </a:r>
          </a:p>
          <a:p>
            <a:pPr algn="just">
              <a:lnSpc>
                <a:spcPct val="150000"/>
              </a:lnSpc>
              <a:spcBef>
                <a:spcPts val="0"/>
              </a:spcBef>
            </a:pPr>
            <a:r>
              <a:rPr lang="it-IT" sz="1800" b="0" i="0" dirty="0">
                <a:solidFill>
                  <a:srgbClr val="000000"/>
                </a:solidFill>
                <a:effectLst/>
                <a:latin typeface="Roboto Slab" pitchFamily="2" charset="0"/>
              </a:rPr>
              <a:t>Si considera, per ipotesi, il caso di società di capitali con esercizio sociale coincidente con l'anno solare, salvo quando diversamente specificato.</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5DE5FB4-F25E-13F7-F014-3C64D6A8A90E}"/>
              </a:ext>
            </a:extLst>
          </p:cNvPr>
          <p:cNvSpPr>
            <a:spLocks noGrp="1"/>
          </p:cNvSpPr>
          <p:nvPr>
            <p:ph type="sldNum" sz="quarter" idx="12"/>
          </p:nvPr>
        </p:nvSpPr>
        <p:spPr/>
        <p:txBody>
          <a:bodyPr/>
          <a:lstStyle/>
          <a:p>
            <a:fld id="{924E01A3-EAA5-4C2C-A4B3-8A501F687B1A}" type="slidenum">
              <a:rPr lang="it-IT" smtClean="0"/>
              <a:t>149</a:t>
            </a:fld>
            <a:endParaRPr lang="it-IT" dirty="0"/>
          </a:p>
        </p:txBody>
      </p:sp>
    </p:spTree>
    <p:extLst>
      <p:ext uri="{BB962C8B-B14F-4D97-AF65-F5344CB8AC3E}">
        <p14:creationId xmlns:p14="http://schemas.microsoft.com/office/powerpoint/2010/main" val="3855635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F74D3-DCA6-AC00-0048-F23A4455C342}"/>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BAB75B2-ABF9-60B1-4D35-BF12F470E79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a:t>
            </a:r>
          </a:p>
        </p:txBody>
      </p:sp>
      <p:sp>
        <p:nvSpPr>
          <p:cNvPr id="2051" name="Rectangle 3">
            <a:extLst>
              <a:ext uri="{FF2B5EF4-FFF2-40B4-BE49-F238E27FC236}">
                <a16:creationId xmlns:a16="http://schemas.microsoft.com/office/drawing/2014/main" id="{B47D5C39-4F53-2E80-CF99-6CB537330D4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20000"/>
              </a:lnSpc>
              <a:spcBef>
                <a:spcPts val="0"/>
              </a:spcBef>
              <a:buNone/>
            </a:pPr>
            <a:r>
              <a:rPr lang="it-IT" sz="2000" kern="100" dirty="0">
                <a:effectLst/>
                <a:latin typeface="Roboto Slab" pitchFamily="2" charset="0"/>
                <a:ea typeface="Roboto Slab" pitchFamily="2" charset="0"/>
                <a:cs typeface="Roboto Slab" pitchFamily="2" charset="0"/>
              </a:rPr>
              <a:t>In caso di fusione tra due o più società, i soci delle società fuse o incorporate </a:t>
            </a:r>
            <a:r>
              <a:rPr lang="it-IT" sz="2000" b="1" kern="100" dirty="0">
                <a:effectLst/>
                <a:latin typeface="Roboto Slab" pitchFamily="2" charset="0"/>
                <a:ea typeface="Roboto Slab" pitchFamily="2" charset="0"/>
                <a:cs typeface="Roboto Slab" pitchFamily="2" charset="0"/>
              </a:rPr>
              <a:t>ricevono azioni o quote della società risultante o incorporante in cambio </a:t>
            </a:r>
            <a:r>
              <a:rPr lang="it-IT" sz="2000" kern="100" dirty="0">
                <a:effectLst/>
                <a:latin typeface="Roboto Slab" pitchFamily="2" charset="0"/>
                <a:ea typeface="Roboto Slab" pitchFamily="2" charset="0"/>
                <a:cs typeface="Roboto Slab" pitchFamily="2" charset="0"/>
              </a:rPr>
              <a:t>delle azioni o quote che essi possiedono nelle società che la fusione estingue.</a:t>
            </a:r>
          </a:p>
          <a:p>
            <a:pPr algn="just">
              <a:lnSpc>
                <a:spcPct val="120000"/>
              </a:lnSpc>
              <a:spcBef>
                <a:spcPts val="0"/>
              </a:spcBef>
              <a:buNone/>
            </a:pPr>
            <a:r>
              <a:rPr lang="it-IT" sz="2000" kern="100" dirty="0">
                <a:effectLst/>
                <a:latin typeface="Roboto Slab" pitchFamily="2" charset="0"/>
                <a:ea typeface="Roboto Slab" pitchFamily="2" charset="0"/>
                <a:cs typeface="Roboto Slab" pitchFamily="2" charset="0"/>
              </a:rPr>
              <a:t>Per poter procedere a tale cambio di azioni o quote è preliminarmente necessario </a:t>
            </a:r>
            <a:r>
              <a:rPr lang="it-IT" sz="2000" b="1" kern="100" dirty="0">
                <a:effectLst/>
                <a:latin typeface="Roboto Slab" pitchFamily="2" charset="0"/>
                <a:ea typeface="Roboto Slab" pitchFamily="2" charset="0"/>
                <a:cs typeface="Roboto Slab" pitchFamily="2" charset="0"/>
              </a:rPr>
              <a:t>stabilire il rapporto </a:t>
            </a:r>
            <a:r>
              <a:rPr lang="it-IT" sz="2000" kern="100" dirty="0">
                <a:effectLst/>
                <a:latin typeface="Roboto Slab" pitchFamily="2" charset="0"/>
                <a:ea typeface="Roboto Slab" pitchFamily="2" charset="0"/>
                <a:cs typeface="Roboto Slab" pitchFamily="2" charset="0"/>
              </a:rPr>
              <a:t>in base al quale procedervi.</a:t>
            </a:r>
          </a:p>
          <a:p>
            <a:pPr algn="just">
              <a:lnSpc>
                <a:spcPct val="120000"/>
              </a:lnSpc>
              <a:spcBef>
                <a:spcPts val="0"/>
              </a:spcBef>
              <a:buNone/>
            </a:pPr>
            <a:endParaRPr lang="it-IT" sz="2000" kern="100" dirty="0">
              <a:effectLst/>
              <a:latin typeface="Roboto Slab" pitchFamily="2" charset="0"/>
              <a:ea typeface="Roboto Slab" pitchFamily="2" charset="0"/>
              <a:cs typeface="Roboto Slab" pitchFamily="2" charset="0"/>
            </a:endParaRPr>
          </a:p>
          <a:p>
            <a:pPr algn="just">
              <a:lnSpc>
                <a:spcPct val="120000"/>
              </a:lnSpc>
              <a:spcBef>
                <a:spcPts val="0"/>
              </a:spcBef>
              <a:buNone/>
            </a:pPr>
            <a:r>
              <a:rPr lang="it-IT" sz="2000" kern="100" dirty="0">
                <a:effectLst/>
                <a:latin typeface="Roboto Slab" pitchFamily="2" charset="0"/>
                <a:ea typeface="Roboto Slab" pitchFamily="2" charset="0"/>
                <a:cs typeface="Roboto Slab" pitchFamily="2" charset="0"/>
              </a:rPr>
              <a:t>Il rapporto di cambio esprime il </a:t>
            </a:r>
            <a:r>
              <a:rPr lang="it-IT" sz="2000" b="1" kern="100" dirty="0">
                <a:effectLst/>
                <a:latin typeface="Roboto Slab" pitchFamily="2" charset="0"/>
                <a:ea typeface="Roboto Slab" pitchFamily="2" charset="0"/>
                <a:cs typeface="Roboto Slab" pitchFamily="2" charset="0"/>
              </a:rPr>
              <a:t>numero di azioni </a:t>
            </a:r>
            <a:r>
              <a:rPr lang="it-IT" sz="2000" kern="100" dirty="0">
                <a:effectLst/>
                <a:latin typeface="Roboto Slab" pitchFamily="2" charset="0"/>
                <a:ea typeface="Roboto Slab" pitchFamily="2" charset="0"/>
                <a:cs typeface="Roboto Slab" pitchFamily="2" charset="0"/>
              </a:rPr>
              <a:t>(o l'entità della quota) </a:t>
            </a:r>
            <a:r>
              <a:rPr lang="it-IT" sz="2000" b="1" kern="100" dirty="0">
                <a:effectLst/>
                <a:latin typeface="Roboto Slab" pitchFamily="2" charset="0"/>
                <a:ea typeface="Roboto Slab" pitchFamily="2" charset="0"/>
                <a:cs typeface="Roboto Slab" pitchFamily="2" charset="0"/>
              </a:rPr>
              <a:t>della società risultante o incorporante che deve essere attribuito ai soci di ciascuna singola società fusa o incorporata in cambio </a:t>
            </a:r>
            <a:r>
              <a:rPr lang="it-IT" sz="2000" kern="100" dirty="0">
                <a:effectLst/>
                <a:latin typeface="Roboto Slab" pitchFamily="2" charset="0"/>
                <a:ea typeface="Roboto Slab" pitchFamily="2" charset="0"/>
                <a:cs typeface="Roboto Slab" pitchFamily="2" charset="0"/>
              </a:rPr>
              <a:t>delle azioni (o quote) da essi possedute in dette società fuse o incorporate).</a:t>
            </a:r>
          </a:p>
        </p:txBody>
      </p:sp>
      <p:sp>
        <p:nvSpPr>
          <p:cNvPr id="3" name="Segnaposto numero diapositiva 2">
            <a:extLst>
              <a:ext uri="{FF2B5EF4-FFF2-40B4-BE49-F238E27FC236}">
                <a16:creationId xmlns:a16="http://schemas.microsoft.com/office/drawing/2014/main" id="{8F30DAE4-3F5B-DA12-3928-EAB62CCB2B12}"/>
              </a:ext>
            </a:extLst>
          </p:cNvPr>
          <p:cNvSpPr>
            <a:spLocks noGrp="1"/>
          </p:cNvSpPr>
          <p:nvPr>
            <p:ph type="sldNum" sz="quarter" idx="12"/>
          </p:nvPr>
        </p:nvSpPr>
        <p:spPr/>
        <p:txBody>
          <a:bodyPr/>
          <a:lstStyle/>
          <a:p>
            <a:fld id="{924E01A3-EAA5-4C2C-A4B3-8A501F687B1A}" type="slidenum">
              <a:rPr lang="it-IT" smtClean="0"/>
              <a:t>15</a:t>
            </a:fld>
            <a:endParaRPr lang="it-IT"/>
          </a:p>
        </p:txBody>
      </p:sp>
    </p:spTree>
    <p:extLst>
      <p:ext uri="{BB962C8B-B14F-4D97-AF65-F5344CB8AC3E}">
        <p14:creationId xmlns:p14="http://schemas.microsoft.com/office/powerpoint/2010/main" val="24376870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8B5E8-6E9E-B013-9192-BE47293B3BB2}"/>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82913BA-E7BF-9FA4-64F2-1A78E44C260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76486958-1A6D-AE18-C73A-81A2FACCA463}"/>
              </a:ext>
            </a:extLst>
          </p:cNvPr>
          <p:cNvSpPr>
            <a:spLocks noGrp="1" noChangeArrowheads="1"/>
          </p:cNvSpPr>
          <p:nvPr>
            <p:ph type="subTitle" idx="1"/>
          </p:nvPr>
        </p:nvSpPr>
        <p:spPr>
          <a:xfrm>
            <a:off x="2378077" y="1008063"/>
            <a:ext cx="7705725" cy="5329237"/>
          </a:xfrm>
          <a:solidFill>
            <a:schemeClr val="accent5">
              <a:lumMod val="40000"/>
              <a:lumOff val="60000"/>
            </a:schemeClr>
          </a:solidFill>
        </p:spPr>
        <p:txBody>
          <a:bodyPr>
            <a:noAutofit/>
          </a:bodyPr>
          <a:lstStyle/>
          <a:p>
            <a:pPr>
              <a:lnSpc>
                <a:spcPct val="150000"/>
              </a:lnSpc>
              <a:spcBef>
                <a:spcPts val="0"/>
              </a:spcBef>
            </a:pPr>
            <a:r>
              <a:rPr lang="it-IT" sz="1600" b="1" i="0" dirty="0">
                <a:effectLst/>
                <a:latin typeface="Roboto Slab" pitchFamily="2" charset="0"/>
                <a:ea typeface="Roboto Slab" pitchFamily="2" charset="0"/>
                <a:cs typeface="Roboto Slab" pitchFamily="2" charset="0"/>
              </a:rPr>
              <a:t>Dichiarazione del periodo d'imposta antecedente </a:t>
            </a:r>
          </a:p>
          <a:p>
            <a:pPr>
              <a:lnSpc>
                <a:spcPct val="150000"/>
              </a:lnSpc>
              <a:spcBef>
                <a:spcPts val="0"/>
              </a:spcBef>
            </a:pPr>
            <a:r>
              <a:rPr lang="it-IT" sz="1600" b="1" i="0" dirty="0">
                <a:effectLst/>
                <a:latin typeface="Roboto Slab" pitchFamily="2" charset="0"/>
                <a:ea typeface="Roboto Slab" pitchFamily="2" charset="0"/>
                <a:cs typeface="Roboto Slab" pitchFamily="2" charset="0"/>
              </a:rPr>
              <a:t>a quello in cui si perfeziona la fusione</a:t>
            </a:r>
          </a:p>
          <a:p>
            <a:pPr>
              <a:lnSpc>
                <a:spcPct val="150000"/>
              </a:lnSpc>
              <a:spcBef>
                <a:spcPts val="0"/>
              </a:spcBef>
            </a:pPr>
            <a:r>
              <a:rPr lang="it-IT" sz="1600" dirty="0">
                <a:latin typeface="Roboto Slab" pitchFamily="2" charset="0"/>
                <a:ea typeface="Roboto Slab" pitchFamily="2" charset="0"/>
                <a:cs typeface="Roboto Slab" pitchFamily="2" charset="0"/>
              </a:rPr>
              <a:t>(</a:t>
            </a:r>
            <a:r>
              <a:rPr lang="it-IT" sz="1600" i="1" dirty="0" err="1">
                <a:latin typeface="Roboto Slab" pitchFamily="2" charset="0"/>
                <a:ea typeface="Roboto Slab" pitchFamily="2" charset="0"/>
                <a:cs typeface="Roboto Slab" pitchFamily="2" charset="0"/>
              </a:rPr>
              <a:t>Eutekne</a:t>
            </a:r>
            <a:r>
              <a:rPr lang="it-IT" sz="1600" dirty="0">
                <a:latin typeface="Roboto Slab" pitchFamily="2" charset="0"/>
                <a:ea typeface="Roboto Slab" pitchFamily="2" charset="0"/>
                <a:cs typeface="Roboto Slab" pitchFamily="2" charset="0"/>
              </a:rPr>
              <a:t>)</a:t>
            </a:r>
            <a:endParaRPr lang="it-IT" sz="1600" i="0" dirty="0">
              <a:effectLst/>
              <a:latin typeface="Roboto Slab" pitchFamily="2" charset="0"/>
              <a:ea typeface="Roboto Slab" pitchFamily="2" charset="0"/>
              <a:cs typeface="Roboto Slab" pitchFamily="2" charset="0"/>
            </a:endParaRPr>
          </a:p>
          <a:p>
            <a:pPr algn="just">
              <a:lnSpc>
                <a:spcPct val="150000"/>
              </a:lnSpc>
              <a:spcBef>
                <a:spcPts val="0"/>
              </a:spcBef>
            </a:pPr>
            <a:r>
              <a:rPr lang="it-IT" sz="1600" b="0" i="0" dirty="0">
                <a:solidFill>
                  <a:srgbClr val="000000"/>
                </a:solidFill>
                <a:effectLst/>
                <a:latin typeface="Roboto Slab" pitchFamily="2" charset="0"/>
              </a:rPr>
              <a:t>Il periodo d'imposta antecedente a quello in cui la fusione viene perfezionata è definito "periodo d'imposta n". </a:t>
            </a:r>
          </a:p>
          <a:p>
            <a:pPr algn="just">
              <a:lnSpc>
                <a:spcPct val="150000"/>
              </a:lnSpc>
              <a:spcBef>
                <a:spcPts val="0"/>
              </a:spcBef>
            </a:pPr>
            <a:endParaRPr lang="it-IT" sz="1100" dirty="0">
              <a:solidFill>
                <a:srgbClr val="000000"/>
              </a:solidFill>
              <a:latin typeface="Roboto Slab" pitchFamily="2" charset="0"/>
            </a:endParaRPr>
          </a:p>
          <a:p>
            <a:pPr algn="just">
              <a:lnSpc>
                <a:spcPct val="150000"/>
              </a:lnSpc>
              <a:spcBef>
                <a:spcPts val="0"/>
              </a:spcBef>
            </a:pPr>
            <a:endParaRPr lang="it-IT" sz="1100" b="0" i="0" dirty="0">
              <a:solidFill>
                <a:srgbClr val="000000"/>
              </a:solidFill>
              <a:effectLst/>
              <a:latin typeface="Roboto Slab" pitchFamily="2" charset="0"/>
            </a:endParaRPr>
          </a:p>
          <a:p>
            <a:pPr algn="just">
              <a:lnSpc>
                <a:spcPct val="150000"/>
              </a:lnSpc>
              <a:spcBef>
                <a:spcPts val="0"/>
              </a:spcBef>
            </a:pPr>
            <a:endParaRPr lang="it-IT" sz="1100" dirty="0">
              <a:solidFill>
                <a:srgbClr val="000000"/>
              </a:solidFill>
              <a:latin typeface="Roboto Slab" pitchFamily="2" charset="0"/>
            </a:endParaRPr>
          </a:p>
          <a:p>
            <a:pPr algn="just">
              <a:lnSpc>
                <a:spcPct val="150000"/>
              </a:lnSpc>
              <a:spcBef>
                <a:spcPts val="0"/>
              </a:spcBef>
            </a:pPr>
            <a:endParaRPr lang="it-IT" sz="1100" b="0" i="0" dirty="0">
              <a:solidFill>
                <a:srgbClr val="000000"/>
              </a:solidFill>
              <a:effectLst/>
              <a:latin typeface="Roboto Slab" pitchFamily="2" charset="0"/>
            </a:endParaRPr>
          </a:p>
          <a:p>
            <a:pPr algn="just">
              <a:lnSpc>
                <a:spcPct val="150000"/>
              </a:lnSpc>
              <a:spcBef>
                <a:spcPts val="0"/>
              </a:spcBef>
            </a:pPr>
            <a:endParaRPr lang="it-IT" sz="1100" dirty="0">
              <a:solidFill>
                <a:srgbClr val="000000"/>
              </a:solidFill>
              <a:latin typeface="Roboto Slab" pitchFamily="2" charset="0"/>
            </a:endParaRPr>
          </a:p>
          <a:p>
            <a:pPr algn="just">
              <a:lnSpc>
                <a:spcPct val="150000"/>
              </a:lnSpc>
              <a:spcBef>
                <a:spcPts val="0"/>
              </a:spcBef>
            </a:pPr>
            <a:endParaRPr lang="it-IT" sz="1100" b="0" i="0" dirty="0">
              <a:solidFill>
                <a:srgbClr val="000000"/>
              </a:solidFill>
              <a:effectLst/>
              <a:latin typeface="Roboto Slab" pitchFamily="2" charset="0"/>
            </a:endParaRPr>
          </a:p>
          <a:p>
            <a:pPr algn="just">
              <a:lnSpc>
                <a:spcPct val="150000"/>
              </a:lnSpc>
              <a:spcBef>
                <a:spcPts val="0"/>
              </a:spcBef>
            </a:pPr>
            <a:endParaRPr lang="it-IT" sz="1100" dirty="0">
              <a:solidFill>
                <a:srgbClr val="000000"/>
              </a:solidFill>
              <a:latin typeface="Roboto Slab" pitchFamily="2" charset="0"/>
            </a:endParaRPr>
          </a:p>
          <a:p>
            <a:pPr algn="just">
              <a:lnSpc>
                <a:spcPct val="150000"/>
              </a:lnSpc>
              <a:spcBef>
                <a:spcPts val="0"/>
              </a:spcBef>
            </a:pPr>
            <a:endParaRPr lang="it-IT" sz="1100" b="0" i="0" dirty="0">
              <a:solidFill>
                <a:srgbClr val="000000"/>
              </a:solidFill>
              <a:effectLst/>
              <a:latin typeface="Roboto Slab" pitchFamily="2" charset="0"/>
            </a:endParaRPr>
          </a:p>
          <a:p>
            <a:pPr algn="just">
              <a:lnSpc>
                <a:spcPct val="150000"/>
              </a:lnSpc>
              <a:spcBef>
                <a:spcPts val="0"/>
              </a:spcBef>
            </a:pPr>
            <a:endParaRPr lang="it-IT" sz="1100" dirty="0">
              <a:solidFill>
                <a:srgbClr val="000000"/>
              </a:solidFill>
              <a:latin typeface="Roboto Slab" pitchFamily="2" charset="0"/>
            </a:endParaRPr>
          </a:p>
          <a:p>
            <a:pPr algn="just">
              <a:lnSpc>
                <a:spcPct val="150000"/>
              </a:lnSpc>
              <a:spcBef>
                <a:spcPts val="0"/>
              </a:spcBef>
            </a:pPr>
            <a:r>
              <a:rPr lang="it-IT" sz="1600" b="0" i="0" dirty="0">
                <a:solidFill>
                  <a:srgbClr val="000000"/>
                </a:solidFill>
                <a:effectLst/>
                <a:latin typeface="Roboto Slab" pitchFamily="2" charset="0"/>
              </a:rPr>
              <a:t>La dichiarazione è presentata nei termini ordinari (31 ottobre dell'anno successivo, per i soggetti "solari«)</a:t>
            </a:r>
          </a:p>
          <a:p>
            <a:pPr algn="just">
              <a:lnSpc>
                <a:spcPct val="150000"/>
              </a:lnSpc>
              <a:spcBef>
                <a:spcPts val="0"/>
              </a:spcBef>
            </a:pPr>
            <a:endParaRPr lang="it-IT" sz="1100" b="0" i="0" dirty="0">
              <a:solidFill>
                <a:srgbClr val="000000"/>
              </a:solidFill>
              <a:effectLst/>
              <a:latin typeface="Roboto Slab" pitchFamily="2" charset="0"/>
            </a:endParaRPr>
          </a:p>
          <a:p>
            <a:pPr algn="just">
              <a:lnSpc>
                <a:spcPct val="150000"/>
              </a:lnSpc>
              <a:spcBef>
                <a:spcPts val="0"/>
              </a:spcBef>
            </a:pPr>
            <a:endParaRPr lang="it-IT" sz="1100" b="0" i="0" dirty="0">
              <a:solidFill>
                <a:srgbClr val="000000"/>
              </a:solidFill>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F5DBED4-A525-B5B8-DC40-CC3379F920EB}"/>
              </a:ext>
            </a:extLst>
          </p:cNvPr>
          <p:cNvSpPr>
            <a:spLocks noGrp="1"/>
          </p:cNvSpPr>
          <p:nvPr>
            <p:ph type="sldNum" sz="quarter" idx="12"/>
          </p:nvPr>
        </p:nvSpPr>
        <p:spPr/>
        <p:txBody>
          <a:bodyPr/>
          <a:lstStyle/>
          <a:p>
            <a:fld id="{924E01A3-EAA5-4C2C-A4B3-8A501F687B1A}" type="slidenum">
              <a:rPr lang="it-IT" smtClean="0"/>
              <a:t>150</a:t>
            </a:fld>
            <a:endParaRPr lang="it-IT" dirty="0"/>
          </a:p>
        </p:txBody>
      </p:sp>
      <p:graphicFrame>
        <p:nvGraphicFramePr>
          <p:cNvPr id="2" name="Tabella 1">
            <a:extLst>
              <a:ext uri="{FF2B5EF4-FFF2-40B4-BE49-F238E27FC236}">
                <a16:creationId xmlns:a16="http://schemas.microsoft.com/office/drawing/2014/main" id="{AFF7338B-AA94-943C-0729-524E415E8A88}"/>
              </a:ext>
            </a:extLst>
          </p:cNvPr>
          <p:cNvGraphicFramePr>
            <a:graphicFrameLocks noGrp="1"/>
          </p:cNvGraphicFramePr>
          <p:nvPr>
            <p:extLst>
              <p:ext uri="{D42A27DB-BD31-4B8C-83A1-F6EECF244321}">
                <p14:modId xmlns:p14="http://schemas.microsoft.com/office/powerpoint/2010/main" val="1844692233"/>
              </p:ext>
            </p:extLst>
          </p:nvPr>
        </p:nvGraphicFramePr>
        <p:xfrm>
          <a:off x="2351088" y="2910342"/>
          <a:ext cx="7705726" cy="2110147"/>
        </p:xfrm>
        <a:graphic>
          <a:graphicData uri="http://schemas.openxmlformats.org/drawingml/2006/table">
            <a:tbl>
              <a:tblPr/>
              <a:tblGrid>
                <a:gridCol w="3852863">
                  <a:extLst>
                    <a:ext uri="{9D8B030D-6E8A-4147-A177-3AD203B41FA5}">
                      <a16:colId xmlns:a16="http://schemas.microsoft.com/office/drawing/2014/main" val="4053093446"/>
                    </a:ext>
                  </a:extLst>
                </a:gridCol>
                <a:gridCol w="3852863">
                  <a:extLst>
                    <a:ext uri="{9D8B030D-6E8A-4147-A177-3AD203B41FA5}">
                      <a16:colId xmlns:a16="http://schemas.microsoft.com/office/drawing/2014/main" val="2803809136"/>
                    </a:ext>
                  </a:extLst>
                </a:gridCol>
              </a:tblGrid>
              <a:tr h="0">
                <a:tc>
                  <a:txBody>
                    <a:bodyPr/>
                    <a:lstStyle/>
                    <a:p>
                      <a:pPr algn="ctr" fontAlgn="t"/>
                      <a:r>
                        <a:rPr lang="it-IT" sz="1400" b="1">
                          <a:solidFill>
                            <a:srgbClr val="0E385B"/>
                          </a:solidFill>
                          <a:effectLst/>
                          <a:latin typeface="Titillium Web" panose="00000500000000000000" pitchFamily="2" charset="0"/>
                        </a:rPr>
                        <a:t>Data di efficacia giuridica della fusione </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tc>
                  <a:txBody>
                    <a:bodyPr/>
                    <a:lstStyle/>
                    <a:p>
                      <a:pPr algn="ctr" fontAlgn="t"/>
                      <a:r>
                        <a:rPr lang="it-IT" sz="1400" b="1">
                          <a:solidFill>
                            <a:srgbClr val="0E385B"/>
                          </a:solidFill>
                          <a:effectLst/>
                          <a:latin typeface="Titillium Web" panose="00000500000000000000" pitchFamily="2" charset="0"/>
                        </a:rPr>
                        <a:t>Soggetto tenuto a presentare la dichiarazione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extLst>
                  <a:ext uri="{0D108BD9-81ED-4DB2-BD59-A6C34878D82A}">
                    <a16:rowId xmlns:a16="http://schemas.microsoft.com/office/drawing/2014/main" val="1457451091"/>
                  </a:ext>
                </a:extLst>
              </a:tr>
              <a:tr h="790444">
                <a:tc>
                  <a:txBody>
                    <a:bodyPr/>
                    <a:lstStyle/>
                    <a:p>
                      <a:pPr fontAlgn="t"/>
                      <a:r>
                        <a:rPr lang="it-IT" sz="1200" b="0">
                          <a:solidFill>
                            <a:srgbClr val="000000"/>
                          </a:solidFill>
                          <a:effectLst/>
                          <a:latin typeface="Titillium Web" panose="00000500000000000000" pitchFamily="2" charset="0"/>
                        </a:rPr>
                        <a:t>Prima della scadenza del termine per la presentazione della dichiarazione relativa al periodo d'imposta n</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a:solidFill>
                            <a:srgbClr val="000000"/>
                          </a:solidFill>
                          <a:effectLst/>
                          <a:latin typeface="Titillium Web" panose="00000500000000000000" pitchFamily="2" charset="0"/>
                        </a:rPr>
                        <a:t>Società incorporante, che presenta la dichiarazione per conto della società incorporata, estinta</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4125041633"/>
                  </a:ext>
                </a:extLst>
              </a:tr>
              <a:tr h="820593">
                <a:tc>
                  <a:txBody>
                    <a:bodyPr/>
                    <a:lstStyle/>
                    <a:p>
                      <a:pPr fontAlgn="t"/>
                      <a:r>
                        <a:rPr lang="it-IT" sz="1200" b="0" dirty="0">
                          <a:solidFill>
                            <a:srgbClr val="000000"/>
                          </a:solidFill>
                          <a:effectLst/>
                          <a:latin typeface="Titillium Web" panose="00000500000000000000" pitchFamily="2" charset="0"/>
                        </a:rPr>
                        <a:t>Dopo la scadenza del termine per la presentazione della dichiarazione relativa al periodo d'imposta n</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fontAlgn="t"/>
                      <a:r>
                        <a:rPr lang="it-IT" sz="1200" b="0" dirty="0">
                          <a:solidFill>
                            <a:srgbClr val="000000"/>
                          </a:solidFill>
                          <a:effectLst/>
                          <a:latin typeface="Titillium Web" panose="00000500000000000000" pitchFamily="2" charset="0"/>
                        </a:rPr>
                        <a:t>Società incorporata, ancora in vita alla data di scadenza del termine per la presentazione della dichiarazione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1813395629"/>
                  </a:ext>
                </a:extLst>
              </a:tr>
            </a:tbl>
          </a:graphicData>
        </a:graphic>
      </p:graphicFrame>
    </p:spTree>
    <p:extLst>
      <p:ext uri="{BB962C8B-B14F-4D97-AF65-F5344CB8AC3E}">
        <p14:creationId xmlns:p14="http://schemas.microsoft.com/office/powerpoint/2010/main" val="38939493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C64CB6-9DCA-2288-7DCA-0C2DDD311E6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5588942A-F4ED-0795-F585-9AF5757BAF6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7CD9346-80CC-536A-5FBD-99AA6B440F6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pPr>
            <a:r>
              <a:rPr lang="it-IT" sz="2000" b="1" i="0" dirty="0">
                <a:solidFill>
                  <a:srgbClr val="000000"/>
                </a:solidFill>
                <a:effectLst/>
                <a:latin typeface="Roboto Slab" pitchFamily="2" charset="0"/>
                <a:ea typeface="Roboto Slab" pitchFamily="2" charset="0"/>
                <a:cs typeface="Roboto Slab" pitchFamily="2" charset="0"/>
              </a:rPr>
              <a:t>Esempio</a:t>
            </a:r>
          </a:p>
          <a:p>
            <a:pPr algn="just">
              <a:lnSpc>
                <a:spcPct val="150000"/>
              </a:lnSpc>
              <a:spcBef>
                <a:spcPts val="0"/>
              </a:spcBef>
              <a:buNone/>
            </a:pPr>
            <a:r>
              <a:rPr lang="it-IT" sz="1800" b="0" i="0" dirty="0">
                <a:solidFill>
                  <a:srgbClr val="0E385B"/>
                </a:solidFill>
                <a:effectLst/>
                <a:latin typeface="Roboto Slab" pitchFamily="2" charset="0"/>
              </a:rPr>
              <a:t>Per una fusione con efficacia giuridica nel 2024, la dichiarazione relativa al periodo 2023 "solare" della società incorporata è presentata:</a:t>
            </a:r>
          </a:p>
          <a:p>
            <a:pPr algn="just">
              <a:lnSpc>
                <a:spcPct val="150000"/>
              </a:lnSpc>
              <a:spcBef>
                <a:spcPts val="0"/>
              </a:spcBef>
              <a:buFont typeface="Arial" panose="020B0604020202020204" pitchFamily="34" charset="0"/>
              <a:buChar char="•"/>
            </a:pPr>
            <a:r>
              <a:rPr lang="it-IT" sz="1800" b="0" i="0" dirty="0">
                <a:solidFill>
                  <a:srgbClr val="0E385B"/>
                </a:solidFill>
                <a:effectLst/>
                <a:latin typeface="Roboto Slab" pitchFamily="2" charset="0"/>
              </a:rPr>
              <a:t> dalla società incorporata stessa, se l'atto di fusione viene iscritto (ad esempio) il 13.12.2024 (alla data di scadenza del termine per la presentazione della dichiarazione relativa al 2023, infatti, l'incorporata è ancora giuridicamente esistente);</a:t>
            </a:r>
          </a:p>
          <a:p>
            <a:pPr algn="just">
              <a:lnSpc>
                <a:spcPct val="150000"/>
              </a:lnSpc>
              <a:spcBef>
                <a:spcPts val="0"/>
              </a:spcBef>
              <a:buFont typeface="Arial" panose="020B0604020202020204" pitchFamily="34" charset="0"/>
              <a:buChar char="•"/>
            </a:pPr>
            <a:r>
              <a:rPr lang="it-IT" sz="1800" b="0" i="0" dirty="0">
                <a:solidFill>
                  <a:srgbClr val="0E385B"/>
                </a:solidFill>
                <a:effectLst/>
                <a:latin typeface="Roboto Slab" pitchFamily="2" charset="0"/>
              </a:rPr>
              <a:t> dalla società incorporante per conto dell'incorporata, se l'atto di fusione viene iscritto (ad esempio) il 17.9.2024 (alla data di scadenza del termine per la presentazione della dichiarazione relativa al 2023, infatti, l'incorporata è estinta). </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4D610A8-52F0-9F74-F004-EAC75778251F}"/>
              </a:ext>
            </a:extLst>
          </p:cNvPr>
          <p:cNvSpPr>
            <a:spLocks noGrp="1"/>
          </p:cNvSpPr>
          <p:nvPr>
            <p:ph type="sldNum" sz="quarter" idx="12"/>
          </p:nvPr>
        </p:nvSpPr>
        <p:spPr/>
        <p:txBody>
          <a:bodyPr/>
          <a:lstStyle/>
          <a:p>
            <a:fld id="{924E01A3-EAA5-4C2C-A4B3-8A501F687B1A}" type="slidenum">
              <a:rPr lang="it-IT" smtClean="0"/>
              <a:t>151</a:t>
            </a:fld>
            <a:endParaRPr lang="it-IT" dirty="0"/>
          </a:p>
        </p:txBody>
      </p:sp>
    </p:spTree>
    <p:extLst>
      <p:ext uri="{BB962C8B-B14F-4D97-AF65-F5344CB8AC3E}">
        <p14:creationId xmlns:p14="http://schemas.microsoft.com/office/powerpoint/2010/main" val="363604931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B52B0-8CB0-5E92-0A4E-1D1B3ED306D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12A37F6-9507-5193-9519-F04ED545B54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F531991-FB8D-A90F-393F-A24F5BCECBF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600" b="1" i="0" dirty="0">
                <a:effectLst/>
                <a:latin typeface="Roboto Slab" pitchFamily="2" charset="0"/>
                <a:ea typeface="Roboto Slab" pitchFamily="2" charset="0"/>
                <a:cs typeface="Roboto Slab" pitchFamily="2" charset="0"/>
              </a:rPr>
              <a:t>Dichiarazione del periodo d'imposta "ante fusione"</a:t>
            </a:r>
          </a:p>
          <a:p>
            <a:pPr algn="just">
              <a:lnSpc>
                <a:spcPct val="150000"/>
              </a:lnSpc>
              <a:spcBef>
                <a:spcPts val="0"/>
              </a:spcBef>
            </a:pPr>
            <a:r>
              <a:rPr lang="it-IT" sz="1600" b="0" i="0" dirty="0">
                <a:solidFill>
                  <a:srgbClr val="000000"/>
                </a:solidFill>
                <a:effectLst/>
                <a:latin typeface="Roboto Slab" pitchFamily="2" charset="0"/>
                <a:ea typeface="Roboto Slab" pitchFamily="2" charset="0"/>
                <a:cs typeface="Roboto Slab" pitchFamily="2" charset="0"/>
              </a:rPr>
              <a:t>La fusione determina l'insorgere di due periodi d'imposta distinti, il primo dei quali (periodo d'imposta "ante fusione") termina il giorno precedente la data di efficacia giuridica dell'operazione e il secondo (periodo d'imposta "post fusione") inizia dal giorno di efficacia giuridica dell'operazione e termina il 31 dicembre. </a:t>
            </a:r>
          </a:p>
          <a:p>
            <a:pPr algn="just">
              <a:lnSpc>
                <a:spcPct val="150000"/>
              </a:lnSpc>
              <a:spcBef>
                <a:spcPts val="0"/>
              </a:spcBef>
            </a:pPr>
            <a:r>
              <a:rPr lang="it-IT" sz="1600" b="0" i="0" dirty="0">
                <a:solidFill>
                  <a:srgbClr val="000000"/>
                </a:solidFill>
                <a:effectLst/>
                <a:latin typeface="Roboto Slab" pitchFamily="2" charset="0"/>
                <a:ea typeface="Roboto Slab" pitchFamily="2" charset="0"/>
                <a:cs typeface="Roboto Slab" pitchFamily="2" charset="0"/>
              </a:rPr>
              <a:t>Gli obblighi di presentazione della dichiarazione del periodo "ante fusione" variano a seconda che venga prescelta o meno la retrodatazione. </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2B27F02-6C96-2BDF-0C7D-64474DFED799}"/>
              </a:ext>
            </a:extLst>
          </p:cNvPr>
          <p:cNvSpPr>
            <a:spLocks noGrp="1"/>
          </p:cNvSpPr>
          <p:nvPr>
            <p:ph type="sldNum" sz="quarter" idx="12"/>
          </p:nvPr>
        </p:nvSpPr>
        <p:spPr/>
        <p:txBody>
          <a:bodyPr/>
          <a:lstStyle/>
          <a:p>
            <a:fld id="{924E01A3-EAA5-4C2C-A4B3-8A501F687B1A}" type="slidenum">
              <a:rPr lang="it-IT" smtClean="0"/>
              <a:t>152</a:t>
            </a:fld>
            <a:endParaRPr lang="it-IT" dirty="0"/>
          </a:p>
        </p:txBody>
      </p:sp>
      <p:graphicFrame>
        <p:nvGraphicFramePr>
          <p:cNvPr id="2" name="Tabella 1">
            <a:extLst>
              <a:ext uri="{FF2B5EF4-FFF2-40B4-BE49-F238E27FC236}">
                <a16:creationId xmlns:a16="http://schemas.microsoft.com/office/drawing/2014/main" id="{46EA2265-0AFE-BBDE-97ED-8433477FDB35}"/>
              </a:ext>
            </a:extLst>
          </p:cNvPr>
          <p:cNvGraphicFramePr>
            <a:graphicFrameLocks noGrp="1"/>
          </p:cNvGraphicFramePr>
          <p:nvPr>
            <p:extLst>
              <p:ext uri="{D42A27DB-BD31-4B8C-83A1-F6EECF244321}">
                <p14:modId xmlns:p14="http://schemas.microsoft.com/office/powerpoint/2010/main" val="3414282425"/>
              </p:ext>
            </p:extLst>
          </p:nvPr>
        </p:nvGraphicFramePr>
        <p:xfrm>
          <a:off x="2351089" y="4030979"/>
          <a:ext cx="7705726" cy="2350770"/>
        </p:xfrm>
        <a:graphic>
          <a:graphicData uri="http://schemas.openxmlformats.org/drawingml/2006/table">
            <a:tbl>
              <a:tblPr/>
              <a:tblGrid>
                <a:gridCol w="3716336">
                  <a:extLst>
                    <a:ext uri="{9D8B030D-6E8A-4147-A177-3AD203B41FA5}">
                      <a16:colId xmlns:a16="http://schemas.microsoft.com/office/drawing/2014/main" val="3189421472"/>
                    </a:ext>
                  </a:extLst>
                </a:gridCol>
                <a:gridCol w="3989390">
                  <a:extLst>
                    <a:ext uri="{9D8B030D-6E8A-4147-A177-3AD203B41FA5}">
                      <a16:colId xmlns:a16="http://schemas.microsoft.com/office/drawing/2014/main" val="1683490531"/>
                    </a:ext>
                  </a:extLst>
                </a:gridCol>
              </a:tblGrid>
              <a:tr h="495470">
                <a:tc>
                  <a:txBody>
                    <a:bodyPr/>
                    <a:lstStyle/>
                    <a:p>
                      <a:pPr algn="ctr" fontAlgn="t"/>
                      <a:r>
                        <a:rPr lang="it-IT" sz="1400" b="1">
                          <a:solidFill>
                            <a:srgbClr val="0E385B"/>
                          </a:solidFill>
                          <a:effectLst/>
                          <a:latin typeface="Titillium Web" panose="00000500000000000000" pitchFamily="2" charset="0"/>
                        </a:rPr>
                        <a:t>Opzione per la retrodatazione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tc>
                  <a:txBody>
                    <a:bodyPr/>
                    <a:lstStyle/>
                    <a:p>
                      <a:pPr algn="ctr" fontAlgn="t"/>
                      <a:r>
                        <a:rPr lang="it-IT" sz="1400" b="1">
                          <a:solidFill>
                            <a:srgbClr val="0E385B"/>
                          </a:solidFill>
                          <a:effectLst/>
                          <a:latin typeface="Titillium Web" panose="00000500000000000000" pitchFamily="2" charset="0"/>
                        </a:rPr>
                        <a:t>Obblighi dichiarativi</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7C6C9"/>
                    </a:solidFill>
                  </a:tcPr>
                </a:tc>
                <a:extLst>
                  <a:ext uri="{0D108BD9-81ED-4DB2-BD59-A6C34878D82A}">
                    <a16:rowId xmlns:a16="http://schemas.microsoft.com/office/drawing/2014/main" val="2227052837"/>
                  </a:ext>
                </a:extLst>
              </a:tr>
              <a:tr h="1009851">
                <a:tc>
                  <a:txBody>
                    <a:bodyPr/>
                    <a:lstStyle/>
                    <a:p>
                      <a:pPr fontAlgn="t"/>
                      <a:r>
                        <a:rPr lang="it-IT" sz="1200" b="0" dirty="0">
                          <a:solidFill>
                            <a:srgbClr val="000000"/>
                          </a:solidFill>
                          <a:effectLst/>
                          <a:latin typeface="Titillium Web" panose="00000500000000000000" pitchFamily="2" charset="0"/>
                        </a:rPr>
                        <a:t>Fusioni </a:t>
                      </a:r>
                      <a:r>
                        <a:rPr lang="it-IT" sz="1200" b="1" dirty="0">
                          <a:solidFill>
                            <a:srgbClr val="000000"/>
                          </a:solidFill>
                          <a:effectLst/>
                          <a:latin typeface="Titillium Web" panose="00000500000000000000" pitchFamily="2" charset="0"/>
                        </a:rPr>
                        <a:t>non retrodatate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algn="just" fontAlgn="t"/>
                      <a:r>
                        <a:rPr lang="it-IT" sz="1200" b="1" dirty="0">
                          <a:solidFill>
                            <a:srgbClr val="000000"/>
                          </a:solidFill>
                          <a:effectLst/>
                          <a:latin typeface="Titillium Web" panose="00000500000000000000" pitchFamily="2" charset="0"/>
                        </a:rPr>
                        <a:t>Dichiarazione autonoma per il periodo "ante fusione" dell'incorporata</a:t>
                      </a:r>
                      <a:r>
                        <a:rPr lang="it-IT" sz="1200" b="0" dirty="0">
                          <a:solidFill>
                            <a:srgbClr val="000000"/>
                          </a:solidFill>
                          <a:effectLst/>
                          <a:latin typeface="Titillium Web" panose="00000500000000000000" pitchFamily="2" charset="0"/>
                        </a:rPr>
                        <a:t>, da presentare (da parte dell'incorporante) entro l'ultimo giorno del nono mese successivo a quello di efficacia giuridica dell'operazione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4103844975"/>
                  </a:ext>
                </a:extLst>
              </a:tr>
              <a:tr h="828304">
                <a:tc>
                  <a:txBody>
                    <a:bodyPr/>
                    <a:lstStyle/>
                    <a:p>
                      <a:pPr fontAlgn="t"/>
                      <a:r>
                        <a:rPr lang="it-IT" sz="1200" b="0" dirty="0">
                          <a:solidFill>
                            <a:srgbClr val="000000"/>
                          </a:solidFill>
                          <a:effectLst/>
                          <a:latin typeface="Titillium Web" panose="00000500000000000000" pitchFamily="2" charset="0"/>
                        </a:rPr>
                        <a:t>Fusioni </a:t>
                      </a:r>
                      <a:r>
                        <a:rPr lang="it-IT" sz="1200" b="1" dirty="0">
                          <a:solidFill>
                            <a:srgbClr val="000000"/>
                          </a:solidFill>
                          <a:effectLst/>
                          <a:latin typeface="Titillium Web" panose="00000500000000000000" pitchFamily="2" charset="0"/>
                        </a:rPr>
                        <a:t>retrodatate</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tc>
                  <a:txBody>
                    <a:bodyPr/>
                    <a:lstStyle/>
                    <a:p>
                      <a:pPr algn="just" fontAlgn="t"/>
                      <a:r>
                        <a:rPr lang="it-IT" sz="1200" b="1" dirty="0">
                          <a:solidFill>
                            <a:srgbClr val="000000"/>
                          </a:solidFill>
                          <a:effectLst/>
                          <a:latin typeface="Titillium Web" panose="00000500000000000000" pitchFamily="2" charset="0"/>
                        </a:rPr>
                        <a:t>Nessuna dichiarazione autonoma</a:t>
                      </a:r>
                      <a:r>
                        <a:rPr lang="it-IT" sz="1200" b="0" dirty="0">
                          <a:solidFill>
                            <a:srgbClr val="000000"/>
                          </a:solidFill>
                          <a:effectLst/>
                          <a:latin typeface="Titillium Web" panose="00000500000000000000" pitchFamily="2" charset="0"/>
                        </a:rPr>
                        <a:t>: il risultato del periodo "ante fusione" confluisce in quello, unitario, dell'incorporante presentato per l'esercizio considerato nella sua interezza</a:t>
                      </a:r>
                    </a:p>
                  </a:txBody>
                  <a:tcPr marL="47625" marR="47625" marT="142875" marB="1428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7E6E8"/>
                    </a:solidFill>
                  </a:tcPr>
                </a:tc>
                <a:extLst>
                  <a:ext uri="{0D108BD9-81ED-4DB2-BD59-A6C34878D82A}">
                    <a16:rowId xmlns:a16="http://schemas.microsoft.com/office/drawing/2014/main" val="4268776131"/>
                  </a:ext>
                </a:extLst>
              </a:tr>
            </a:tbl>
          </a:graphicData>
        </a:graphic>
      </p:graphicFrame>
    </p:spTree>
    <p:extLst>
      <p:ext uri="{BB962C8B-B14F-4D97-AF65-F5344CB8AC3E}">
        <p14:creationId xmlns:p14="http://schemas.microsoft.com/office/powerpoint/2010/main" val="396504377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DF28C5-93D8-88E3-4DDF-D72D679A8A5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52D8D4F-E38B-B069-2FA2-F727697A0CEC}"/>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65AB176-4A14-4CA2-BC3D-F74E0D00D7D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600" b="1" i="1" dirty="0">
                <a:effectLst/>
                <a:latin typeface="Roboto Slab" pitchFamily="2" charset="0"/>
              </a:rPr>
              <a:t>Fusioni non retrodatate</a:t>
            </a:r>
          </a:p>
          <a:p>
            <a:pPr algn="just">
              <a:lnSpc>
                <a:spcPct val="150000"/>
              </a:lnSpc>
              <a:spcBef>
                <a:spcPts val="0"/>
              </a:spcBef>
            </a:pPr>
            <a:r>
              <a:rPr lang="it-IT" sz="1600" b="0" i="0" dirty="0">
                <a:solidFill>
                  <a:srgbClr val="000000"/>
                </a:solidFill>
                <a:effectLst/>
                <a:latin typeface="Roboto Slab" pitchFamily="2" charset="0"/>
              </a:rPr>
              <a:t>Per le fusioni </a:t>
            </a:r>
            <a:r>
              <a:rPr lang="it-IT" sz="1600" b="1" i="0" dirty="0">
                <a:solidFill>
                  <a:srgbClr val="000000"/>
                </a:solidFill>
                <a:effectLst/>
                <a:latin typeface="Roboto Slab" pitchFamily="2" charset="0"/>
              </a:rPr>
              <a:t>non retrodatate</a:t>
            </a:r>
            <a:r>
              <a:rPr lang="it-IT" sz="1600" b="0" i="0" dirty="0">
                <a:solidFill>
                  <a:srgbClr val="000000"/>
                </a:solidFill>
                <a:effectLst/>
                <a:latin typeface="Roboto Slab" pitchFamily="2" charset="0"/>
              </a:rPr>
              <a:t>, sussiste l'obbligo di </a:t>
            </a:r>
            <a:r>
              <a:rPr lang="it-IT" sz="1600" b="1" i="0" dirty="0">
                <a:solidFill>
                  <a:srgbClr val="000000"/>
                </a:solidFill>
                <a:effectLst/>
                <a:latin typeface="Roboto Slab" pitchFamily="2" charset="0"/>
              </a:rPr>
              <a:t>presentare una dichiarazione dei redditi autonoma</a:t>
            </a:r>
            <a:r>
              <a:rPr lang="it-IT" sz="1600" b="0" i="0" dirty="0">
                <a:solidFill>
                  <a:srgbClr val="000000"/>
                </a:solidFill>
                <a:effectLst/>
                <a:latin typeface="Roboto Slab" pitchFamily="2" charset="0"/>
              </a:rPr>
              <a:t> per il periodo che va dal 1° gennaio al giorno antecedente l'efficacia giuridica dell'operazione. La dichiarazione deve essere presentata </a:t>
            </a:r>
            <a:r>
              <a:rPr lang="it-IT" sz="1600" b="1" i="0" dirty="0">
                <a:solidFill>
                  <a:srgbClr val="000000"/>
                </a:solidFill>
                <a:effectLst/>
                <a:latin typeface="Roboto Slab" pitchFamily="2" charset="0"/>
              </a:rPr>
              <a:t>dalla società incorporante per conto della società incorporata</a:t>
            </a:r>
            <a:r>
              <a:rPr lang="it-IT" sz="1600" b="0" i="0" dirty="0">
                <a:solidFill>
                  <a:srgbClr val="000000"/>
                </a:solidFill>
                <a:effectLst/>
                <a:latin typeface="Roboto Slab" pitchFamily="2" charset="0"/>
              </a:rPr>
              <a:t> entro l'</a:t>
            </a:r>
            <a:r>
              <a:rPr lang="it-IT" sz="1600" b="1" i="0" dirty="0">
                <a:solidFill>
                  <a:srgbClr val="000000"/>
                </a:solidFill>
                <a:effectLst/>
                <a:latin typeface="Roboto Slab" pitchFamily="2" charset="0"/>
              </a:rPr>
              <a:t>ultimo giorno del nono mese successivo </a:t>
            </a:r>
            <a:r>
              <a:rPr lang="it-IT" sz="1600" b="0" i="0" dirty="0">
                <a:solidFill>
                  <a:srgbClr val="000000"/>
                </a:solidFill>
                <a:effectLst/>
                <a:latin typeface="Roboto Slab" pitchFamily="2" charset="0"/>
              </a:rPr>
              <a:t>a quello di efficacia giuridica dell'operazione. </a:t>
            </a:r>
          </a:p>
          <a:p>
            <a:pPr>
              <a:lnSpc>
                <a:spcPct val="150000"/>
              </a:lnSpc>
              <a:spcBef>
                <a:spcPts val="0"/>
              </a:spcBef>
            </a:pPr>
            <a:endParaRPr lang="it-IT" sz="1600" b="1" dirty="0">
              <a:solidFill>
                <a:srgbClr val="000000"/>
              </a:solidFill>
              <a:latin typeface="Roboto Slab" pitchFamily="2" charset="0"/>
            </a:endParaRPr>
          </a:p>
          <a:p>
            <a:pPr>
              <a:lnSpc>
                <a:spcPct val="150000"/>
              </a:lnSpc>
              <a:spcBef>
                <a:spcPts val="0"/>
              </a:spcBef>
            </a:pPr>
            <a:r>
              <a:rPr lang="it-IT" sz="1600" b="1" dirty="0">
                <a:solidFill>
                  <a:srgbClr val="000000"/>
                </a:solidFill>
                <a:latin typeface="Roboto Slab" pitchFamily="2" charset="0"/>
              </a:rPr>
              <a:t>Esempio</a:t>
            </a:r>
          </a:p>
          <a:p>
            <a:pPr algn="just">
              <a:lnSpc>
                <a:spcPct val="150000"/>
              </a:lnSpc>
              <a:spcBef>
                <a:spcPts val="0"/>
              </a:spcBef>
            </a:pPr>
            <a:r>
              <a:rPr lang="it-IT" sz="1600" b="0" i="0" dirty="0">
                <a:effectLst/>
                <a:latin typeface="Roboto Slab" pitchFamily="2" charset="0"/>
              </a:rPr>
              <a:t>Per una fusione con efficacia giuridica dal 17.9.2024, la dichiarazione del periodo "ante fusione" 1.1.2024 - 16.9.2024 deve essere presentata dalla società incorporante (per conto della società incorporata) entro il 30.6.2025. </a:t>
            </a:r>
            <a:endParaRPr lang="it-IT" sz="1600" b="1" i="0" dirty="0">
              <a:effectLst/>
              <a:latin typeface="Roboto Slab" pitchFamily="2" charset="0"/>
            </a:endParaRP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F81F3724-55B0-4014-47E4-A9E2DD923340}"/>
              </a:ext>
            </a:extLst>
          </p:cNvPr>
          <p:cNvSpPr>
            <a:spLocks noGrp="1"/>
          </p:cNvSpPr>
          <p:nvPr>
            <p:ph type="sldNum" sz="quarter" idx="12"/>
          </p:nvPr>
        </p:nvSpPr>
        <p:spPr/>
        <p:txBody>
          <a:bodyPr/>
          <a:lstStyle/>
          <a:p>
            <a:fld id="{924E01A3-EAA5-4C2C-A4B3-8A501F687B1A}" type="slidenum">
              <a:rPr lang="it-IT" smtClean="0"/>
              <a:t>153</a:t>
            </a:fld>
            <a:endParaRPr lang="it-IT" dirty="0"/>
          </a:p>
        </p:txBody>
      </p:sp>
    </p:spTree>
    <p:extLst>
      <p:ext uri="{BB962C8B-B14F-4D97-AF65-F5344CB8AC3E}">
        <p14:creationId xmlns:p14="http://schemas.microsoft.com/office/powerpoint/2010/main" val="361235898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0C9FA7-C18D-0E77-EE61-E4DC9FB9A42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B569AD3-D4FA-DD34-98B7-D540AD96974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8AEF596-1175-5597-2D14-0B57ED37FEE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600" b="1" i="1" dirty="0">
                <a:effectLst/>
                <a:latin typeface="Roboto Slab" pitchFamily="2" charset="0"/>
              </a:rPr>
              <a:t>Fusioni retrodatate</a:t>
            </a:r>
          </a:p>
          <a:p>
            <a:pPr algn="just">
              <a:lnSpc>
                <a:spcPct val="150000"/>
              </a:lnSpc>
              <a:spcBef>
                <a:spcPts val="0"/>
              </a:spcBef>
            </a:pPr>
            <a:r>
              <a:rPr lang="it-IT" sz="1600" b="0" i="0" dirty="0">
                <a:effectLst/>
                <a:latin typeface="Roboto Slab" pitchFamily="2" charset="0"/>
              </a:rPr>
              <a:t>Se la fusione viene </a:t>
            </a:r>
            <a:r>
              <a:rPr lang="it-IT" sz="1600" b="1" i="0" dirty="0">
                <a:effectLst/>
                <a:latin typeface="Roboto Slab" pitchFamily="2" charset="0"/>
              </a:rPr>
              <a:t>retrodatata</a:t>
            </a:r>
            <a:r>
              <a:rPr lang="it-IT" sz="1600" b="0" i="0" dirty="0">
                <a:effectLst/>
                <a:latin typeface="Roboto Slab" pitchFamily="2" charset="0"/>
              </a:rPr>
              <a:t> all'inizio del periodo d'imposta, </a:t>
            </a:r>
            <a:r>
              <a:rPr lang="it-IT" sz="1600" b="1" i="0" dirty="0">
                <a:effectLst/>
                <a:latin typeface="Roboto Slab" pitchFamily="2" charset="0"/>
              </a:rPr>
              <a:t>non sussiste alcun obbligo</a:t>
            </a:r>
            <a:r>
              <a:rPr lang="it-IT" sz="1600" b="0" i="0" dirty="0">
                <a:effectLst/>
                <a:latin typeface="Roboto Slab" pitchFamily="2" charset="0"/>
              </a:rPr>
              <a:t> di rendicontare ai fini fiscali le risultanze del periodo "ante fusione" della società incorporata (R.M. 15.2.75 n. </a:t>
            </a:r>
            <a:r>
              <a:rPr lang="it-IT" sz="1600" i="0" u="none" strike="noStrike" dirty="0">
                <a:effectLst/>
                <a:latin typeface="Roboto Slab" pitchFamily="2" charset="0"/>
              </a:rPr>
              <a:t>11/1088</a:t>
            </a:r>
            <a:r>
              <a:rPr lang="it-IT" sz="1600" b="0" i="0" dirty="0">
                <a:effectLst/>
                <a:latin typeface="Roboto Slab" pitchFamily="2" charset="0"/>
              </a:rPr>
              <a:t>). </a:t>
            </a:r>
          </a:p>
          <a:p>
            <a:pPr algn="just">
              <a:lnSpc>
                <a:spcPct val="150000"/>
              </a:lnSpc>
              <a:spcBef>
                <a:spcPts val="0"/>
              </a:spcBef>
            </a:pPr>
            <a:endParaRPr lang="it-IT" sz="1800" b="0" u="none" strike="noStrike" baseline="0" dirty="0">
              <a:latin typeface="Roboto Slab" pitchFamily="2" charset="0"/>
              <a:ea typeface="Roboto Slab" pitchFamily="2" charset="0"/>
              <a:cs typeface="Roboto Slab" pitchFamily="2" charset="0"/>
            </a:endParaRPr>
          </a:p>
          <a:p>
            <a:pPr>
              <a:lnSpc>
                <a:spcPct val="150000"/>
              </a:lnSpc>
              <a:spcBef>
                <a:spcPts val="0"/>
              </a:spcBef>
            </a:pPr>
            <a:r>
              <a:rPr lang="it-IT" sz="1800" b="1" dirty="0">
                <a:latin typeface="Roboto Slab" pitchFamily="2" charset="0"/>
                <a:ea typeface="Roboto Slab" pitchFamily="2" charset="0"/>
                <a:cs typeface="Roboto Slab" pitchFamily="2" charset="0"/>
              </a:rPr>
              <a:t>Esempio</a:t>
            </a:r>
          </a:p>
          <a:p>
            <a:pPr algn="just">
              <a:lnSpc>
                <a:spcPct val="150000"/>
              </a:lnSpc>
              <a:spcBef>
                <a:spcPts val="0"/>
              </a:spcBef>
            </a:pPr>
            <a:r>
              <a:rPr lang="it-IT" sz="1600" b="0" i="0" dirty="0">
                <a:effectLst/>
                <a:latin typeface="Roboto Slab" pitchFamily="2" charset="0"/>
              </a:rPr>
              <a:t>Riprendendo l'esemplificazione precedente, se la fusione ha efficacia giuridica dal 17.9.2024, ma viene retrodatata ai fini fiscali, non sussiste alcun obbligo di presentare una apposita dichiarazione dei redditi per il periodo 1.1.2024 - 16.9.2024. </a:t>
            </a:r>
            <a:endParaRPr lang="it-IT" sz="16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6D648A1-D393-A151-D533-2EE461667615}"/>
              </a:ext>
            </a:extLst>
          </p:cNvPr>
          <p:cNvSpPr>
            <a:spLocks noGrp="1"/>
          </p:cNvSpPr>
          <p:nvPr>
            <p:ph type="sldNum" sz="quarter" idx="12"/>
          </p:nvPr>
        </p:nvSpPr>
        <p:spPr/>
        <p:txBody>
          <a:bodyPr/>
          <a:lstStyle/>
          <a:p>
            <a:fld id="{924E01A3-EAA5-4C2C-A4B3-8A501F687B1A}" type="slidenum">
              <a:rPr lang="it-IT" smtClean="0"/>
              <a:t>154</a:t>
            </a:fld>
            <a:endParaRPr lang="it-IT" dirty="0"/>
          </a:p>
        </p:txBody>
      </p:sp>
    </p:spTree>
    <p:extLst>
      <p:ext uri="{BB962C8B-B14F-4D97-AF65-F5344CB8AC3E}">
        <p14:creationId xmlns:p14="http://schemas.microsoft.com/office/powerpoint/2010/main" val="330970610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D4C4F-6E0D-47FA-F78C-369952D0338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ACA5494-9CDF-366A-DB73-BE8D629268B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ED255A60-CD35-ECA2-4021-B9CA7B5B48B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600" b="1" i="0" dirty="0">
                <a:effectLst/>
                <a:latin typeface="Roboto Slab" pitchFamily="2" charset="0"/>
                <a:ea typeface="Roboto Slab" pitchFamily="2" charset="0"/>
                <a:cs typeface="Roboto Slab" pitchFamily="2" charset="0"/>
              </a:rPr>
              <a:t>Dichiarazione del periodo d'imposta "post fusione"</a:t>
            </a:r>
          </a:p>
          <a:p>
            <a:pPr algn="just">
              <a:lnSpc>
                <a:spcPct val="150000"/>
              </a:lnSpc>
              <a:spcBef>
                <a:spcPts val="0"/>
              </a:spcBef>
            </a:pPr>
            <a:endParaRPr lang="it-IT" sz="1600" b="0" i="0" dirty="0">
              <a:effectLst/>
              <a:latin typeface="Roboto Slab" pitchFamily="2" charset="0"/>
              <a:ea typeface="Roboto Slab" pitchFamily="2" charset="0"/>
              <a:cs typeface="Roboto Slab" pitchFamily="2" charset="0"/>
            </a:endParaRPr>
          </a:p>
          <a:p>
            <a:pPr algn="just">
              <a:lnSpc>
                <a:spcPct val="150000"/>
              </a:lnSpc>
              <a:spcBef>
                <a:spcPts val="0"/>
              </a:spcBef>
            </a:pPr>
            <a:r>
              <a:rPr lang="it-IT" sz="1600" b="0" i="0" dirty="0">
                <a:effectLst/>
                <a:latin typeface="Roboto Slab" pitchFamily="2" charset="0"/>
                <a:ea typeface="Roboto Slab" pitchFamily="2" charset="0"/>
                <a:cs typeface="Roboto Slab" pitchFamily="2" charset="0"/>
              </a:rPr>
              <a:t>La dichiarazione del periodo d'imposta "post fusione" </a:t>
            </a:r>
            <a:r>
              <a:rPr lang="it-IT" sz="1600" b="1" i="0" dirty="0">
                <a:effectLst/>
                <a:latin typeface="Roboto Slab" pitchFamily="2" charset="0"/>
                <a:ea typeface="Roboto Slab" pitchFamily="2" charset="0"/>
                <a:cs typeface="Roboto Slab" pitchFamily="2" charset="0"/>
              </a:rPr>
              <a:t>riguarda la frazione di esercizio che inizia alla data di efficacia giuridica dell'operazione e termina al 31 dicembre</a:t>
            </a:r>
            <a:r>
              <a:rPr lang="it-IT" sz="1600" b="0" i="0" dirty="0">
                <a:effectLst/>
                <a:latin typeface="Roboto Slab" pitchFamily="2" charset="0"/>
                <a:ea typeface="Roboto Slab" pitchFamily="2" charset="0"/>
                <a:cs typeface="Roboto Slab" pitchFamily="2" charset="0"/>
              </a:rPr>
              <a:t>. </a:t>
            </a:r>
          </a:p>
          <a:p>
            <a:pPr algn="just">
              <a:lnSpc>
                <a:spcPct val="150000"/>
              </a:lnSpc>
              <a:spcBef>
                <a:spcPts val="0"/>
              </a:spcBef>
            </a:pPr>
            <a:r>
              <a:rPr lang="it-IT" sz="1600" b="0" i="0" dirty="0">
                <a:effectLst/>
                <a:latin typeface="Roboto Slab" pitchFamily="2" charset="0"/>
                <a:ea typeface="Roboto Slab" pitchFamily="2" charset="0"/>
                <a:cs typeface="Roboto Slab" pitchFamily="2" charset="0"/>
              </a:rPr>
              <a:t>Essa è presentata </a:t>
            </a:r>
            <a:r>
              <a:rPr lang="it-IT" sz="1600" b="1" i="0" dirty="0">
                <a:effectLst/>
                <a:latin typeface="Roboto Slab" pitchFamily="2" charset="0"/>
                <a:ea typeface="Roboto Slab" pitchFamily="2" charset="0"/>
                <a:cs typeface="Roboto Slab" pitchFamily="2" charset="0"/>
              </a:rPr>
              <a:t>dalla società risultante dalla fusione per rendicontare le risultanze del periodo d'imposta che inizia dalla sua costituzione </a:t>
            </a:r>
            <a:r>
              <a:rPr lang="it-IT" sz="1600" b="0" i="0" dirty="0">
                <a:effectLst/>
                <a:latin typeface="Roboto Slab" pitchFamily="2" charset="0"/>
                <a:ea typeface="Roboto Slab" pitchFamily="2" charset="0"/>
                <a:cs typeface="Roboto Slab" pitchFamily="2" charset="0"/>
              </a:rPr>
              <a:t>(ovvero, dall'iscrizione dell'atto presso il Registro delle imprese) e deve essere </a:t>
            </a:r>
            <a:r>
              <a:rPr lang="it-IT" sz="1600" b="1" i="0" dirty="0">
                <a:effectLst/>
                <a:latin typeface="Roboto Slab" pitchFamily="2" charset="0"/>
                <a:ea typeface="Roboto Slab" pitchFamily="2" charset="0"/>
                <a:cs typeface="Roboto Slab" pitchFamily="2" charset="0"/>
              </a:rPr>
              <a:t>presentata entro i termini ordinari </a:t>
            </a:r>
            <a:r>
              <a:rPr lang="it-IT" sz="1600" b="0" i="0" dirty="0">
                <a:effectLst/>
                <a:latin typeface="Roboto Slab" pitchFamily="2" charset="0"/>
                <a:ea typeface="Roboto Slab" pitchFamily="2" charset="0"/>
                <a:cs typeface="Roboto Slab" pitchFamily="2" charset="0"/>
              </a:rPr>
              <a:t>(</a:t>
            </a:r>
            <a:r>
              <a:rPr lang="it-IT" sz="1600" b="1" i="0" dirty="0">
                <a:effectLst/>
                <a:latin typeface="Roboto Slab" pitchFamily="2" charset="0"/>
                <a:ea typeface="Roboto Slab" pitchFamily="2" charset="0"/>
                <a:cs typeface="Roboto Slab" pitchFamily="2" charset="0"/>
              </a:rPr>
              <a:t>31 ottobre dell'anno successivo, per i soggetti "solari"</a:t>
            </a:r>
            <a:r>
              <a:rPr lang="it-IT" sz="1600" b="0" i="0" dirty="0">
                <a:effectLst/>
                <a:latin typeface="Roboto Slab" pitchFamily="2" charset="0"/>
                <a:ea typeface="Roboto Slab" pitchFamily="2" charset="0"/>
                <a:cs typeface="Roboto Slab" pitchFamily="2" charset="0"/>
              </a:rPr>
              <a:t>).</a:t>
            </a:r>
          </a:p>
        </p:txBody>
      </p:sp>
      <p:sp>
        <p:nvSpPr>
          <p:cNvPr id="3" name="Segnaposto numero diapositiva 2">
            <a:extLst>
              <a:ext uri="{FF2B5EF4-FFF2-40B4-BE49-F238E27FC236}">
                <a16:creationId xmlns:a16="http://schemas.microsoft.com/office/drawing/2014/main" id="{99B26255-2D0D-DAF9-97C3-D117EAC72483}"/>
              </a:ext>
            </a:extLst>
          </p:cNvPr>
          <p:cNvSpPr>
            <a:spLocks noGrp="1"/>
          </p:cNvSpPr>
          <p:nvPr>
            <p:ph type="sldNum" sz="quarter" idx="12"/>
          </p:nvPr>
        </p:nvSpPr>
        <p:spPr/>
        <p:txBody>
          <a:bodyPr/>
          <a:lstStyle/>
          <a:p>
            <a:fld id="{924E01A3-EAA5-4C2C-A4B3-8A501F687B1A}" type="slidenum">
              <a:rPr lang="it-IT" smtClean="0"/>
              <a:t>155</a:t>
            </a:fld>
            <a:endParaRPr lang="it-IT" dirty="0"/>
          </a:p>
        </p:txBody>
      </p:sp>
    </p:spTree>
    <p:extLst>
      <p:ext uri="{BB962C8B-B14F-4D97-AF65-F5344CB8AC3E}">
        <p14:creationId xmlns:p14="http://schemas.microsoft.com/office/powerpoint/2010/main" val="183892659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CE9FF-9F0E-5D12-1C90-C2A92D77663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E5F923D-E284-0184-868C-871653ABE44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A7BF37D-D965-7788-9116-E62343AC608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600" b="1" i="1" dirty="0">
                <a:effectLst/>
                <a:latin typeface="Roboto Slab" pitchFamily="2" charset="0"/>
              </a:rPr>
              <a:t>Versamenti</a:t>
            </a:r>
          </a:p>
          <a:p>
            <a:pPr algn="just">
              <a:lnSpc>
                <a:spcPct val="150000"/>
              </a:lnSpc>
              <a:spcBef>
                <a:spcPts val="0"/>
              </a:spcBef>
              <a:buNone/>
            </a:pPr>
            <a:r>
              <a:rPr lang="it-IT" sz="1600" b="0" i="0" dirty="0">
                <a:solidFill>
                  <a:srgbClr val="000000"/>
                </a:solidFill>
                <a:effectLst/>
                <a:latin typeface="Roboto Slab" pitchFamily="2" charset="0"/>
              </a:rPr>
              <a:t>I termini di versamento delle imposte relative al </a:t>
            </a:r>
            <a:r>
              <a:rPr lang="it-IT" sz="1600" b="1" i="0" dirty="0">
                <a:solidFill>
                  <a:srgbClr val="000000"/>
                </a:solidFill>
                <a:effectLst/>
                <a:latin typeface="Roboto Slab" pitchFamily="2" charset="0"/>
              </a:rPr>
              <a:t>periodo "ante fusione" </a:t>
            </a:r>
            <a:r>
              <a:rPr lang="it-IT" sz="1600" b="0" i="0" dirty="0">
                <a:solidFill>
                  <a:srgbClr val="000000"/>
                </a:solidFill>
                <a:effectLst/>
                <a:latin typeface="Roboto Slab" pitchFamily="2" charset="0"/>
              </a:rPr>
              <a:t>sono </a:t>
            </a:r>
            <a:r>
              <a:rPr lang="it-IT" sz="1600" b="0" i="0" dirty="0">
                <a:effectLst/>
                <a:latin typeface="Roboto Slab" pitchFamily="2" charset="0"/>
              </a:rPr>
              <a:t>stabiliti </a:t>
            </a:r>
            <a:r>
              <a:rPr lang="it-IT" sz="1600" i="0" dirty="0">
                <a:effectLst/>
                <a:latin typeface="Roboto Slab" pitchFamily="2" charset="0"/>
              </a:rPr>
              <a:t>dall'</a:t>
            </a:r>
            <a:r>
              <a:rPr lang="it-IT" sz="1600" i="0" u="none" strike="noStrike" dirty="0">
                <a:effectLst/>
                <a:latin typeface="Roboto Slab" pitchFamily="2" charset="0"/>
              </a:rPr>
              <a:t>art. 17</a:t>
            </a:r>
            <a:r>
              <a:rPr lang="it-IT" sz="1600" i="0" dirty="0">
                <a:effectLst/>
                <a:latin typeface="Roboto Slab" pitchFamily="2" charset="0"/>
              </a:rPr>
              <a:t> </a:t>
            </a:r>
            <a:r>
              <a:rPr lang="it-IT" sz="1600" b="0" i="0" dirty="0">
                <a:solidFill>
                  <a:srgbClr val="000000"/>
                </a:solidFill>
                <a:effectLst/>
                <a:latin typeface="Roboto Slab" pitchFamily="2" charset="0"/>
              </a:rPr>
              <a:t>del DPR 435/2001:</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in relazione alle </a:t>
            </a:r>
            <a:r>
              <a:rPr lang="it-IT" sz="1600" b="1" i="0" dirty="0">
                <a:solidFill>
                  <a:srgbClr val="000000"/>
                </a:solidFill>
                <a:effectLst/>
                <a:latin typeface="Roboto Slab" pitchFamily="2" charset="0"/>
              </a:rPr>
              <a:t>società di persone</a:t>
            </a:r>
            <a:r>
              <a:rPr lang="it-IT" sz="1600" b="0" i="0" dirty="0">
                <a:solidFill>
                  <a:srgbClr val="000000"/>
                </a:solidFill>
                <a:effectLst/>
                <a:latin typeface="Roboto Slab" pitchFamily="2" charset="0"/>
              </a:rPr>
              <a:t>, le imposte (IRPEF e addizionali dei soci) sono versate da questi ultimi entro il 30 giugno dell'anno in cui scadono i termini per presentazione della relativa dichiarazione; le imposte "proprie" della società devono essere versate entro l'ultimo giorno del mese successivo a quello di scadenza del termine di presentazione della dichiarazione;</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per le </a:t>
            </a:r>
            <a:r>
              <a:rPr lang="it-IT" sz="1600" b="1" i="0" dirty="0">
                <a:solidFill>
                  <a:srgbClr val="000000"/>
                </a:solidFill>
                <a:effectLst/>
                <a:latin typeface="Roboto Slab" pitchFamily="2" charset="0"/>
              </a:rPr>
              <a:t>società di capitali</a:t>
            </a:r>
            <a:r>
              <a:rPr lang="it-IT" sz="1600" b="0" i="0" dirty="0">
                <a:solidFill>
                  <a:srgbClr val="000000"/>
                </a:solidFill>
                <a:effectLst/>
                <a:latin typeface="Roboto Slab" pitchFamily="2" charset="0"/>
              </a:rPr>
              <a:t>, le imposte (IRES ed eventuali addizionali e imposte sostitutive) sono versate entro l'ultimo giorno del sesto mese successivo a quello in cui si è chiuso il periodo d'imposta al quale le imposte si riferiscono. </a:t>
            </a:r>
          </a:p>
          <a:p>
            <a:pPr algn="just">
              <a:lnSpc>
                <a:spcPct val="150000"/>
              </a:lnSpc>
              <a:spcBef>
                <a:spcPts val="0"/>
              </a:spcBef>
            </a:pPr>
            <a:r>
              <a:rPr lang="it-IT" sz="1600" b="0" i="0" dirty="0">
                <a:solidFill>
                  <a:srgbClr val="000000"/>
                </a:solidFill>
                <a:effectLst/>
                <a:latin typeface="Roboto Slab" pitchFamily="2" charset="0"/>
              </a:rPr>
              <a:t>Sono in ogni caso soggette ai </a:t>
            </a:r>
            <a:r>
              <a:rPr lang="it-IT" sz="1600" b="1" i="0" dirty="0">
                <a:solidFill>
                  <a:srgbClr val="000000"/>
                </a:solidFill>
                <a:effectLst/>
                <a:latin typeface="Roboto Slab" pitchFamily="2" charset="0"/>
              </a:rPr>
              <a:t>termini ordinari </a:t>
            </a:r>
            <a:r>
              <a:rPr lang="it-IT" sz="1600" b="0" i="0" dirty="0">
                <a:solidFill>
                  <a:srgbClr val="000000"/>
                </a:solidFill>
                <a:effectLst/>
                <a:latin typeface="Roboto Slab" pitchFamily="2" charset="0"/>
              </a:rPr>
              <a:t>le imposte relative al </a:t>
            </a:r>
            <a:r>
              <a:rPr lang="it-IT" sz="1600" b="1" i="0" dirty="0">
                <a:solidFill>
                  <a:srgbClr val="000000"/>
                </a:solidFill>
                <a:effectLst/>
                <a:latin typeface="Roboto Slab" pitchFamily="2" charset="0"/>
              </a:rPr>
              <a:t>periodo "unitario" precedente a quello in cui la fusione è stata effettuata</a:t>
            </a:r>
            <a:r>
              <a:rPr lang="it-IT" sz="1600" b="0" i="0" dirty="0">
                <a:solidFill>
                  <a:srgbClr val="000000"/>
                </a:solidFill>
                <a:effectLst/>
                <a:latin typeface="Roboto Slab" pitchFamily="2" charset="0"/>
              </a:rPr>
              <a:t>, così come quelle del </a:t>
            </a:r>
            <a:r>
              <a:rPr lang="it-IT" sz="1600" b="1" i="0" dirty="0">
                <a:solidFill>
                  <a:srgbClr val="000000"/>
                </a:solidFill>
                <a:effectLst/>
                <a:latin typeface="Roboto Slab" pitchFamily="2" charset="0"/>
              </a:rPr>
              <a:t>periodo d'imposta "post fusione"</a:t>
            </a:r>
            <a:r>
              <a:rPr lang="it-IT" sz="1600" b="0" i="0" dirty="0">
                <a:solidFill>
                  <a:srgbClr val="000000"/>
                </a:solidFill>
                <a:effectLst/>
                <a:latin typeface="Roboto Slab" pitchFamily="2" charset="0"/>
              </a:rPr>
              <a:t>. </a:t>
            </a:r>
          </a:p>
          <a:p>
            <a:pPr algn="just">
              <a:lnSpc>
                <a:spcPct val="150000"/>
              </a:lnSpc>
              <a:spcBef>
                <a:spcPts val="0"/>
              </a:spcBef>
            </a:pPr>
            <a:endParaRPr lang="it-IT" sz="16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5ACCFA23-FC4C-7346-53B3-35D54215AFE5}"/>
              </a:ext>
            </a:extLst>
          </p:cNvPr>
          <p:cNvSpPr>
            <a:spLocks noGrp="1"/>
          </p:cNvSpPr>
          <p:nvPr>
            <p:ph type="sldNum" sz="quarter" idx="12"/>
          </p:nvPr>
        </p:nvSpPr>
        <p:spPr/>
        <p:txBody>
          <a:bodyPr/>
          <a:lstStyle/>
          <a:p>
            <a:fld id="{924E01A3-EAA5-4C2C-A4B3-8A501F687B1A}" type="slidenum">
              <a:rPr lang="it-IT" smtClean="0"/>
              <a:t>156</a:t>
            </a:fld>
            <a:endParaRPr lang="it-IT" dirty="0"/>
          </a:p>
        </p:txBody>
      </p:sp>
    </p:spTree>
    <p:extLst>
      <p:ext uri="{BB962C8B-B14F-4D97-AF65-F5344CB8AC3E}">
        <p14:creationId xmlns:p14="http://schemas.microsoft.com/office/powerpoint/2010/main" val="218980004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62194-DACE-9ED1-BFA0-B01266FAE5D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B898386-F783-7150-5465-B89C91DF6B9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dirette – obblighi dichiarativi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A4B4C378-83A4-F0A8-5817-1B92D905C75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600" b="0" i="0" dirty="0">
              <a:solidFill>
                <a:srgbClr val="000000"/>
              </a:solidFill>
              <a:effectLst/>
              <a:latin typeface="Roboto Slab" pitchFamily="2" charset="0"/>
            </a:endParaRPr>
          </a:p>
          <a:p>
            <a:pPr algn="just">
              <a:lnSpc>
                <a:spcPct val="150000"/>
              </a:lnSpc>
              <a:spcBef>
                <a:spcPts val="0"/>
              </a:spcBef>
              <a:buNone/>
            </a:pPr>
            <a:endParaRPr lang="it-IT" sz="1600" dirty="0">
              <a:solidFill>
                <a:srgbClr val="000000"/>
              </a:solidFill>
              <a:latin typeface="Roboto Slab" pitchFamily="2" charset="0"/>
            </a:endParaRPr>
          </a:p>
          <a:p>
            <a:pPr algn="just">
              <a:lnSpc>
                <a:spcPct val="150000"/>
              </a:lnSpc>
              <a:spcBef>
                <a:spcPts val="0"/>
              </a:spcBef>
              <a:buNone/>
            </a:pPr>
            <a:r>
              <a:rPr lang="it-IT" sz="2000" b="0" i="0" dirty="0">
                <a:solidFill>
                  <a:srgbClr val="000000"/>
                </a:solidFill>
                <a:effectLst/>
                <a:latin typeface="Roboto Slab" pitchFamily="2" charset="0"/>
              </a:rPr>
              <a:t>A norma </a:t>
            </a:r>
            <a:r>
              <a:rPr lang="it-IT" sz="2000" i="0" dirty="0">
                <a:effectLst/>
                <a:latin typeface="Roboto Slab" pitchFamily="2" charset="0"/>
              </a:rPr>
              <a:t>dell'</a:t>
            </a:r>
            <a:r>
              <a:rPr lang="it-IT" sz="2000" i="0" u="none" strike="noStrike" dirty="0">
                <a:effectLst/>
                <a:latin typeface="Roboto Slab" pitchFamily="2" charset="0"/>
              </a:rPr>
              <a:t>art. 172</a:t>
            </a:r>
            <a:r>
              <a:rPr lang="it-IT" sz="2000" i="0" dirty="0">
                <a:effectLst/>
                <a:latin typeface="Roboto Slab" pitchFamily="2" charset="0"/>
              </a:rPr>
              <a:t> </a:t>
            </a:r>
            <a:r>
              <a:rPr lang="it-IT" sz="2000" b="0" i="0" dirty="0">
                <a:solidFill>
                  <a:srgbClr val="000000"/>
                </a:solidFill>
                <a:effectLst/>
                <a:latin typeface="Roboto Slab" pitchFamily="2" charset="0"/>
              </a:rPr>
              <a:t>co. 10 del TUIR, gli </a:t>
            </a:r>
            <a:r>
              <a:rPr lang="it-IT" sz="2000" b="1" i="0" dirty="0">
                <a:solidFill>
                  <a:srgbClr val="000000"/>
                </a:solidFill>
                <a:effectLst/>
                <a:latin typeface="Roboto Slab" pitchFamily="2" charset="0"/>
              </a:rPr>
              <a:t>obblighi di versamento dei soggetti che si estinguono</a:t>
            </a:r>
            <a:r>
              <a:rPr lang="it-IT" sz="2000" b="0" i="0" dirty="0">
                <a:solidFill>
                  <a:srgbClr val="000000"/>
                </a:solidFill>
                <a:effectLst/>
                <a:latin typeface="Roboto Slab" pitchFamily="2" charset="0"/>
              </a:rPr>
              <a:t> per effetto della fusione, </a:t>
            </a:r>
            <a:r>
              <a:rPr lang="it-IT" sz="2000" b="1" i="0" dirty="0">
                <a:solidFill>
                  <a:srgbClr val="000000"/>
                </a:solidFill>
                <a:effectLst/>
                <a:latin typeface="Roboto Slab" pitchFamily="2" charset="0"/>
              </a:rPr>
              <a:t>inclusi quelli relativi agli acconti e alle ritenute</a:t>
            </a:r>
            <a:r>
              <a:rPr lang="it-IT" sz="2000" b="0" i="0" dirty="0">
                <a:solidFill>
                  <a:srgbClr val="000000"/>
                </a:solidFill>
                <a:effectLst/>
                <a:latin typeface="Roboto Slab" pitchFamily="2" charset="0"/>
              </a:rPr>
              <a:t>, sono adempiuti </a:t>
            </a:r>
            <a:r>
              <a:rPr lang="it-IT" sz="2000" b="1" i="0" dirty="0">
                <a:solidFill>
                  <a:srgbClr val="000000"/>
                </a:solidFill>
                <a:effectLst/>
                <a:latin typeface="Roboto Slab" pitchFamily="2" charset="0"/>
              </a:rPr>
              <a:t>dagli stessi soggetti sino alla data di efficacia giuridica della fusione</a:t>
            </a:r>
            <a:r>
              <a:rPr lang="it-IT" sz="2000" b="0" i="0" dirty="0">
                <a:solidFill>
                  <a:srgbClr val="000000"/>
                </a:solidFill>
                <a:effectLst/>
                <a:latin typeface="Roboto Slab" pitchFamily="2" charset="0"/>
              </a:rPr>
              <a:t>, e </a:t>
            </a:r>
            <a:r>
              <a:rPr lang="it-IT" sz="2000" b="1" i="0" dirty="0">
                <a:solidFill>
                  <a:srgbClr val="000000"/>
                </a:solidFill>
                <a:effectLst/>
                <a:latin typeface="Roboto Slab" pitchFamily="2" charset="0"/>
              </a:rPr>
              <a:t>si trasferiscono al soggetto avente causa </a:t>
            </a:r>
            <a:r>
              <a:rPr lang="it-IT" sz="2000" b="0" i="0" dirty="0">
                <a:solidFill>
                  <a:srgbClr val="000000"/>
                </a:solidFill>
                <a:effectLst/>
                <a:latin typeface="Roboto Slab" pitchFamily="2" charset="0"/>
              </a:rPr>
              <a:t>(società incorporante o risultante dalla fusione) </a:t>
            </a:r>
            <a:r>
              <a:rPr lang="it-IT" sz="2000" b="1" i="0" dirty="0">
                <a:solidFill>
                  <a:srgbClr val="000000"/>
                </a:solidFill>
                <a:effectLst/>
                <a:latin typeface="Roboto Slab" pitchFamily="2" charset="0"/>
              </a:rPr>
              <a:t>dopo tale data</a:t>
            </a:r>
            <a:r>
              <a:rPr lang="it-IT" sz="2000" b="0" i="0" dirty="0">
                <a:solidFill>
                  <a:srgbClr val="000000"/>
                </a:solidFill>
                <a:effectLst/>
                <a:latin typeface="Roboto Slab" pitchFamily="2" charset="0"/>
              </a:rPr>
              <a:t>.</a:t>
            </a:r>
            <a:endParaRPr lang="it-IT" sz="20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0272CE96-D50B-D7E5-EAD9-D59D8F097567}"/>
              </a:ext>
            </a:extLst>
          </p:cNvPr>
          <p:cNvSpPr>
            <a:spLocks noGrp="1"/>
          </p:cNvSpPr>
          <p:nvPr>
            <p:ph type="sldNum" sz="quarter" idx="12"/>
          </p:nvPr>
        </p:nvSpPr>
        <p:spPr/>
        <p:txBody>
          <a:bodyPr/>
          <a:lstStyle/>
          <a:p>
            <a:fld id="{924E01A3-EAA5-4C2C-A4B3-8A501F687B1A}" type="slidenum">
              <a:rPr lang="it-IT" smtClean="0"/>
              <a:t>157</a:t>
            </a:fld>
            <a:endParaRPr lang="it-IT" dirty="0"/>
          </a:p>
        </p:txBody>
      </p:sp>
    </p:spTree>
    <p:extLst>
      <p:ext uri="{BB962C8B-B14F-4D97-AF65-F5344CB8AC3E}">
        <p14:creationId xmlns:p14="http://schemas.microsoft.com/office/powerpoint/2010/main" val="969829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158F5-5999-A4F2-6536-AA1C38E6B17B}"/>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0BB854E0-2329-0DD7-1064-3A9AA0DA9F5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Imposte indirette</a:t>
            </a:r>
            <a:endParaRPr lang="it-IT" sz="3200" i="1" dirty="0">
              <a:solidFill>
                <a:srgbClr val="000000"/>
              </a:solidFill>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605D8E80-7C4E-28FF-A0DB-D93D21AB6478}"/>
              </a:ext>
            </a:extLst>
          </p:cNvPr>
          <p:cNvSpPr>
            <a:spLocks noGrp="1"/>
          </p:cNvSpPr>
          <p:nvPr>
            <p:ph type="sldNum" sz="quarter" idx="12"/>
          </p:nvPr>
        </p:nvSpPr>
        <p:spPr/>
        <p:txBody>
          <a:bodyPr/>
          <a:lstStyle/>
          <a:p>
            <a:fld id="{924E01A3-EAA5-4C2C-A4B3-8A501F687B1A}" type="slidenum">
              <a:rPr lang="it-IT" smtClean="0"/>
              <a:t>158</a:t>
            </a:fld>
            <a:endParaRPr lang="it-IT"/>
          </a:p>
        </p:txBody>
      </p:sp>
    </p:spTree>
    <p:extLst>
      <p:ext uri="{BB962C8B-B14F-4D97-AF65-F5344CB8AC3E}">
        <p14:creationId xmlns:p14="http://schemas.microsoft.com/office/powerpoint/2010/main" val="400493634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E6C5-DD3E-1C87-2E1D-CB7944DCA7F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68DEFFD-26D1-C891-65B4-6BF5679E810C}"/>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Iva</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CE6B91B7-9BD2-E325-D951-B39C822FC2E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endParaRPr lang="it-IT" sz="1600" b="0" i="0" dirty="0">
              <a:solidFill>
                <a:srgbClr val="000000"/>
              </a:solidFill>
              <a:effectLst/>
              <a:latin typeface="Roboto Slab" pitchFamily="2" charset="0"/>
            </a:endParaRPr>
          </a:p>
          <a:p>
            <a:pPr algn="just">
              <a:lnSpc>
                <a:spcPct val="150000"/>
              </a:lnSpc>
              <a:spcBef>
                <a:spcPts val="0"/>
              </a:spcBef>
              <a:buNone/>
            </a:pPr>
            <a:r>
              <a:rPr lang="it-IT" sz="1600" b="0" i="0" dirty="0">
                <a:solidFill>
                  <a:srgbClr val="000000"/>
                </a:solidFill>
                <a:effectLst/>
                <a:latin typeface="Roboto Slab" pitchFamily="2" charset="0"/>
              </a:rPr>
              <a:t>I passaggi di beni </a:t>
            </a:r>
            <a:r>
              <a:rPr lang="it-IT" sz="1600" i="0" dirty="0">
                <a:effectLst/>
                <a:latin typeface="Roboto Slab" pitchFamily="2" charset="0"/>
              </a:rPr>
              <a:t>in dipendenza di fusioni </a:t>
            </a:r>
            <a:r>
              <a:rPr lang="it-IT" sz="1600" b="1" i="0" dirty="0">
                <a:effectLst/>
                <a:latin typeface="Roboto Slab" pitchFamily="2" charset="0"/>
              </a:rPr>
              <a:t>non sono considerati cessioni di beni o prestazioni di servizi</a:t>
            </a:r>
            <a:r>
              <a:rPr lang="it-IT" sz="1600" i="0" dirty="0">
                <a:effectLst/>
                <a:latin typeface="Roboto Slab" pitchFamily="2" charset="0"/>
              </a:rPr>
              <a:t> (</a:t>
            </a:r>
            <a:r>
              <a:rPr lang="it-IT" sz="1600" i="0" u="none" strike="noStrike" dirty="0">
                <a:effectLst/>
                <a:latin typeface="Roboto Slab" pitchFamily="2" charset="0"/>
              </a:rPr>
              <a:t>artt. 2</a:t>
            </a:r>
            <a:r>
              <a:rPr lang="it-IT" sz="1600" i="0" dirty="0">
                <a:effectLst/>
                <a:latin typeface="Roboto Slab" pitchFamily="2" charset="0"/>
              </a:rPr>
              <a:t> co. 3 lett. f) e </a:t>
            </a:r>
            <a:r>
              <a:rPr lang="it-IT" sz="1600" i="0" u="none" strike="noStrike" dirty="0">
                <a:effectLst/>
                <a:latin typeface="Roboto Slab" pitchFamily="2" charset="0"/>
              </a:rPr>
              <a:t>3</a:t>
            </a:r>
            <a:r>
              <a:rPr lang="it-IT" sz="1600" i="0" dirty="0">
                <a:effectLst/>
                <a:latin typeface="Roboto Slab" pitchFamily="2" charset="0"/>
              </a:rPr>
              <a:t> co. 4 lett. d) del </a:t>
            </a:r>
            <a:r>
              <a:rPr lang="it-IT" sz="1600" b="0" i="0" dirty="0">
                <a:solidFill>
                  <a:srgbClr val="000000"/>
                </a:solidFill>
                <a:effectLst/>
                <a:latin typeface="Roboto Slab" pitchFamily="2" charset="0"/>
              </a:rPr>
              <a:t>DPR 633/72) e, pertanto, costituiscono </a:t>
            </a:r>
            <a:r>
              <a:rPr lang="it-IT" sz="1600" b="1" i="0" dirty="0">
                <a:solidFill>
                  <a:srgbClr val="000000"/>
                </a:solidFill>
                <a:effectLst/>
                <a:latin typeface="Roboto Slab" pitchFamily="2" charset="0"/>
              </a:rPr>
              <a:t>operazioni fuori dal campo di applicazione dell'IVA </a:t>
            </a:r>
            <a:r>
              <a:rPr lang="it-IT" sz="1600" b="0" i="0" dirty="0">
                <a:solidFill>
                  <a:srgbClr val="000000"/>
                </a:solidFill>
                <a:effectLst/>
                <a:latin typeface="Roboto Slab" pitchFamily="2" charset="0"/>
              </a:rPr>
              <a:t>per carenza del requisito oggettivo dell'imposta.</a:t>
            </a:r>
          </a:p>
          <a:p>
            <a:pPr algn="just">
              <a:lnSpc>
                <a:spcPct val="150000"/>
              </a:lnSpc>
              <a:spcBef>
                <a:spcPts val="0"/>
              </a:spcBef>
              <a:buNone/>
            </a:pPr>
            <a:r>
              <a:rPr lang="it-IT" sz="1600" b="0" i="0" dirty="0">
                <a:solidFill>
                  <a:srgbClr val="000000"/>
                </a:solidFill>
                <a:effectLst/>
                <a:latin typeface="Roboto Slab" pitchFamily="2" charset="0"/>
              </a:rPr>
              <a:t>La fusione comporta il </a:t>
            </a:r>
            <a:r>
              <a:rPr lang="it-IT" sz="1600" b="1" i="0" dirty="0">
                <a:solidFill>
                  <a:srgbClr val="000000"/>
                </a:solidFill>
                <a:effectLst/>
                <a:latin typeface="Roboto Slab" pitchFamily="2" charset="0"/>
              </a:rPr>
              <a:t>subentro dell'avente causa </a:t>
            </a:r>
            <a:r>
              <a:rPr lang="it-IT" sz="1600" b="0" i="0" dirty="0">
                <a:solidFill>
                  <a:srgbClr val="000000"/>
                </a:solidFill>
                <a:effectLst/>
                <a:latin typeface="Roboto Slab" pitchFamily="2" charset="0"/>
              </a:rPr>
              <a:t>(società risultante dalla fusione o incorporante) </a:t>
            </a:r>
            <a:r>
              <a:rPr lang="it-IT" sz="1600" b="1" i="0" dirty="0">
                <a:solidFill>
                  <a:srgbClr val="000000"/>
                </a:solidFill>
                <a:effectLst/>
                <a:latin typeface="Roboto Slab" pitchFamily="2" charset="0"/>
              </a:rPr>
              <a:t>negli obblighi e nei diritti IVA </a:t>
            </a:r>
            <a:r>
              <a:rPr lang="it-IT" sz="1600" b="0" i="0" dirty="0">
                <a:solidFill>
                  <a:srgbClr val="000000"/>
                </a:solidFill>
                <a:effectLst/>
                <a:latin typeface="Roboto Slab" pitchFamily="2" charset="0"/>
              </a:rPr>
              <a:t>del soggetto dante causa (società fuse o incorporate).</a:t>
            </a:r>
          </a:p>
          <a:p>
            <a:pPr algn="just">
              <a:lnSpc>
                <a:spcPct val="150000"/>
              </a:lnSpc>
              <a:spcBef>
                <a:spcPts val="0"/>
              </a:spcBef>
              <a:buNone/>
            </a:pPr>
            <a:r>
              <a:rPr lang="it-IT" sz="1600" b="0" i="0" dirty="0">
                <a:solidFill>
                  <a:srgbClr val="000000"/>
                </a:solidFill>
                <a:effectLst/>
                <a:latin typeface="Roboto Slab" pitchFamily="2" charset="0"/>
              </a:rPr>
              <a:t>La </a:t>
            </a:r>
            <a:r>
              <a:rPr lang="it-IT" sz="1600" b="1" i="0" dirty="0">
                <a:solidFill>
                  <a:srgbClr val="000000"/>
                </a:solidFill>
                <a:effectLst/>
                <a:latin typeface="Roboto Slab" pitchFamily="2" charset="0"/>
              </a:rPr>
              <a:t>data di effetto </a:t>
            </a:r>
            <a:r>
              <a:rPr lang="it-IT" sz="1600" b="0" i="0" dirty="0">
                <a:solidFill>
                  <a:srgbClr val="000000"/>
                </a:solidFill>
                <a:effectLst/>
                <a:latin typeface="Roboto Slab" pitchFamily="2" charset="0"/>
              </a:rPr>
              <a:t>della fusione, rilevante al fine del trasferimento delle </a:t>
            </a:r>
            <a:r>
              <a:rPr lang="it-IT" sz="1600" b="1" i="0" dirty="0">
                <a:solidFill>
                  <a:srgbClr val="000000"/>
                </a:solidFill>
                <a:effectLst/>
                <a:latin typeface="Roboto Slab" pitchFamily="2" charset="0"/>
              </a:rPr>
              <a:t>posizioni soggettive</a:t>
            </a:r>
            <a:r>
              <a:rPr lang="it-IT" sz="1600" b="0" i="0" dirty="0">
                <a:solidFill>
                  <a:srgbClr val="000000"/>
                </a:solidFill>
                <a:effectLst/>
                <a:latin typeface="Roboto Slab" pitchFamily="2" charset="0"/>
              </a:rPr>
              <a:t>, è quella di </a:t>
            </a:r>
            <a:r>
              <a:rPr lang="it-IT" sz="1600" b="1" i="0" dirty="0">
                <a:solidFill>
                  <a:srgbClr val="000000"/>
                </a:solidFill>
                <a:effectLst/>
                <a:latin typeface="Roboto Slab" pitchFamily="2" charset="0"/>
              </a:rPr>
              <a:t>effetto </a:t>
            </a:r>
            <a:r>
              <a:rPr lang="it-IT" sz="1600" b="1" i="0" dirty="0">
                <a:effectLst/>
                <a:latin typeface="Roboto Slab" pitchFamily="2" charset="0"/>
              </a:rPr>
              <a:t>giuridico </a:t>
            </a:r>
            <a:r>
              <a:rPr lang="it-IT" sz="1600" i="0" dirty="0">
                <a:effectLst/>
                <a:latin typeface="Roboto Slab" pitchFamily="2" charset="0"/>
              </a:rPr>
              <a:t>ex </a:t>
            </a:r>
            <a:r>
              <a:rPr lang="it-IT" sz="1600" i="0" u="none" strike="noStrike" dirty="0">
                <a:effectLst/>
                <a:latin typeface="Roboto Slab" pitchFamily="2" charset="0"/>
              </a:rPr>
              <a:t>art. 2504-bis</a:t>
            </a:r>
            <a:r>
              <a:rPr lang="it-IT" sz="1600" i="0" dirty="0">
                <a:effectLst/>
                <a:latin typeface="Roboto Slab" pitchFamily="2" charset="0"/>
              </a:rPr>
              <a:t> c.c. (data dell'ultima iscrizione nel Registro delle imprese dell'atto di fusione, oppure una data successiva indicata in tale atto, per le sole fusioni per incorporazione). L'operazione </a:t>
            </a:r>
            <a:r>
              <a:rPr lang="it-IT" sz="1600" b="1" i="0" dirty="0">
                <a:effectLst/>
                <a:latin typeface="Roboto Slab" pitchFamily="2" charset="0"/>
              </a:rPr>
              <a:t>non può avere efficacia retroattiva ai fini IVA </a:t>
            </a:r>
            <a:r>
              <a:rPr lang="it-IT" sz="1600" i="0" dirty="0">
                <a:effectLst/>
                <a:latin typeface="Roboto Slab" pitchFamily="2" charset="0"/>
              </a:rPr>
              <a:t>(R.M. 27.8.98 n. </a:t>
            </a:r>
            <a:r>
              <a:rPr lang="it-IT" sz="1600" i="0" u="none" strike="noStrike" dirty="0">
                <a:effectLst/>
                <a:latin typeface="Roboto Slab" pitchFamily="2" charset="0"/>
              </a:rPr>
              <a:t>120/E</a:t>
            </a:r>
            <a:r>
              <a:rPr lang="it-IT" sz="1600" i="0" dirty="0">
                <a:effectLst/>
                <a:latin typeface="Roboto Slab" pitchFamily="2" charset="0"/>
              </a:rPr>
              <a:t>).</a:t>
            </a:r>
          </a:p>
          <a:p>
            <a:pPr algn="just">
              <a:lnSpc>
                <a:spcPct val="150000"/>
              </a:lnSpc>
              <a:spcBef>
                <a:spcPts val="0"/>
              </a:spcBef>
              <a:buNone/>
            </a:pPr>
            <a:endParaRPr lang="it-IT" sz="20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7303F58-1C75-EACC-6822-A6A77EE375D8}"/>
              </a:ext>
            </a:extLst>
          </p:cNvPr>
          <p:cNvSpPr>
            <a:spLocks noGrp="1"/>
          </p:cNvSpPr>
          <p:nvPr>
            <p:ph type="sldNum" sz="quarter" idx="12"/>
          </p:nvPr>
        </p:nvSpPr>
        <p:spPr/>
        <p:txBody>
          <a:bodyPr/>
          <a:lstStyle/>
          <a:p>
            <a:fld id="{924E01A3-EAA5-4C2C-A4B3-8A501F687B1A}" type="slidenum">
              <a:rPr lang="it-IT" smtClean="0"/>
              <a:t>159</a:t>
            </a:fld>
            <a:endParaRPr lang="it-IT" dirty="0"/>
          </a:p>
        </p:txBody>
      </p:sp>
    </p:spTree>
    <p:extLst>
      <p:ext uri="{BB962C8B-B14F-4D97-AF65-F5344CB8AC3E}">
        <p14:creationId xmlns:p14="http://schemas.microsoft.com/office/powerpoint/2010/main" val="4147848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32E1D-48AA-2FE9-980D-79CE4D844DC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6EB8DEC-F989-D04B-AB98-7FF6D38A9E4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a:t>
            </a:r>
          </a:p>
        </p:txBody>
      </p:sp>
      <p:sp>
        <p:nvSpPr>
          <p:cNvPr id="2051" name="Rectangle 3">
            <a:extLst>
              <a:ext uri="{FF2B5EF4-FFF2-40B4-BE49-F238E27FC236}">
                <a16:creationId xmlns:a16="http://schemas.microsoft.com/office/drawing/2014/main" id="{06A70F51-A0BB-8E86-1403-1B06E5CE7F30}"/>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buNone/>
            </a:pPr>
            <a:r>
              <a:rPr lang="it-IT" sz="2000" kern="100" dirty="0">
                <a:effectLst/>
                <a:latin typeface="Roboto Slab" pitchFamily="2" charset="0"/>
                <a:ea typeface="Roboto Slab" pitchFamily="2" charset="0"/>
                <a:cs typeface="Roboto Slab" pitchFamily="2" charset="0"/>
              </a:rPr>
              <a:t>Possono esservi tanti </a:t>
            </a:r>
            <a:r>
              <a:rPr lang="it-IT" sz="2000" b="1" kern="100" dirty="0">
                <a:effectLst/>
                <a:latin typeface="Roboto Slab" pitchFamily="2" charset="0"/>
                <a:ea typeface="Roboto Slab" pitchFamily="2" charset="0"/>
                <a:cs typeface="Roboto Slab" pitchFamily="2" charset="0"/>
              </a:rPr>
              <a:t>rapporti di concambio diversi </a:t>
            </a:r>
            <a:r>
              <a:rPr lang="it-IT" sz="2000" kern="100" dirty="0">
                <a:effectLst/>
                <a:latin typeface="Roboto Slab" pitchFamily="2" charset="0"/>
                <a:ea typeface="Roboto Slab" pitchFamily="2" charset="0"/>
                <a:cs typeface="Roboto Slab" pitchFamily="2" charset="0"/>
              </a:rPr>
              <a:t>quante sono le società fuse o incorporate.</a:t>
            </a:r>
          </a:p>
          <a:p>
            <a:pPr algn="just">
              <a:lnSpc>
                <a:spcPct val="150000"/>
              </a:lnSpc>
              <a:spcBef>
                <a:spcPts val="0"/>
              </a:spcBef>
              <a:buNone/>
            </a:pPr>
            <a:r>
              <a:rPr lang="it-IT" sz="2000" kern="100" dirty="0">
                <a:effectLst/>
                <a:latin typeface="Roboto Slab" pitchFamily="2" charset="0"/>
                <a:ea typeface="Roboto Slab" pitchFamily="2" charset="0"/>
                <a:cs typeface="Roboto Slab" pitchFamily="2" charset="0"/>
              </a:rPr>
              <a:t>La determinazione del rapporto di cambio compete agli </a:t>
            </a:r>
            <a:r>
              <a:rPr lang="it-IT" sz="2000" b="1" kern="100" dirty="0">
                <a:effectLst/>
                <a:latin typeface="Roboto Slab" pitchFamily="2" charset="0"/>
                <a:ea typeface="Roboto Slab" pitchFamily="2" charset="0"/>
                <a:cs typeface="Roboto Slab" pitchFamily="2" charset="0"/>
              </a:rPr>
              <a:t>amministratori delle società partecipanti </a:t>
            </a:r>
            <a:r>
              <a:rPr lang="it-IT" sz="2000" kern="100" dirty="0">
                <a:effectLst/>
                <a:latin typeface="Roboto Slab" pitchFamily="2" charset="0"/>
                <a:ea typeface="Roboto Slab" pitchFamily="2" charset="0"/>
                <a:cs typeface="Roboto Slab" pitchFamily="2" charset="0"/>
              </a:rPr>
              <a:t>alla fusione, i quali:</a:t>
            </a:r>
          </a:p>
          <a:p>
            <a:pPr marL="342900" lvl="0" indent="-342900" algn="just">
              <a:lnSpc>
                <a:spcPct val="150000"/>
              </a:lnSpc>
              <a:spcBef>
                <a:spcPts val="0"/>
              </a:spcBef>
              <a:buSzPts val="1000"/>
              <a:buFont typeface="Symbol" panose="05050102010706020507" pitchFamily="18" charset="2"/>
              <a:buChar char=""/>
              <a:tabLst>
                <a:tab pos="457200" algn="l"/>
              </a:tabLst>
            </a:pPr>
            <a:r>
              <a:rPr lang="it-IT" sz="2000" kern="100" dirty="0">
                <a:effectLst/>
                <a:latin typeface="Roboto Slab" pitchFamily="2" charset="0"/>
                <a:ea typeface="Roboto Slab" pitchFamily="2" charset="0"/>
                <a:cs typeface="Roboto Slab" pitchFamily="2" charset="0"/>
              </a:rPr>
              <a:t>devono darne evidenza nel </a:t>
            </a:r>
            <a:r>
              <a:rPr lang="it-IT" sz="2000" b="1" kern="100" dirty="0">
                <a:effectLst/>
                <a:latin typeface="Roboto Slab" pitchFamily="2" charset="0"/>
                <a:ea typeface="Roboto Slab" pitchFamily="2" charset="0"/>
                <a:cs typeface="Roboto Slab" pitchFamily="2" charset="0"/>
              </a:rPr>
              <a:t>progetto di fusione</a:t>
            </a:r>
            <a:r>
              <a:rPr lang="it-IT" sz="2000" kern="100" dirty="0">
                <a:effectLst/>
                <a:latin typeface="Roboto Slab" pitchFamily="2" charset="0"/>
                <a:ea typeface="Roboto Slab" pitchFamily="2" charset="0"/>
                <a:cs typeface="Roboto Slab" pitchFamily="2" charset="0"/>
              </a:rPr>
              <a:t>;</a:t>
            </a:r>
          </a:p>
          <a:p>
            <a:pPr marL="342900" lvl="0" indent="-342900" algn="just">
              <a:lnSpc>
                <a:spcPct val="150000"/>
              </a:lnSpc>
              <a:spcBef>
                <a:spcPts val="0"/>
              </a:spcBef>
              <a:buSzPts val="1000"/>
              <a:buFont typeface="Symbol" panose="05050102010706020507" pitchFamily="18" charset="2"/>
              <a:buChar char=""/>
              <a:tabLst>
                <a:tab pos="457200" algn="l"/>
              </a:tabLst>
            </a:pPr>
            <a:r>
              <a:rPr lang="it-IT" sz="2000" kern="100" dirty="0">
                <a:effectLst/>
                <a:latin typeface="Roboto Slab" pitchFamily="2" charset="0"/>
                <a:ea typeface="Roboto Slab" pitchFamily="2" charset="0"/>
                <a:cs typeface="Roboto Slab" pitchFamily="2" charset="0"/>
              </a:rPr>
              <a:t>devono illustrare nel dettaglio i </a:t>
            </a:r>
            <a:r>
              <a:rPr lang="it-IT" sz="2000" b="1" kern="100" dirty="0">
                <a:effectLst/>
                <a:latin typeface="Roboto Slab" pitchFamily="2" charset="0"/>
                <a:ea typeface="Roboto Slab" pitchFamily="2" charset="0"/>
                <a:cs typeface="Roboto Slab" pitchFamily="2" charset="0"/>
              </a:rPr>
              <a:t>criteri</a:t>
            </a:r>
            <a:r>
              <a:rPr lang="it-IT" sz="2000" kern="100" dirty="0">
                <a:effectLst/>
                <a:latin typeface="Roboto Slab" pitchFamily="2" charset="0"/>
                <a:ea typeface="Roboto Slab" pitchFamily="2" charset="0"/>
                <a:cs typeface="Roboto Slab" pitchFamily="2" charset="0"/>
              </a:rPr>
              <a:t> mediante i quali è stato determinato, evidenziando le eventuali difficoltà riscontrate nel processo di valutazione, nella </a:t>
            </a:r>
            <a:r>
              <a:rPr lang="it-IT" sz="2000" b="1" kern="100" dirty="0">
                <a:effectLst/>
                <a:latin typeface="Roboto Slab" pitchFamily="2" charset="0"/>
                <a:ea typeface="Roboto Slab" pitchFamily="2" charset="0"/>
                <a:cs typeface="Roboto Slab" pitchFamily="2" charset="0"/>
              </a:rPr>
              <a:t>Relazione accompagnatoria al progetto</a:t>
            </a:r>
            <a:r>
              <a:rPr lang="it-IT" sz="2000" kern="100" dirty="0">
                <a:effectLst/>
                <a:latin typeface="Roboto Slab" pitchFamily="2" charset="0"/>
                <a:ea typeface="Roboto Slab" pitchFamily="2" charset="0"/>
                <a:cs typeface="Roboto Slab" pitchFamily="2" charset="0"/>
              </a:rPr>
              <a:t> di fusione.</a:t>
            </a:r>
          </a:p>
        </p:txBody>
      </p:sp>
      <p:sp>
        <p:nvSpPr>
          <p:cNvPr id="3" name="Segnaposto numero diapositiva 2">
            <a:extLst>
              <a:ext uri="{FF2B5EF4-FFF2-40B4-BE49-F238E27FC236}">
                <a16:creationId xmlns:a16="http://schemas.microsoft.com/office/drawing/2014/main" id="{DFA75551-F3E2-7C6D-49E2-23967115C5A7}"/>
              </a:ext>
            </a:extLst>
          </p:cNvPr>
          <p:cNvSpPr>
            <a:spLocks noGrp="1"/>
          </p:cNvSpPr>
          <p:nvPr>
            <p:ph type="sldNum" sz="quarter" idx="12"/>
          </p:nvPr>
        </p:nvSpPr>
        <p:spPr/>
        <p:txBody>
          <a:bodyPr/>
          <a:lstStyle/>
          <a:p>
            <a:fld id="{924E01A3-EAA5-4C2C-A4B3-8A501F687B1A}" type="slidenum">
              <a:rPr lang="it-IT" smtClean="0"/>
              <a:t>16</a:t>
            </a:fld>
            <a:endParaRPr lang="it-IT"/>
          </a:p>
        </p:txBody>
      </p:sp>
    </p:spTree>
    <p:extLst>
      <p:ext uri="{BB962C8B-B14F-4D97-AF65-F5344CB8AC3E}">
        <p14:creationId xmlns:p14="http://schemas.microsoft.com/office/powerpoint/2010/main" val="318339913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626B1-AC1D-922C-7AD1-083937E9CFD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8C006DF-440D-5DF3-BD5C-F1F0D3F1A94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Iva – effetti sulle posizioni soggettive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7B802DA5-AECD-BE2B-A2E0-7D63A1F0D69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300" i="0" dirty="0">
                <a:effectLst/>
                <a:latin typeface="Roboto Slab" pitchFamily="2" charset="0"/>
              </a:rPr>
              <a:t>Con riguardo alle posizioni soggettive dei soggetti coinvolti, i principali effetti IVA sono i seguenti:</a:t>
            </a:r>
          </a:p>
          <a:p>
            <a:pPr algn="just">
              <a:lnSpc>
                <a:spcPct val="150000"/>
              </a:lnSpc>
              <a:spcBef>
                <a:spcPts val="0"/>
              </a:spcBef>
              <a:buFont typeface="Arial" panose="020B0604020202020204" pitchFamily="34" charset="0"/>
              <a:buChar char="•"/>
            </a:pPr>
            <a:r>
              <a:rPr lang="it-IT" sz="1300" i="0" dirty="0">
                <a:effectLst/>
                <a:latin typeface="Roboto Slab" pitchFamily="2" charset="0"/>
              </a:rPr>
              <a:t> dalla </a:t>
            </a:r>
            <a:r>
              <a:rPr lang="it-IT" sz="1300" b="1" i="0" dirty="0">
                <a:effectLst/>
                <a:latin typeface="Roboto Slab" pitchFamily="2" charset="0"/>
              </a:rPr>
              <a:t>prima liquidazione successiva</a:t>
            </a:r>
            <a:r>
              <a:rPr lang="it-IT" sz="1300" i="0" dirty="0">
                <a:effectLst/>
                <a:latin typeface="Roboto Slab" pitchFamily="2" charset="0"/>
              </a:rPr>
              <a:t> alla data di effetto della fusione, la società risultante o incorporante deve far confluire nella propria liquidazione gli elementi riferiti alle società fuse o incorporate relativi al periodo precedente alla fusione (R.M. 13.3.89 n. </a:t>
            </a:r>
            <a:r>
              <a:rPr lang="it-IT" sz="1300" i="0" u="none" strike="noStrike" dirty="0">
                <a:effectLst/>
                <a:latin typeface="Roboto Slab" pitchFamily="2" charset="0"/>
              </a:rPr>
              <a:t>570624</a:t>
            </a:r>
            <a:r>
              <a:rPr lang="it-IT" sz="1300" i="0" dirty="0">
                <a:effectLst/>
                <a:latin typeface="Roboto Slab" pitchFamily="2" charset="0"/>
              </a:rPr>
              <a:t>);</a:t>
            </a:r>
          </a:p>
          <a:p>
            <a:pPr algn="just">
              <a:lnSpc>
                <a:spcPct val="150000"/>
              </a:lnSpc>
              <a:spcBef>
                <a:spcPts val="0"/>
              </a:spcBef>
              <a:buFont typeface="Arial" panose="020B0604020202020204" pitchFamily="34" charset="0"/>
              <a:buChar char="•"/>
            </a:pPr>
            <a:r>
              <a:rPr lang="it-IT" sz="1300" i="0" dirty="0">
                <a:effectLst/>
                <a:latin typeface="Roboto Slab" pitchFamily="2" charset="0"/>
              </a:rPr>
              <a:t> il </a:t>
            </a:r>
            <a:r>
              <a:rPr lang="it-IT" sz="1300" b="1" i="0" dirty="0">
                <a:effectLst/>
                <a:latin typeface="Roboto Slab" pitchFamily="2" charset="0"/>
              </a:rPr>
              <a:t>credito IVA maturato dalle società fuse o incorporate </a:t>
            </a:r>
            <a:r>
              <a:rPr lang="it-IT" sz="1300" i="0" dirty="0">
                <a:effectLst/>
                <a:latin typeface="Roboto Slab" pitchFamily="2" charset="0"/>
              </a:rPr>
              <a:t>si trasferisce alla società risultante o incorporante;   </a:t>
            </a:r>
          </a:p>
          <a:p>
            <a:pPr algn="just">
              <a:lnSpc>
                <a:spcPct val="150000"/>
              </a:lnSpc>
              <a:spcBef>
                <a:spcPts val="0"/>
              </a:spcBef>
              <a:buFont typeface="Arial" panose="020B0604020202020204" pitchFamily="34" charset="0"/>
              <a:buChar char="•"/>
            </a:pPr>
            <a:r>
              <a:rPr lang="it-IT" sz="1300" i="0" dirty="0">
                <a:effectLst/>
                <a:latin typeface="Roboto Slab" pitchFamily="2" charset="0"/>
              </a:rPr>
              <a:t> la </a:t>
            </a:r>
            <a:r>
              <a:rPr lang="it-IT" sz="1300" b="1" i="0" u="none" strike="noStrike" dirty="0">
                <a:effectLst/>
                <a:latin typeface="Roboto Slab" pitchFamily="2" charset="0"/>
              </a:rPr>
              <a:t>rettifica della detrazione</a:t>
            </a:r>
            <a:r>
              <a:rPr lang="it-IT" sz="1300" i="0" dirty="0">
                <a:effectLst/>
                <a:latin typeface="Roboto Slab" pitchFamily="2" charset="0"/>
              </a:rPr>
              <a:t>, in capo alla società risultante o incorporante, è computata considerando la data di acquisto dei beni ammortizzabili da parte delle società fuse o incorporate (</a:t>
            </a:r>
            <a:r>
              <a:rPr lang="it-IT" sz="1300" i="0" u="none" strike="noStrike" dirty="0">
                <a:effectLst/>
                <a:latin typeface="Roboto Slab" pitchFamily="2" charset="0"/>
              </a:rPr>
              <a:t>art. 19-bis2</a:t>
            </a:r>
            <a:r>
              <a:rPr lang="it-IT" sz="1300" i="0" dirty="0">
                <a:effectLst/>
                <a:latin typeface="Roboto Slab" pitchFamily="2" charset="0"/>
              </a:rPr>
              <a:t> co. 7 del DPR 633/72);</a:t>
            </a:r>
          </a:p>
          <a:p>
            <a:pPr algn="just">
              <a:lnSpc>
                <a:spcPct val="150000"/>
              </a:lnSpc>
              <a:spcBef>
                <a:spcPts val="0"/>
              </a:spcBef>
              <a:buFont typeface="Arial" panose="020B0604020202020204" pitchFamily="34" charset="0"/>
              <a:buChar char="•"/>
            </a:pPr>
            <a:r>
              <a:rPr lang="it-IT" sz="1300" i="0" dirty="0">
                <a:effectLst/>
                <a:latin typeface="Roboto Slab" pitchFamily="2" charset="0"/>
              </a:rPr>
              <a:t> la facoltà di acquistare beni e servizi senza applicazione dell'IVA (</a:t>
            </a:r>
            <a:r>
              <a:rPr lang="it-IT" sz="1300" b="1" i="0" u="none" strike="noStrike" dirty="0">
                <a:effectLst/>
                <a:latin typeface="Roboto Slab" pitchFamily="2" charset="0"/>
              </a:rPr>
              <a:t>plafond IVA</a:t>
            </a:r>
            <a:r>
              <a:rPr lang="it-IT" sz="1300" b="1" i="0" dirty="0">
                <a:effectLst/>
                <a:latin typeface="Roboto Slab" pitchFamily="2" charset="0"/>
              </a:rPr>
              <a:t> dell'esportatore abituale</a:t>
            </a:r>
            <a:r>
              <a:rPr lang="it-IT" sz="1300" i="0" dirty="0">
                <a:effectLst/>
                <a:latin typeface="Roboto Slab" pitchFamily="2" charset="0"/>
              </a:rPr>
              <a:t>), ai sensi dell'</a:t>
            </a:r>
            <a:r>
              <a:rPr lang="it-IT" sz="1300" i="0" u="none" strike="noStrike" dirty="0">
                <a:effectLst/>
                <a:latin typeface="Roboto Slab" pitchFamily="2" charset="0"/>
              </a:rPr>
              <a:t>art. 8</a:t>
            </a:r>
            <a:r>
              <a:rPr lang="it-IT" sz="1300" i="0" dirty="0">
                <a:effectLst/>
                <a:latin typeface="Roboto Slab" pitchFamily="2" charset="0"/>
              </a:rPr>
              <a:t> co. 1 lett. c) del DPR 633/72, può essere trasferita alla società risultante o incorporante che prosegua l'attività di esportazione, previa comunicazione resa barrando l'apposita casella "PL" del quadro D presente nel modello AA7/10 (R.M. 23.1.75 n. </a:t>
            </a:r>
            <a:r>
              <a:rPr lang="it-IT" sz="1300" i="0" u="none" strike="noStrike" dirty="0">
                <a:effectLst/>
                <a:latin typeface="Roboto Slab" pitchFamily="2" charset="0"/>
              </a:rPr>
              <a:t>520828</a:t>
            </a:r>
            <a:r>
              <a:rPr lang="it-IT" sz="1300" i="0" dirty="0">
                <a:effectLst/>
                <a:latin typeface="Roboto Slab" pitchFamily="2" charset="0"/>
              </a:rPr>
              <a:t> e R.M. 27.6.74 n. </a:t>
            </a:r>
            <a:r>
              <a:rPr lang="it-IT" sz="1300" i="0" u="none" strike="noStrike" dirty="0">
                <a:effectLst/>
                <a:latin typeface="Roboto Slab" pitchFamily="2" charset="0"/>
              </a:rPr>
              <a:t>525029</a:t>
            </a:r>
            <a:r>
              <a:rPr lang="it-IT" sz="1300" i="0" dirty="0">
                <a:effectLst/>
                <a:latin typeface="Roboto Slab" pitchFamily="2" charset="0"/>
              </a:rPr>
              <a:t>);</a:t>
            </a:r>
          </a:p>
          <a:p>
            <a:pPr algn="just">
              <a:lnSpc>
                <a:spcPct val="150000"/>
              </a:lnSpc>
              <a:spcBef>
                <a:spcPts val="0"/>
              </a:spcBef>
              <a:buFont typeface="Arial" panose="020B0604020202020204" pitchFamily="34" charset="0"/>
              <a:buChar char="•"/>
            </a:pPr>
            <a:r>
              <a:rPr lang="it-IT" sz="1300" i="0" dirty="0">
                <a:effectLst/>
                <a:latin typeface="Roboto Slab" pitchFamily="2" charset="0"/>
              </a:rPr>
              <a:t> la </a:t>
            </a:r>
            <a:r>
              <a:rPr lang="it-IT" sz="1300" b="1" i="0" dirty="0">
                <a:effectLst/>
                <a:latin typeface="Roboto Slab" pitchFamily="2" charset="0"/>
              </a:rPr>
              <a:t>qualifica d'impresa costruttrice o ristrutturatrice</a:t>
            </a:r>
            <a:r>
              <a:rPr lang="it-IT" sz="1300" i="0" dirty="0">
                <a:effectLst/>
                <a:latin typeface="Roboto Slab" pitchFamily="2" charset="0"/>
              </a:rPr>
              <a:t>, rilevante ai fini del trattamento IVA nell'ambito delle operazioni immobiliari, si deve ritenere trasferibile alla società risultante o incorporante.</a:t>
            </a:r>
            <a:endParaRPr lang="it-IT" sz="130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43C62C0-B0FD-6C7A-3B9F-10CBDC714611}"/>
              </a:ext>
            </a:extLst>
          </p:cNvPr>
          <p:cNvSpPr>
            <a:spLocks noGrp="1"/>
          </p:cNvSpPr>
          <p:nvPr>
            <p:ph type="sldNum" sz="quarter" idx="12"/>
          </p:nvPr>
        </p:nvSpPr>
        <p:spPr/>
        <p:txBody>
          <a:bodyPr/>
          <a:lstStyle/>
          <a:p>
            <a:fld id="{924E01A3-EAA5-4C2C-A4B3-8A501F687B1A}" type="slidenum">
              <a:rPr lang="it-IT" smtClean="0"/>
              <a:t>160</a:t>
            </a:fld>
            <a:endParaRPr lang="it-IT" dirty="0"/>
          </a:p>
        </p:txBody>
      </p:sp>
    </p:spTree>
    <p:extLst>
      <p:ext uri="{BB962C8B-B14F-4D97-AF65-F5344CB8AC3E}">
        <p14:creationId xmlns:p14="http://schemas.microsoft.com/office/powerpoint/2010/main" val="37373898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6D70BC-834E-318C-E1F1-D3E88F5317F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22FD615-D4FA-6FBB-FC9E-06D89C6A1C0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Iva – registri e documenti contabili – adempimenti dichiarativi</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07483E3F-A366-7729-0FBC-4123F36B26E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500" b="0" i="0" dirty="0">
                <a:solidFill>
                  <a:srgbClr val="000000"/>
                </a:solidFill>
                <a:effectLst/>
                <a:latin typeface="Roboto Slab" pitchFamily="2" charset="0"/>
                <a:ea typeface="Roboto Slab" pitchFamily="2" charset="0"/>
                <a:cs typeface="Roboto Slab" pitchFamily="2" charset="0"/>
              </a:rPr>
              <a:t>La società risultante o incorporante </a:t>
            </a:r>
            <a:r>
              <a:rPr lang="it-IT" sz="1500" b="1" i="0" dirty="0">
                <a:solidFill>
                  <a:srgbClr val="000000"/>
                </a:solidFill>
                <a:effectLst/>
                <a:latin typeface="Roboto Slab" pitchFamily="2" charset="0"/>
                <a:ea typeface="Roboto Slab" pitchFamily="2" charset="0"/>
                <a:cs typeface="Roboto Slab" pitchFamily="2" charset="0"/>
              </a:rPr>
              <a:t>può continuare a utilizzare i registri di ciascuna società fusa o incorporata</a:t>
            </a:r>
            <a:r>
              <a:rPr lang="it-IT" sz="1500" b="0" i="0" dirty="0">
                <a:solidFill>
                  <a:srgbClr val="000000"/>
                </a:solidFill>
                <a:effectLst/>
                <a:latin typeface="Roboto Slab" pitchFamily="2" charset="0"/>
                <a:ea typeface="Roboto Slab" pitchFamily="2" charset="0"/>
                <a:cs typeface="Roboto Slab" pitchFamily="2" charset="0"/>
              </a:rPr>
              <a:t>, purché sugli stessi sia fatta menzione dell'avvenuta operazione di fusione con l'indicazione della società incorporante. Qualora sia variato il luogo di </a:t>
            </a:r>
            <a:r>
              <a:rPr lang="it-IT" sz="1500" i="0" dirty="0">
                <a:effectLst/>
                <a:latin typeface="Roboto Slab" pitchFamily="2" charset="0"/>
                <a:ea typeface="Roboto Slab" pitchFamily="2" charset="0"/>
                <a:cs typeface="Roboto Slab" pitchFamily="2" charset="0"/>
              </a:rPr>
              <a:t>conservazione dei citati documenti è dovuta la comunicazione prevista dall'</a:t>
            </a:r>
            <a:r>
              <a:rPr lang="it-IT" sz="1500" i="0" u="none" strike="noStrike" dirty="0">
                <a:effectLst/>
                <a:latin typeface="Roboto Slab" pitchFamily="2" charset="0"/>
                <a:ea typeface="Roboto Slab" pitchFamily="2" charset="0"/>
                <a:cs typeface="Roboto Slab" pitchFamily="2" charset="0"/>
              </a:rPr>
              <a:t>art. 35</a:t>
            </a:r>
            <a:r>
              <a:rPr lang="it-IT" sz="1500" i="0" dirty="0">
                <a:effectLst/>
                <a:latin typeface="Roboto Slab" pitchFamily="2" charset="0"/>
                <a:ea typeface="Roboto Slab" pitchFamily="2" charset="0"/>
                <a:cs typeface="Roboto Slab" pitchFamily="2" charset="0"/>
              </a:rPr>
              <a:t> del DPR 633/72 (R.M. 12.3.82 n. </a:t>
            </a:r>
            <a:r>
              <a:rPr lang="it-IT" sz="1500" i="0" u="none" strike="noStrike" dirty="0">
                <a:effectLst/>
                <a:latin typeface="Roboto Slab" pitchFamily="2" charset="0"/>
                <a:ea typeface="Roboto Slab" pitchFamily="2" charset="0"/>
                <a:cs typeface="Roboto Slab" pitchFamily="2" charset="0"/>
              </a:rPr>
              <a:t>332849</a:t>
            </a:r>
            <a:r>
              <a:rPr lang="it-IT" sz="1500" i="0" dirty="0">
                <a:effectLst/>
                <a:latin typeface="Roboto Slab" pitchFamily="2" charset="0"/>
                <a:ea typeface="Roboto Slab" pitchFamily="2" charset="0"/>
                <a:cs typeface="Roboto Slab" pitchFamily="2" charset="0"/>
              </a:rPr>
              <a:t>).</a:t>
            </a:r>
          </a:p>
          <a:p>
            <a:pPr algn="just">
              <a:lnSpc>
                <a:spcPct val="150000"/>
              </a:lnSpc>
              <a:spcBef>
                <a:spcPts val="0"/>
              </a:spcBef>
            </a:pPr>
            <a:r>
              <a:rPr lang="it-IT" sz="1500" b="0" i="0" dirty="0">
                <a:solidFill>
                  <a:srgbClr val="000000"/>
                </a:solidFill>
                <a:effectLst/>
                <a:latin typeface="Roboto Slab" pitchFamily="2" charset="0"/>
                <a:ea typeface="Roboto Slab" pitchFamily="2" charset="0"/>
                <a:cs typeface="Roboto Slab" pitchFamily="2" charset="0"/>
              </a:rPr>
              <a:t>Sono </a:t>
            </a:r>
            <a:r>
              <a:rPr lang="it-IT" sz="1500" dirty="0">
                <a:solidFill>
                  <a:srgbClr val="000000"/>
                </a:solidFill>
                <a:latin typeface="Roboto Slab" pitchFamily="2" charset="0"/>
                <a:ea typeface="Roboto Slab" pitchFamily="2" charset="0"/>
                <a:cs typeface="Roboto Slab" pitchFamily="2" charset="0"/>
              </a:rPr>
              <a:t>altresì regolamentati gli </a:t>
            </a:r>
            <a:r>
              <a:rPr lang="it-IT" sz="1500" b="1" dirty="0">
                <a:solidFill>
                  <a:srgbClr val="000000"/>
                </a:solidFill>
                <a:latin typeface="Roboto Slab" pitchFamily="2" charset="0"/>
                <a:ea typeface="Roboto Slab" pitchFamily="2" charset="0"/>
                <a:cs typeface="Roboto Slab" pitchFamily="2" charset="0"/>
              </a:rPr>
              <a:t>adempimenti relativi alle comunicazioni periodiche Iva e alle dichiarazioni</a:t>
            </a:r>
            <a:r>
              <a:rPr lang="it-IT" sz="1500" dirty="0">
                <a:solidFill>
                  <a:srgbClr val="000000"/>
                </a:solidFill>
                <a:latin typeface="Roboto Slab" pitchFamily="2" charset="0"/>
                <a:ea typeface="Roboto Slab" pitchFamily="2" charset="0"/>
                <a:cs typeface="Roboto Slab" pitchFamily="2" charset="0"/>
              </a:rPr>
              <a:t>;  per esempio, </a:t>
            </a:r>
            <a:r>
              <a:rPr lang="it-IT" sz="1500" b="0" i="0" dirty="0">
                <a:solidFill>
                  <a:srgbClr val="000000"/>
                </a:solidFill>
                <a:effectLst/>
                <a:latin typeface="Roboto Slab" pitchFamily="2" charset="0"/>
                <a:ea typeface="Roboto Slab" pitchFamily="2" charset="0"/>
                <a:cs typeface="Roboto Slab" pitchFamily="2" charset="0"/>
              </a:rPr>
              <a:t>per l'anno in cui è avvenuta la fusione la </a:t>
            </a:r>
            <a:r>
              <a:rPr lang="it-IT" sz="1500" b="1" i="0" dirty="0">
                <a:solidFill>
                  <a:srgbClr val="000000"/>
                </a:solidFill>
                <a:effectLst/>
                <a:latin typeface="Roboto Slab" pitchFamily="2" charset="0"/>
                <a:ea typeface="Roboto Slab" pitchFamily="2" charset="0"/>
                <a:cs typeface="Roboto Slab" pitchFamily="2" charset="0"/>
              </a:rPr>
              <a:t>società risultante o incorporante presenta la dichiarazione IVA </a:t>
            </a:r>
            <a:r>
              <a:rPr lang="it-IT" sz="1500" b="0" i="0" dirty="0">
                <a:solidFill>
                  <a:srgbClr val="000000"/>
                </a:solidFill>
                <a:effectLst/>
                <a:latin typeface="Roboto Slab" pitchFamily="2" charset="0"/>
                <a:ea typeface="Roboto Slab" pitchFamily="2" charset="0"/>
                <a:cs typeface="Roboto Slab" pitchFamily="2" charset="0"/>
              </a:rPr>
              <a:t>con un unico frontespizio e due (o più) moduli distinti:</a:t>
            </a:r>
          </a:p>
          <a:p>
            <a:pPr algn="just">
              <a:lnSpc>
                <a:spcPct val="150000"/>
              </a:lnSpc>
              <a:spcBef>
                <a:spcPts val="0"/>
              </a:spcBef>
            </a:pPr>
            <a:r>
              <a:rPr lang="it-IT" sz="1500" b="0" i="0" dirty="0">
                <a:solidFill>
                  <a:srgbClr val="000000"/>
                </a:solidFill>
                <a:effectLst/>
                <a:latin typeface="Roboto Slab" pitchFamily="2" charset="0"/>
                <a:ea typeface="Roboto Slab" pitchFamily="2" charset="0"/>
                <a:cs typeface="Roboto Slab" pitchFamily="2" charset="0"/>
              </a:rPr>
              <a:t>- l'uno include i dati riferibili alle operazioni che riguardano la propria posizione e quelli delle operazioni effettuate dalle società fuse o incorporate per la frazione di mese o trimestre nella quale è avvenuta la fusione;</a:t>
            </a:r>
          </a:p>
          <a:p>
            <a:pPr algn="just">
              <a:lnSpc>
                <a:spcPct val="150000"/>
              </a:lnSpc>
              <a:spcBef>
                <a:spcPts val="0"/>
              </a:spcBef>
            </a:pPr>
            <a:r>
              <a:rPr lang="it-IT" sz="1500" b="0" i="0" dirty="0">
                <a:solidFill>
                  <a:srgbClr val="000000"/>
                </a:solidFill>
                <a:effectLst/>
                <a:latin typeface="Roboto Slab" pitchFamily="2" charset="0"/>
                <a:ea typeface="Roboto Slab" pitchFamily="2" charset="0"/>
                <a:cs typeface="Roboto Slab" pitchFamily="2" charset="0"/>
              </a:rPr>
              <a:t>- gli altri, relativi all'attività delle società fuse o incorporate, comprendono i dati delle operazioni effettuate sino all'ultimo mese o trimestre concluso prima della data della fusione.</a:t>
            </a:r>
          </a:p>
          <a:p>
            <a:pPr algn="just">
              <a:lnSpc>
                <a:spcPct val="150000"/>
              </a:lnSpc>
              <a:spcBef>
                <a:spcPts val="0"/>
              </a:spcBef>
            </a:pPr>
            <a:endParaRPr lang="it-IT" sz="16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78D7D8A-F09E-6A4A-9CD1-62DA91DD0D7B}"/>
              </a:ext>
            </a:extLst>
          </p:cNvPr>
          <p:cNvSpPr>
            <a:spLocks noGrp="1"/>
          </p:cNvSpPr>
          <p:nvPr>
            <p:ph type="sldNum" sz="quarter" idx="12"/>
          </p:nvPr>
        </p:nvSpPr>
        <p:spPr/>
        <p:txBody>
          <a:bodyPr/>
          <a:lstStyle/>
          <a:p>
            <a:fld id="{924E01A3-EAA5-4C2C-A4B3-8A501F687B1A}" type="slidenum">
              <a:rPr lang="it-IT" smtClean="0"/>
              <a:t>161</a:t>
            </a:fld>
            <a:endParaRPr lang="it-IT" dirty="0"/>
          </a:p>
        </p:txBody>
      </p:sp>
    </p:spTree>
    <p:extLst>
      <p:ext uri="{BB962C8B-B14F-4D97-AF65-F5344CB8AC3E}">
        <p14:creationId xmlns:p14="http://schemas.microsoft.com/office/powerpoint/2010/main" val="308292579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6DA4E-F20B-7059-1930-E68A247B056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9966FC1-4FD1-D9F9-22EC-1D6D0113EEF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 registro e ipocatastali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BBD596DF-540F-8C03-B184-7D2DB34AD49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600" b="1" i="1" dirty="0">
                <a:effectLst/>
                <a:latin typeface="Roboto Slab" pitchFamily="2" charset="0"/>
              </a:rPr>
              <a:t>Imposta di registro</a:t>
            </a:r>
            <a:endParaRPr lang="it-IT" sz="800" b="1" i="1" dirty="0">
              <a:effectLst/>
              <a:latin typeface="Roboto Slab" pitchFamily="2" charset="0"/>
            </a:endParaRPr>
          </a:p>
          <a:p>
            <a:pPr>
              <a:lnSpc>
                <a:spcPct val="150000"/>
              </a:lnSpc>
              <a:spcBef>
                <a:spcPts val="0"/>
              </a:spcBef>
              <a:buNone/>
            </a:pPr>
            <a:endParaRPr lang="it-IT" sz="800" b="1" i="1" dirty="0">
              <a:effectLst/>
              <a:latin typeface="Roboto Slab" pitchFamily="2" charset="0"/>
            </a:endParaRPr>
          </a:p>
          <a:p>
            <a:pPr algn="just">
              <a:lnSpc>
                <a:spcPct val="150000"/>
              </a:lnSpc>
              <a:spcBef>
                <a:spcPts val="0"/>
              </a:spcBef>
              <a:buNone/>
            </a:pPr>
            <a:r>
              <a:rPr lang="it-IT" sz="1600" i="0" dirty="0">
                <a:effectLst/>
                <a:latin typeface="Roboto Slab" pitchFamily="2" charset="0"/>
              </a:rPr>
              <a:t>A norma dell'art. 4 co. 1 lett. b) della Tariffa, Parte I, allegata al DPR </a:t>
            </a:r>
            <a:r>
              <a:rPr lang="it-IT" sz="1600" i="0" u="none" strike="noStrike" dirty="0">
                <a:effectLst/>
                <a:latin typeface="Roboto Slab" pitchFamily="2" charset="0"/>
              </a:rPr>
              <a:t>131/86</a:t>
            </a:r>
            <a:r>
              <a:rPr lang="it-IT" sz="1600" i="0" dirty="0">
                <a:effectLst/>
                <a:latin typeface="Roboto Slab" pitchFamily="2" charset="0"/>
              </a:rPr>
              <a:t>, le operazioni di fusione (circ. Agenzia delle Entrate 18.5.2013 n. </a:t>
            </a:r>
            <a:r>
              <a:rPr lang="it-IT" sz="1600" i="0" u="none" strike="noStrike" dirty="0">
                <a:effectLst/>
                <a:latin typeface="Roboto Slab" pitchFamily="2" charset="0"/>
              </a:rPr>
              <a:t>18</a:t>
            </a:r>
            <a:r>
              <a:rPr lang="it-IT" sz="1600" i="0" dirty="0">
                <a:effectLst/>
                <a:latin typeface="Roboto Slab" pitchFamily="2" charset="0"/>
              </a:rPr>
              <a:t>, § 6.31):</a:t>
            </a:r>
          </a:p>
          <a:p>
            <a:pPr algn="just">
              <a:lnSpc>
                <a:spcPct val="150000"/>
              </a:lnSpc>
              <a:spcBef>
                <a:spcPts val="0"/>
              </a:spcBef>
              <a:buFont typeface="Arial" panose="020B0604020202020204" pitchFamily="34" charset="0"/>
              <a:buChar char="•"/>
            </a:pPr>
            <a:r>
              <a:rPr lang="it-IT" sz="1600" i="0" dirty="0">
                <a:effectLst/>
                <a:latin typeface="Roboto Slab" pitchFamily="2" charset="0"/>
              </a:rPr>
              <a:t> </a:t>
            </a:r>
            <a:r>
              <a:rPr lang="it-IT" sz="1600" b="1" i="0" dirty="0">
                <a:effectLst/>
                <a:latin typeface="Roboto Slab" pitchFamily="2" charset="0"/>
              </a:rPr>
              <a:t>intervenute tra società di qualunque tipo ed oggetto o enti </a:t>
            </a:r>
            <a:r>
              <a:rPr lang="it-IT" sz="1600" i="0" dirty="0">
                <a:effectLst/>
                <a:latin typeface="Roboto Slab" pitchFamily="2" charset="0"/>
              </a:rPr>
              <a:t>"aventi per oggetto </a:t>
            </a:r>
            <a:r>
              <a:rPr lang="it-IT" sz="1600" b="1" i="0" dirty="0">
                <a:effectLst/>
                <a:latin typeface="Roboto Slab" pitchFamily="2" charset="0"/>
              </a:rPr>
              <a:t>esclusivo o principale l'esercizio di attività commerciale, artistica, professionale o agricola</a:t>
            </a:r>
            <a:r>
              <a:rPr lang="it-IT" sz="1600" i="0" dirty="0">
                <a:effectLst/>
                <a:latin typeface="Roboto Slab" pitchFamily="2" charset="0"/>
              </a:rPr>
              <a:t>" sono soggette ad </a:t>
            </a:r>
            <a:r>
              <a:rPr lang="it-IT" sz="1600" b="1" i="0" dirty="0">
                <a:effectLst/>
                <a:latin typeface="Roboto Slab" pitchFamily="2" charset="0"/>
              </a:rPr>
              <a:t>imposta di registro in misura fissa </a:t>
            </a:r>
            <a:r>
              <a:rPr lang="it-IT" sz="1600" i="0" dirty="0">
                <a:effectLst/>
                <a:latin typeface="Roboto Slab" pitchFamily="2" charset="0"/>
              </a:rPr>
              <a:t>(200 euro);</a:t>
            </a:r>
          </a:p>
          <a:p>
            <a:pPr algn="just">
              <a:lnSpc>
                <a:spcPct val="150000"/>
              </a:lnSpc>
              <a:spcBef>
                <a:spcPts val="0"/>
              </a:spcBef>
              <a:buFont typeface="Arial" panose="020B0604020202020204" pitchFamily="34" charset="0"/>
              <a:buChar char="•"/>
            </a:pPr>
            <a:r>
              <a:rPr lang="it-IT" sz="1600" i="0" dirty="0">
                <a:effectLst/>
                <a:latin typeface="Roboto Slab" pitchFamily="2" charset="0"/>
              </a:rPr>
              <a:t> intervenute tra </a:t>
            </a:r>
            <a:r>
              <a:rPr lang="it-IT" sz="1600" b="1" i="0" dirty="0">
                <a:effectLst/>
                <a:latin typeface="Roboto Slab" pitchFamily="2" charset="0"/>
              </a:rPr>
              <a:t>enti non aventi per oggetto esclusivo o principale l'esercizio di attività commerciale o agricola</a:t>
            </a:r>
            <a:r>
              <a:rPr lang="it-IT" sz="1600" i="0" dirty="0">
                <a:effectLst/>
                <a:latin typeface="Roboto Slab" pitchFamily="2" charset="0"/>
              </a:rPr>
              <a:t>, sono soggette ad imposta di registro del </a:t>
            </a:r>
            <a:r>
              <a:rPr lang="it-IT" sz="1600" b="1" i="0" dirty="0">
                <a:effectLst/>
                <a:latin typeface="Roboto Slab" pitchFamily="2" charset="0"/>
              </a:rPr>
              <a:t>3%</a:t>
            </a:r>
            <a:r>
              <a:rPr lang="it-IT" sz="1600" i="0" dirty="0">
                <a:effectLst/>
                <a:latin typeface="Roboto Slab" pitchFamily="2" charset="0"/>
              </a:rPr>
              <a:t> ex art. </a:t>
            </a:r>
            <a:r>
              <a:rPr lang="it-IT" sz="1600" i="0" u="none" strike="noStrike" dirty="0">
                <a:effectLst/>
                <a:latin typeface="Roboto Slab" pitchFamily="2" charset="0"/>
              </a:rPr>
              <a:t>9 </a:t>
            </a:r>
            <a:r>
              <a:rPr lang="it-IT" sz="1600" i="0" dirty="0">
                <a:effectLst/>
                <a:latin typeface="Roboto Slab" pitchFamily="2" charset="0"/>
              </a:rPr>
              <a:t>della Tariffa, Parte I, allegata al DPR </a:t>
            </a:r>
            <a:r>
              <a:rPr lang="it-IT" sz="1600" i="0" u="none" strike="noStrike" dirty="0">
                <a:effectLst/>
                <a:latin typeface="Roboto Slab" pitchFamily="2" charset="0"/>
              </a:rPr>
              <a:t>131/86</a:t>
            </a:r>
            <a:r>
              <a:rPr lang="it-IT" sz="1600" i="0" dirty="0">
                <a:effectLst/>
                <a:latin typeface="Roboto Slab" pitchFamily="2" charset="0"/>
              </a:rPr>
              <a:t>. La base imponibile è costituita dal </a:t>
            </a:r>
            <a:r>
              <a:rPr lang="it-IT" sz="1600" b="1" i="0" dirty="0">
                <a:effectLst/>
                <a:latin typeface="Roboto Slab" pitchFamily="2" charset="0"/>
              </a:rPr>
              <a:t>valore</a:t>
            </a:r>
            <a:r>
              <a:rPr lang="it-IT" sz="1600" i="0" dirty="0">
                <a:effectLst/>
                <a:latin typeface="Roboto Slab" pitchFamily="2" charset="0"/>
              </a:rPr>
              <a:t>, determinato alla data di stipula dell'atto di fusione, dei beni e dei diritti, compresi i beni immobili, assunti </a:t>
            </a:r>
            <a:r>
              <a:rPr lang="it-IT" sz="1600" b="1" i="0" dirty="0">
                <a:effectLst/>
                <a:latin typeface="Roboto Slab" pitchFamily="2" charset="0"/>
              </a:rPr>
              <a:t>al netto delle passività</a:t>
            </a:r>
            <a:r>
              <a:rPr lang="it-IT" sz="1600" i="0" dirty="0">
                <a:effectLst/>
                <a:latin typeface="Roboto Slab" pitchFamily="2" charset="0"/>
              </a:rPr>
              <a:t>, iscritti nel patrimonio </a:t>
            </a:r>
            <a:r>
              <a:rPr lang="it-IT" sz="1600" b="1" i="0" dirty="0">
                <a:effectLst/>
                <a:latin typeface="Roboto Slab" pitchFamily="2" charset="0"/>
              </a:rPr>
              <a:t>della sola incorporata </a:t>
            </a:r>
            <a:r>
              <a:rPr lang="it-IT" sz="1600" i="0" dirty="0">
                <a:effectLst/>
                <a:latin typeface="Roboto Slab" pitchFamily="2" charset="0"/>
              </a:rPr>
              <a:t>(</a:t>
            </a:r>
            <a:r>
              <a:rPr lang="it-IT" sz="1600" i="0" dirty="0" err="1">
                <a:effectLst/>
                <a:latin typeface="Roboto Slab" pitchFamily="2" charset="0"/>
              </a:rPr>
              <a:t>ris</a:t>
            </a:r>
            <a:r>
              <a:rPr lang="it-IT" sz="1600" i="0" dirty="0">
                <a:effectLst/>
                <a:latin typeface="Roboto Slab" pitchFamily="2" charset="0"/>
              </a:rPr>
              <a:t>. </a:t>
            </a:r>
            <a:r>
              <a:rPr lang="it-IT" sz="1600" i="0" u="none" strike="noStrike" dirty="0">
                <a:effectLst/>
                <a:latin typeface="Roboto Slab" pitchFamily="2" charset="0"/>
              </a:rPr>
              <a:t>2/2019</a:t>
            </a:r>
            <a:r>
              <a:rPr lang="it-IT" sz="1600" i="0" dirty="0">
                <a:effectLst/>
                <a:latin typeface="Roboto Slab" pitchFamily="2" charset="0"/>
              </a:rPr>
              <a:t>).</a:t>
            </a:r>
          </a:p>
          <a:p>
            <a:pPr algn="just">
              <a:lnSpc>
                <a:spcPct val="150000"/>
              </a:lnSpc>
              <a:spcBef>
                <a:spcPts val="0"/>
              </a:spcBef>
              <a:buNone/>
            </a:pPr>
            <a:endParaRPr lang="it-IT" sz="20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72067E9C-F06B-BEFC-BE4A-E5526E2C0595}"/>
              </a:ext>
            </a:extLst>
          </p:cNvPr>
          <p:cNvSpPr>
            <a:spLocks noGrp="1"/>
          </p:cNvSpPr>
          <p:nvPr>
            <p:ph type="sldNum" sz="quarter" idx="12"/>
          </p:nvPr>
        </p:nvSpPr>
        <p:spPr/>
        <p:txBody>
          <a:bodyPr/>
          <a:lstStyle/>
          <a:p>
            <a:fld id="{924E01A3-EAA5-4C2C-A4B3-8A501F687B1A}" type="slidenum">
              <a:rPr lang="it-IT" smtClean="0"/>
              <a:t>162</a:t>
            </a:fld>
            <a:endParaRPr lang="it-IT" dirty="0"/>
          </a:p>
        </p:txBody>
      </p:sp>
    </p:spTree>
    <p:extLst>
      <p:ext uri="{BB962C8B-B14F-4D97-AF65-F5344CB8AC3E}">
        <p14:creationId xmlns:p14="http://schemas.microsoft.com/office/powerpoint/2010/main" val="319618138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8E3A4-5BF9-FA6F-8016-CAA19824D3D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24A9331-2A04-BA04-3739-7999B3B2C06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Imposte di registro e ipocatastali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87ED71A-A620-31CD-AB76-0B567845D388}"/>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600" i="0" dirty="0">
                <a:effectLst/>
                <a:latin typeface="Roboto Slab" pitchFamily="2" charset="0"/>
              </a:rPr>
              <a:t>Il </a:t>
            </a:r>
            <a:r>
              <a:rPr lang="it-IT" sz="1600" b="1" i="0" dirty="0">
                <a:effectLst/>
                <a:latin typeface="Roboto Slab" pitchFamily="2" charset="0"/>
              </a:rPr>
              <a:t>verbale assembleare </a:t>
            </a:r>
            <a:r>
              <a:rPr lang="it-IT" sz="1600" i="0" dirty="0">
                <a:effectLst/>
                <a:latin typeface="Roboto Slab" pitchFamily="2" charset="0"/>
              </a:rPr>
              <a:t>di approvazione del progetto di fusione sconta l'imposta di </a:t>
            </a:r>
            <a:r>
              <a:rPr lang="it-IT" sz="1600" b="1" i="0" dirty="0">
                <a:effectLst/>
                <a:latin typeface="Roboto Slab" pitchFamily="2" charset="0"/>
              </a:rPr>
              <a:t>registro nella misura fissa di 200 euro </a:t>
            </a:r>
            <a:r>
              <a:rPr lang="it-IT" sz="1600" i="0" dirty="0">
                <a:effectLst/>
                <a:latin typeface="Roboto Slab" pitchFamily="2" charset="0"/>
              </a:rPr>
              <a:t>ex art. 11 della Tariffa, parte I, allegata al DPR </a:t>
            </a:r>
            <a:r>
              <a:rPr lang="it-IT" sz="1600" i="0" u="none" strike="noStrike" dirty="0">
                <a:effectLst/>
                <a:latin typeface="Roboto Slab" pitchFamily="2" charset="0"/>
              </a:rPr>
              <a:t>131/86</a:t>
            </a:r>
            <a:r>
              <a:rPr lang="it-IT" sz="1600" i="0" dirty="0">
                <a:effectLst/>
                <a:latin typeface="Roboto Slab" pitchFamily="2" charset="0"/>
              </a:rPr>
              <a:t> (cfr. circ. Agenzia delle Entrate 18/2013, § 6.31).</a:t>
            </a:r>
          </a:p>
          <a:p>
            <a:pPr algn="just">
              <a:lnSpc>
                <a:spcPct val="150000"/>
              </a:lnSpc>
              <a:spcBef>
                <a:spcPts val="0"/>
              </a:spcBef>
              <a:buNone/>
            </a:pPr>
            <a:endParaRPr lang="it-IT" sz="1600" b="0" i="0" dirty="0">
              <a:solidFill>
                <a:srgbClr val="000000"/>
              </a:solidFill>
              <a:effectLst/>
              <a:latin typeface="Roboto Slab" pitchFamily="2" charset="0"/>
            </a:endParaRPr>
          </a:p>
          <a:p>
            <a:pPr>
              <a:lnSpc>
                <a:spcPct val="150000"/>
              </a:lnSpc>
              <a:spcBef>
                <a:spcPts val="0"/>
              </a:spcBef>
              <a:buNone/>
            </a:pPr>
            <a:r>
              <a:rPr lang="it-IT" sz="1600" b="1" i="1" dirty="0">
                <a:solidFill>
                  <a:srgbClr val="000000"/>
                </a:solidFill>
                <a:latin typeface="Roboto Slab" pitchFamily="2" charset="0"/>
              </a:rPr>
              <a:t>Imposte ipotecaria e catastale</a:t>
            </a:r>
            <a:endParaRPr lang="it-IT" sz="800" b="1" i="1" dirty="0">
              <a:solidFill>
                <a:srgbClr val="000000"/>
              </a:solidFill>
              <a:latin typeface="Roboto Slab" pitchFamily="2" charset="0"/>
            </a:endParaRPr>
          </a:p>
          <a:p>
            <a:pPr>
              <a:lnSpc>
                <a:spcPct val="150000"/>
              </a:lnSpc>
              <a:spcBef>
                <a:spcPts val="0"/>
              </a:spcBef>
              <a:buNone/>
            </a:pPr>
            <a:endParaRPr lang="it-IT" sz="800" b="1" i="1" dirty="0">
              <a:solidFill>
                <a:srgbClr val="000000"/>
              </a:solidFill>
              <a:latin typeface="Roboto Slab" pitchFamily="2" charset="0"/>
            </a:endParaRPr>
          </a:p>
          <a:p>
            <a:pPr algn="just">
              <a:lnSpc>
                <a:spcPct val="150000"/>
              </a:lnSpc>
              <a:spcBef>
                <a:spcPts val="0"/>
              </a:spcBef>
              <a:buNone/>
            </a:pPr>
            <a:r>
              <a:rPr lang="it-IT" sz="1600" i="0" dirty="0">
                <a:effectLst/>
                <a:latin typeface="Roboto Slab" pitchFamily="2" charset="0"/>
              </a:rPr>
              <a:t>In presenza di </a:t>
            </a:r>
            <a:r>
              <a:rPr lang="it-IT" sz="1600" b="1" i="0" dirty="0">
                <a:effectLst/>
                <a:latin typeface="Roboto Slab" pitchFamily="2" charset="0"/>
              </a:rPr>
              <a:t>immobili</a:t>
            </a:r>
            <a:r>
              <a:rPr lang="it-IT" sz="1600" i="0" dirty="0">
                <a:effectLst/>
                <a:latin typeface="Roboto Slab" pitchFamily="2" charset="0"/>
              </a:rPr>
              <a:t> le imposte </a:t>
            </a:r>
            <a:r>
              <a:rPr lang="it-IT" sz="1600" b="1" i="0" dirty="0">
                <a:effectLst/>
                <a:latin typeface="Roboto Slab" pitchFamily="2" charset="0"/>
              </a:rPr>
              <a:t>ipotecaria e catastale trovano applicazione in misura fissa </a:t>
            </a:r>
            <a:r>
              <a:rPr lang="it-IT" sz="1600" i="0" dirty="0">
                <a:effectLst/>
                <a:latin typeface="Roboto Slab" pitchFamily="2" charset="0"/>
              </a:rPr>
              <a:t>(200 euro ciascuna), a norma dall'art. 4 della Tariffa allegata al D. Lgs. 347/90 e dell</a:t>
            </a:r>
            <a:r>
              <a:rPr lang="it-IT" sz="1600" i="0" dirty="0">
                <a:effectLst/>
                <a:latin typeface="Roboto Slab" pitchFamily="2" charset="0"/>
                <a:hlinkClick r:id="rId3">
                  <a:extLst>
                    <a:ext uri="{A12FA001-AC4F-418D-AE19-62706E023703}">
                      <ahyp:hlinkClr xmlns:ahyp="http://schemas.microsoft.com/office/drawing/2018/hyperlinkcolor" val="tx"/>
                    </a:ext>
                  </a:extLst>
                </a:hlinkClick>
              </a:rPr>
              <a:t>’</a:t>
            </a:r>
            <a:r>
              <a:rPr lang="it-IT" sz="1600" i="0" dirty="0">
                <a:effectLst/>
                <a:latin typeface="Roboto Slab" pitchFamily="2" charset="0"/>
              </a:rPr>
              <a:t>art. 10 co. 2 del medesimo Decreto (</a:t>
            </a:r>
            <a:r>
              <a:rPr lang="it-IT" sz="1600" i="0" dirty="0" err="1">
                <a:effectLst/>
                <a:latin typeface="Roboto Slab" pitchFamily="2" charset="0"/>
              </a:rPr>
              <a:t>ris</a:t>
            </a:r>
            <a:r>
              <a:rPr lang="it-IT" sz="1600" i="0" dirty="0">
                <a:effectLst/>
                <a:latin typeface="Roboto Slab" pitchFamily="2" charset="0"/>
              </a:rPr>
              <a:t>. Agenzia delle Entrate 2/2019; circ. Agenzia delle Entrate </a:t>
            </a:r>
            <a:r>
              <a:rPr lang="it-IT" sz="1600" i="0" u="none" strike="noStrike" dirty="0">
                <a:effectLst/>
                <a:latin typeface="Roboto Slab" pitchFamily="2" charset="0"/>
              </a:rPr>
              <a:t>18</a:t>
            </a:r>
            <a:r>
              <a:rPr lang="it-IT" sz="1600" i="0" dirty="0">
                <a:effectLst/>
                <a:latin typeface="Roboto Slab" pitchFamily="2" charset="0"/>
              </a:rPr>
              <a:t>/2013 e </a:t>
            </a:r>
            <a:r>
              <a:rPr lang="it-IT" sz="1600" i="0" dirty="0" err="1">
                <a:effectLst/>
                <a:latin typeface="Roboto Slab" pitchFamily="2" charset="0"/>
              </a:rPr>
              <a:t>ris</a:t>
            </a:r>
            <a:r>
              <a:rPr lang="it-IT" sz="1600" i="0" dirty="0">
                <a:effectLst/>
                <a:latin typeface="Roboto Slab" pitchFamily="2" charset="0"/>
              </a:rPr>
              <a:t>. 162/2008), anche nel caso in cui la fusione avvenga tra enti che non hanno per oggetto esclusivo o principale l'esercizio di attività commerciale o agricola (cfr. Cass. 1476/2007 ).</a:t>
            </a:r>
          </a:p>
          <a:p>
            <a:pPr algn="just">
              <a:lnSpc>
                <a:spcPct val="150000"/>
              </a:lnSpc>
              <a:spcBef>
                <a:spcPts val="0"/>
              </a:spcBef>
              <a:buNone/>
            </a:pPr>
            <a:endParaRPr lang="it-IT" sz="2000"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7ED61A4-412A-8B51-B9CF-E580A3864446}"/>
              </a:ext>
            </a:extLst>
          </p:cNvPr>
          <p:cNvSpPr>
            <a:spLocks noGrp="1"/>
          </p:cNvSpPr>
          <p:nvPr>
            <p:ph type="sldNum" sz="quarter" idx="12"/>
          </p:nvPr>
        </p:nvSpPr>
        <p:spPr/>
        <p:txBody>
          <a:bodyPr/>
          <a:lstStyle/>
          <a:p>
            <a:fld id="{924E01A3-EAA5-4C2C-A4B3-8A501F687B1A}" type="slidenum">
              <a:rPr lang="it-IT" smtClean="0"/>
              <a:t>163</a:t>
            </a:fld>
            <a:endParaRPr lang="it-IT" dirty="0"/>
          </a:p>
        </p:txBody>
      </p:sp>
    </p:spTree>
    <p:extLst>
      <p:ext uri="{BB962C8B-B14F-4D97-AF65-F5344CB8AC3E}">
        <p14:creationId xmlns:p14="http://schemas.microsoft.com/office/powerpoint/2010/main" val="34432938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36A44-6487-0ED3-F2C2-CBC1350AA9F1}"/>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1C2D1998-1836-42A1-5340-1B74498AEAA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Abuso del diritto</a:t>
            </a:r>
            <a:endParaRPr lang="it-IT" sz="3200" i="1" dirty="0">
              <a:solidFill>
                <a:srgbClr val="000000"/>
              </a:solidFill>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DC86077B-B865-667D-1ADB-8991BD263AB3}"/>
              </a:ext>
            </a:extLst>
          </p:cNvPr>
          <p:cNvSpPr>
            <a:spLocks noGrp="1"/>
          </p:cNvSpPr>
          <p:nvPr>
            <p:ph type="sldNum" sz="quarter" idx="12"/>
          </p:nvPr>
        </p:nvSpPr>
        <p:spPr/>
        <p:txBody>
          <a:bodyPr/>
          <a:lstStyle/>
          <a:p>
            <a:fld id="{924E01A3-EAA5-4C2C-A4B3-8A501F687B1A}" type="slidenum">
              <a:rPr lang="it-IT" smtClean="0"/>
              <a:t>164</a:t>
            </a:fld>
            <a:endParaRPr lang="it-IT"/>
          </a:p>
        </p:txBody>
      </p:sp>
    </p:spTree>
    <p:extLst>
      <p:ext uri="{BB962C8B-B14F-4D97-AF65-F5344CB8AC3E}">
        <p14:creationId xmlns:p14="http://schemas.microsoft.com/office/powerpoint/2010/main" val="117278962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301AA-EB18-6455-5D2D-CB24AE8388C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3913CA15-D201-4AAE-2CFD-682D02B6D1F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7EC741C5-898F-B946-7D57-56AC5F8596D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800" i="0" dirty="0">
                <a:effectLst/>
                <a:latin typeface="Roboto Slab" pitchFamily="2" charset="0"/>
              </a:rPr>
              <a:t>La disciplina dell'abuso del diritto è contenuta nell'</a:t>
            </a:r>
            <a:r>
              <a:rPr lang="it-IT" sz="1800" b="1" i="0" u="none" strike="noStrike" dirty="0">
                <a:effectLst/>
                <a:latin typeface="Roboto Slab" pitchFamily="2" charset="0"/>
              </a:rPr>
              <a:t>art. 10-</a:t>
            </a:r>
            <a:r>
              <a:rPr lang="it-IT" sz="1800" b="1" i="1" u="none" strike="noStrike" dirty="0">
                <a:effectLst/>
                <a:latin typeface="Roboto Slab" pitchFamily="2" charset="0"/>
              </a:rPr>
              <a:t>bis</a:t>
            </a:r>
            <a:r>
              <a:rPr lang="it-IT" sz="1800" b="1" i="0" dirty="0">
                <a:effectLst/>
                <a:latin typeface="Roboto Slab" pitchFamily="2" charset="0"/>
              </a:rPr>
              <a:t> della L. 212/2000</a:t>
            </a:r>
            <a:r>
              <a:rPr lang="it-IT" sz="1800" i="0" dirty="0">
                <a:effectLst/>
                <a:latin typeface="Roboto Slab" pitchFamily="2" charset="0"/>
              </a:rPr>
              <a:t> (</a:t>
            </a:r>
            <a:r>
              <a:rPr lang="it-IT" sz="1800" i="1" dirty="0">
                <a:effectLst/>
                <a:latin typeface="Roboto Slab" pitchFamily="2" charset="0"/>
              </a:rPr>
              <a:t>Statuto dei diritti del contribuente</a:t>
            </a:r>
            <a:r>
              <a:rPr lang="it-IT" sz="1800" i="0" dirty="0">
                <a:effectLst/>
                <a:latin typeface="Roboto Slab" pitchFamily="2" charset="0"/>
              </a:rPr>
              <a:t>), introdotto dal D. Lgs. </a:t>
            </a:r>
            <a:r>
              <a:rPr lang="it-IT" sz="1800" i="0" u="none" strike="noStrike" dirty="0">
                <a:effectLst/>
                <a:latin typeface="Roboto Slab" pitchFamily="2" charset="0"/>
              </a:rPr>
              <a:t>128/2015.</a:t>
            </a:r>
          </a:p>
          <a:p>
            <a:pPr algn="just">
              <a:lnSpc>
                <a:spcPct val="150000"/>
              </a:lnSpc>
              <a:spcBef>
                <a:spcPts val="0"/>
              </a:spcBef>
              <a:buNone/>
            </a:pPr>
            <a:r>
              <a:rPr lang="it-IT" sz="1800" i="0" dirty="0">
                <a:effectLst/>
                <a:latin typeface="Roboto Slab" pitchFamily="2" charset="0"/>
              </a:rPr>
              <a:t>Tale normativa sostituisce quella prevista nell'abrogato </a:t>
            </a:r>
            <a:r>
              <a:rPr lang="it-IT" sz="1800" i="0" u="none" strike="noStrike" dirty="0">
                <a:effectLst/>
                <a:latin typeface="Roboto Slab" pitchFamily="2" charset="0"/>
              </a:rPr>
              <a:t>art. 37-</a:t>
            </a:r>
            <a:r>
              <a:rPr lang="it-IT" sz="1800" i="1" u="none" strike="noStrike" dirty="0">
                <a:effectLst/>
                <a:latin typeface="Roboto Slab" pitchFamily="2" charset="0"/>
              </a:rPr>
              <a:t>bis</a:t>
            </a:r>
            <a:r>
              <a:rPr lang="it-IT" sz="1800" i="0" dirty="0">
                <a:effectLst/>
                <a:latin typeface="Roboto Slab" pitchFamily="2" charset="0"/>
              </a:rPr>
              <a:t> del DPR 600/73.</a:t>
            </a:r>
          </a:p>
          <a:p>
            <a:pPr algn="just">
              <a:lnSpc>
                <a:spcPct val="150000"/>
              </a:lnSpc>
              <a:spcBef>
                <a:spcPts val="0"/>
              </a:spcBef>
              <a:buNone/>
            </a:pPr>
            <a:r>
              <a:rPr lang="it-IT" sz="1800" i="0" dirty="0">
                <a:effectLst/>
                <a:latin typeface="Roboto Slab" pitchFamily="2" charset="0"/>
              </a:rPr>
              <a:t>L'intervento normativo unifica le due nozioni di "abuso del diritto" ed "elusione fiscale"; termini che sono ora equipollenti (cfr. Relazione illustrativa al citato D. Lgs. </a:t>
            </a:r>
            <a:r>
              <a:rPr lang="it-IT" sz="1800" i="0" u="none" strike="noStrike" dirty="0">
                <a:effectLst/>
                <a:latin typeface="Roboto Slab" pitchFamily="2" charset="0"/>
              </a:rPr>
              <a:t>128/2015</a:t>
            </a:r>
            <a:r>
              <a:rPr lang="it-IT" sz="1800" i="0" dirty="0">
                <a:effectLst/>
                <a:latin typeface="Roboto Slab" pitchFamily="2" charset="0"/>
              </a:rPr>
              <a:t>; Cass. 7.10.2015 n. </a:t>
            </a:r>
            <a:r>
              <a:rPr lang="it-IT" sz="1800" i="0" u="none" strike="noStrike" dirty="0">
                <a:effectLst/>
                <a:latin typeface="Roboto Slab" pitchFamily="2" charset="0"/>
              </a:rPr>
              <a:t>40272</a:t>
            </a:r>
            <a:r>
              <a:rPr lang="it-IT" sz="1800" i="0" dirty="0">
                <a:effectLst/>
                <a:latin typeface="Roboto Slab" pitchFamily="2" charset="0"/>
              </a:rPr>
              <a:t>). Sul piano sistematico, la disciplina è caratterizza dal fatto che il divieto di abuso è un </a:t>
            </a:r>
            <a:r>
              <a:rPr lang="it-IT" sz="1800" b="1" i="0" dirty="0">
                <a:effectLst/>
                <a:latin typeface="Roboto Slab" pitchFamily="2" charset="0"/>
              </a:rPr>
              <a:t>istituto unitario a valenza generale</a:t>
            </a:r>
            <a:r>
              <a:rPr lang="it-IT" sz="1800" i="0" dirty="0">
                <a:effectLst/>
                <a:latin typeface="Roboto Slab" pitchFamily="2" charset="0"/>
              </a:rPr>
              <a:t>, il cui ambito di applicazione si estende trasversalmente a </a:t>
            </a:r>
            <a:r>
              <a:rPr lang="it-IT" sz="1800" b="1" i="0" dirty="0">
                <a:effectLst/>
                <a:latin typeface="Roboto Slab" pitchFamily="2" charset="0"/>
              </a:rPr>
              <a:t>tutti i tributi </a:t>
            </a:r>
            <a:r>
              <a:rPr lang="it-IT" sz="1800" i="0" dirty="0">
                <a:effectLst/>
                <a:latin typeface="Roboto Slab" pitchFamily="2" charset="0"/>
              </a:rPr>
              <a:t>- </a:t>
            </a:r>
            <a:r>
              <a:rPr lang="it-IT" sz="1800" b="1" i="0" dirty="0">
                <a:effectLst/>
                <a:latin typeface="Roboto Slab" pitchFamily="2" charset="0"/>
              </a:rPr>
              <a:t>diretti e indiretti, armonizzati e non </a:t>
            </a:r>
            <a:r>
              <a:rPr lang="it-IT" sz="1800" i="0" dirty="0">
                <a:effectLst/>
                <a:latin typeface="Roboto Slab" pitchFamily="2" charset="0"/>
              </a:rPr>
              <a:t>- ed alla generalità delle fattispecie (circ. Assonime 4.8.2016 n. 21).</a:t>
            </a:r>
            <a:endParaRPr lang="it-IT" sz="180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DCD5357-FFD1-38B9-5326-F46FFA14D5E0}"/>
              </a:ext>
            </a:extLst>
          </p:cNvPr>
          <p:cNvSpPr>
            <a:spLocks noGrp="1"/>
          </p:cNvSpPr>
          <p:nvPr>
            <p:ph type="sldNum" sz="quarter" idx="12"/>
          </p:nvPr>
        </p:nvSpPr>
        <p:spPr/>
        <p:txBody>
          <a:bodyPr/>
          <a:lstStyle/>
          <a:p>
            <a:fld id="{924E01A3-EAA5-4C2C-A4B3-8A501F687B1A}" type="slidenum">
              <a:rPr lang="it-IT" smtClean="0"/>
              <a:t>165</a:t>
            </a:fld>
            <a:endParaRPr lang="it-IT" dirty="0"/>
          </a:p>
        </p:txBody>
      </p:sp>
    </p:spTree>
    <p:extLst>
      <p:ext uri="{BB962C8B-B14F-4D97-AF65-F5344CB8AC3E}">
        <p14:creationId xmlns:p14="http://schemas.microsoft.com/office/powerpoint/2010/main" val="151195479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EF3C8-0199-F169-4889-277E490F339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C811A4C-AC66-344D-5DD2-B14789A51BC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BB44AD5-1DDD-2830-75C1-DEEBABFB824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0" dirty="0">
                <a:effectLst/>
                <a:latin typeface="Roboto Slab" pitchFamily="2" charset="0"/>
              </a:rPr>
              <a:t>L. 27.7.2000 n. 212</a:t>
            </a:r>
          </a:p>
          <a:p>
            <a:pPr>
              <a:lnSpc>
                <a:spcPct val="150000"/>
              </a:lnSpc>
              <a:spcBef>
                <a:spcPts val="0"/>
              </a:spcBef>
            </a:pPr>
            <a:r>
              <a:rPr lang="it-IT" sz="1800" b="1" i="1" dirty="0">
                <a:effectLst/>
                <a:latin typeface="Roboto Slab" pitchFamily="2" charset="0"/>
              </a:rPr>
              <a:t>Disposizioni in materia di statuto dei diritti del contribuente </a:t>
            </a:r>
          </a:p>
          <a:p>
            <a:pPr>
              <a:lnSpc>
                <a:spcPct val="150000"/>
              </a:lnSpc>
              <a:spcBef>
                <a:spcPts val="0"/>
              </a:spcBef>
              <a:buNone/>
            </a:pPr>
            <a:r>
              <a:rPr lang="it-IT" sz="1800" b="1" i="1" dirty="0">
                <a:effectLst/>
                <a:latin typeface="Roboto Slab" pitchFamily="2" charset="0"/>
              </a:rPr>
              <a:t>Art. 10 bis - Disciplina dell'abuso del diritto o elusione fiscale</a:t>
            </a:r>
          </a:p>
          <a:p>
            <a:pPr algn="just">
              <a:lnSpc>
                <a:spcPct val="150000"/>
              </a:lnSpc>
              <a:spcBef>
                <a:spcPts val="0"/>
              </a:spcBef>
              <a:buNone/>
            </a:pPr>
            <a:endParaRPr lang="it-IT" sz="1800" b="0" i="0" dirty="0">
              <a:solidFill>
                <a:srgbClr val="000000"/>
              </a:solidFill>
              <a:effectLst/>
              <a:latin typeface="Roboto Slab" pitchFamily="2" charset="0"/>
            </a:endParaRPr>
          </a:p>
          <a:p>
            <a:pPr algn="just">
              <a:lnSpc>
                <a:spcPct val="150000"/>
              </a:lnSpc>
              <a:spcBef>
                <a:spcPts val="0"/>
              </a:spcBef>
              <a:buNone/>
            </a:pPr>
            <a:r>
              <a:rPr lang="it-IT" sz="1800" b="0" i="0" dirty="0">
                <a:solidFill>
                  <a:srgbClr val="000000"/>
                </a:solidFill>
                <a:effectLst/>
                <a:latin typeface="Roboto Slab" pitchFamily="2" charset="0"/>
              </a:rPr>
              <a:t>Configurano </a:t>
            </a:r>
            <a:r>
              <a:rPr lang="it-IT" sz="1800" b="1" i="0" dirty="0">
                <a:solidFill>
                  <a:srgbClr val="000000"/>
                </a:solidFill>
                <a:effectLst/>
                <a:latin typeface="Roboto Slab" pitchFamily="2" charset="0"/>
              </a:rPr>
              <a:t>abuso del diritto una o più operazioni prive di sostanza economica</a:t>
            </a:r>
            <a:r>
              <a:rPr lang="it-IT" sz="1800" b="0" i="0" dirty="0">
                <a:solidFill>
                  <a:srgbClr val="000000"/>
                </a:solidFill>
                <a:effectLst/>
                <a:latin typeface="Roboto Slab" pitchFamily="2" charset="0"/>
              </a:rPr>
              <a:t> che, pur nel </a:t>
            </a:r>
            <a:r>
              <a:rPr lang="it-IT" sz="1800" b="1" i="0" dirty="0">
                <a:solidFill>
                  <a:srgbClr val="000000"/>
                </a:solidFill>
                <a:effectLst/>
                <a:latin typeface="Roboto Slab" pitchFamily="2" charset="0"/>
              </a:rPr>
              <a:t>rispetto formale </a:t>
            </a:r>
            <a:r>
              <a:rPr lang="it-IT" sz="1800" b="0" i="0" dirty="0">
                <a:solidFill>
                  <a:srgbClr val="000000"/>
                </a:solidFill>
                <a:effectLst/>
                <a:latin typeface="Roboto Slab" pitchFamily="2" charset="0"/>
              </a:rPr>
              <a:t>delle norme fiscali, realizzano essenzialmente </a:t>
            </a:r>
            <a:r>
              <a:rPr lang="it-IT" sz="1800" b="1" i="0" dirty="0">
                <a:solidFill>
                  <a:srgbClr val="000000"/>
                </a:solidFill>
                <a:effectLst/>
                <a:latin typeface="Roboto Slab" pitchFamily="2" charset="0"/>
              </a:rPr>
              <a:t>vantaggi fiscali indebiti</a:t>
            </a:r>
            <a:r>
              <a:rPr lang="it-IT" sz="1800" b="0" i="0" dirty="0">
                <a:solidFill>
                  <a:srgbClr val="000000"/>
                </a:solidFill>
                <a:effectLst/>
                <a:latin typeface="Roboto Slab" pitchFamily="2" charset="0"/>
              </a:rPr>
              <a:t>. Tali operazioni </a:t>
            </a:r>
            <a:r>
              <a:rPr lang="it-IT" sz="1800" b="1" i="0" dirty="0">
                <a:solidFill>
                  <a:srgbClr val="000000"/>
                </a:solidFill>
                <a:effectLst/>
                <a:latin typeface="Roboto Slab" pitchFamily="2" charset="0"/>
              </a:rPr>
              <a:t>non sono opponibili all'amministrazione finanziaria</a:t>
            </a:r>
            <a:r>
              <a:rPr lang="it-IT" sz="1800" b="0" i="0" dirty="0">
                <a:solidFill>
                  <a:srgbClr val="000000"/>
                </a:solidFill>
                <a:effectLst/>
                <a:latin typeface="Roboto Slab" pitchFamily="2" charset="0"/>
              </a:rPr>
              <a:t>, che ne disconosce i vantaggi determinando i tributi sulla base delle norme e dei principi elusi e tenuto conto di quanto versato dal contribuente per effetto di dette operazioni  (</a:t>
            </a:r>
            <a:r>
              <a:rPr lang="it-IT" sz="1800" b="0" i="1" dirty="0">
                <a:solidFill>
                  <a:srgbClr val="000000"/>
                </a:solidFill>
                <a:effectLst/>
                <a:latin typeface="Roboto Slab" pitchFamily="2" charset="0"/>
              </a:rPr>
              <a:t>comma 1</a:t>
            </a:r>
            <a:r>
              <a:rPr lang="it-IT" sz="1800" b="0" i="0" dirty="0">
                <a:solidFill>
                  <a:srgbClr val="000000"/>
                </a:solidFill>
                <a:effectLst/>
                <a:latin typeface="Roboto Slab" pitchFamily="2" charset="0"/>
              </a:rPr>
              <a:t>).</a:t>
            </a:r>
          </a:p>
        </p:txBody>
      </p:sp>
      <p:sp>
        <p:nvSpPr>
          <p:cNvPr id="3" name="Segnaposto numero diapositiva 2">
            <a:extLst>
              <a:ext uri="{FF2B5EF4-FFF2-40B4-BE49-F238E27FC236}">
                <a16:creationId xmlns:a16="http://schemas.microsoft.com/office/drawing/2014/main" id="{17172680-02D3-BD44-0667-529ADF732424}"/>
              </a:ext>
            </a:extLst>
          </p:cNvPr>
          <p:cNvSpPr>
            <a:spLocks noGrp="1"/>
          </p:cNvSpPr>
          <p:nvPr>
            <p:ph type="sldNum" sz="quarter" idx="12"/>
          </p:nvPr>
        </p:nvSpPr>
        <p:spPr/>
        <p:txBody>
          <a:bodyPr/>
          <a:lstStyle/>
          <a:p>
            <a:fld id="{924E01A3-EAA5-4C2C-A4B3-8A501F687B1A}" type="slidenum">
              <a:rPr lang="it-IT" smtClean="0"/>
              <a:t>166</a:t>
            </a:fld>
            <a:endParaRPr lang="it-IT" dirty="0"/>
          </a:p>
        </p:txBody>
      </p:sp>
    </p:spTree>
    <p:extLst>
      <p:ext uri="{BB962C8B-B14F-4D97-AF65-F5344CB8AC3E}">
        <p14:creationId xmlns:p14="http://schemas.microsoft.com/office/powerpoint/2010/main" val="245453476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AF0B5-DC5E-4597-8032-1A78513CDA6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F836791-C6C4-A946-9782-E8F05715E0D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04EB2CB-17AE-F17D-8682-8BF9241E45C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1" dirty="0">
                <a:effectLst/>
                <a:latin typeface="Roboto Slab" pitchFamily="2" charset="0"/>
              </a:rPr>
              <a:t>Art. 10 bis - Disciplina dell'abuso del diritto o elusione fiscale</a:t>
            </a:r>
          </a:p>
          <a:p>
            <a:pPr algn="just">
              <a:lnSpc>
                <a:spcPct val="150000"/>
              </a:lnSpc>
              <a:spcBef>
                <a:spcPts val="0"/>
              </a:spcBef>
              <a:buNone/>
            </a:pPr>
            <a:r>
              <a:rPr lang="it-IT" sz="1800" b="0" i="0" dirty="0">
                <a:solidFill>
                  <a:srgbClr val="000000"/>
                </a:solidFill>
                <a:effectLst/>
                <a:latin typeface="Roboto Slab" pitchFamily="2" charset="0"/>
              </a:rPr>
              <a:t>Ai fini del comma 1 si considerano:</a:t>
            </a:r>
          </a:p>
          <a:p>
            <a:pPr algn="just">
              <a:lnSpc>
                <a:spcPct val="150000"/>
              </a:lnSpc>
              <a:spcBef>
                <a:spcPts val="0"/>
              </a:spcBef>
            </a:pPr>
            <a:r>
              <a:rPr lang="it-IT" sz="1800" b="0" i="0" dirty="0">
                <a:solidFill>
                  <a:srgbClr val="000000"/>
                </a:solidFill>
                <a:effectLst/>
                <a:latin typeface="Roboto Slab" pitchFamily="2" charset="0"/>
              </a:rPr>
              <a:t>a) operazioni </a:t>
            </a:r>
            <a:r>
              <a:rPr lang="it-IT" sz="1800" b="1" i="0" dirty="0">
                <a:solidFill>
                  <a:srgbClr val="000000"/>
                </a:solidFill>
                <a:effectLst/>
                <a:latin typeface="Roboto Slab" pitchFamily="2" charset="0"/>
              </a:rPr>
              <a:t>prive di sostanza economica </a:t>
            </a:r>
            <a:r>
              <a:rPr lang="it-IT" sz="1800" b="0" i="0" dirty="0">
                <a:solidFill>
                  <a:srgbClr val="000000"/>
                </a:solidFill>
                <a:effectLst/>
                <a:latin typeface="Roboto Slab" pitchFamily="2" charset="0"/>
              </a:rPr>
              <a:t>i fatti, gli atti e i contratti, anche tra loro collegati, </a:t>
            </a:r>
            <a:r>
              <a:rPr lang="it-IT" sz="1800" b="1" i="0" dirty="0">
                <a:solidFill>
                  <a:srgbClr val="000000"/>
                </a:solidFill>
                <a:effectLst/>
                <a:latin typeface="Roboto Slab" pitchFamily="2" charset="0"/>
              </a:rPr>
              <a:t>inidonei a produrre effetti significativi diversi dai vantaggi fiscali</a:t>
            </a:r>
            <a:r>
              <a:rPr lang="it-IT" sz="1800" b="0" i="0" dirty="0">
                <a:solidFill>
                  <a:srgbClr val="000000"/>
                </a:solidFill>
                <a:effectLst/>
                <a:latin typeface="Roboto Slab" pitchFamily="2" charset="0"/>
              </a:rPr>
              <a:t>. Sono indici di mancanza di sostanza economica, in particolare, la </a:t>
            </a:r>
            <a:r>
              <a:rPr lang="it-IT" sz="1800" b="1" i="0" dirty="0">
                <a:solidFill>
                  <a:srgbClr val="000000"/>
                </a:solidFill>
                <a:effectLst/>
                <a:latin typeface="Roboto Slab" pitchFamily="2" charset="0"/>
              </a:rPr>
              <a:t>non coerenza della qualificazione </a:t>
            </a:r>
            <a:r>
              <a:rPr lang="it-IT" sz="1800" b="0" i="0" dirty="0">
                <a:solidFill>
                  <a:srgbClr val="000000"/>
                </a:solidFill>
                <a:effectLst/>
                <a:latin typeface="Roboto Slab" pitchFamily="2" charset="0"/>
              </a:rPr>
              <a:t>delle singole operazioni con il fondamento giuridico del loro insieme e la </a:t>
            </a:r>
            <a:r>
              <a:rPr lang="it-IT" sz="1800" b="1" i="0" dirty="0">
                <a:solidFill>
                  <a:srgbClr val="000000"/>
                </a:solidFill>
                <a:effectLst/>
                <a:latin typeface="Roboto Slab" pitchFamily="2" charset="0"/>
              </a:rPr>
              <a:t>non conformità dell'utilizzo </a:t>
            </a:r>
            <a:r>
              <a:rPr lang="it-IT" sz="1800" b="0" i="0" dirty="0">
                <a:solidFill>
                  <a:srgbClr val="000000"/>
                </a:solidFill>
                <a:effectLst/>
                <a:latin typeface="Roboto Slab" pitchFamily="2" charset="0"/>
              </a:rPr>
              <a:t>degli strumenti giuridici a normali </a:t>
            </a:r>
            <a:r>
              <a:rPr lang="it-IT" sz="1800" b="1" i="0" dirty="0">
                <a:solidFill>
                  <a:srgbClr val="000000"/>
                </a:solidFill>
                <a:effectLst/>
                <a:latin typeface="Roboto Slab" pitchFamily="2" charset="0"/>
              </a:rPr>
              <a:t>logiche di mercato</a:t>
            </a:r>
            <a:r>
              <a:rPr lang="it-IT" sz="1800" b="0" i="0" dirty="0">
                <a:solidFill>
                  <a:srgbClr val="000000"/>
                </a:solidFill>
                <a:effectLst/>
                <a:latin typeface="Roboto Slab" pitchFamily="2" charset="0"/>
              </a:rPr>
              <a:t>;</a:t>
            </a:r>
          </a:p>
          <a:p>
            <a:pPr algn="just">
              <a:lnSpc>
                <a:spcPct val="150000"/>
              </a:lnSpc>
              <a:spcBef>
                <a:spcPts val="0"/>
              </a:spcBef>
            </a:pPr>
            <a:r>
              <a:rPr lang="it-IT" sz="1800" b="0" i="0" dirty="0">
                <a:solidFill>
                  <a:srgbClr val="000000"/>
                </a:solidFill>
                <a:effectLst/>
                <a:latin typeface="Roboto Slab" pitchFamily="2" charset="0"/>
              </a:rPr>
              <a:t>b) </a:t>
            </a:r>
            <a:r>
              <a:rPr lang="it-IT" sz="1800" b="1" i="0" dirty="0">
                <a:solidFill>
                  <a:srgbClr val="000000"/>
                </a:solidFill>
                <a:effectLst/>
                <a:latin typeface="Roboto Slab" pitchFamily="2" charset="0"/>
              </a:rPr>
              <a:t>vantaggi fiscali indebiti </a:t>
            </a:r>
            <a:r>
              <a:rPr lang="it-IT" sz="1800" b="0" i="0" dirty="0">
                <a:solidFill>
                  <a:srgbClr val="000000"/>
                </a:solidFill>
                <a:effectLst/>
                <a:latin typeface="Roboto Slab" pitchFamily="2" charset="0"/>
              </a:rPr>
              <a:t>i benefici, </a:t>
            </a:r>
            <a:r>
              <a:rPr lang="it-IT" sz="1800" b="1" i="0" dirty="0">
                <a:solidFill>
                  <a:srgbClr val="000000"/>
                </a:solidFill>
                <a:effectLst/>
                <a:latin typeface="Roboto Slab" pitchFamily="2" charset="0"/>
              </a:rPr>
              <a:t>anche non immediati</a:t>
            </a:r>
            <a:r>
              <a:rPr lang="it-IT" sz="1800" b="0" i="0" dirty="0">
                <a:solidFill>
                  <a:srgbClr val="000000"/>
                </a:solidFill>
                <a:effectLst/>
                <a:latin typeface="Roboto Slab" pitchFamily="2" charset="0"/>
              </a:rPr>
              <a:t>, realizzati </a:t>
            </a:r>
            <a:r>
              <a:rPr lang="it-IT" sz="1800" b="1" i="0" dirty="0">
                <a:solidFill>
                  <a:srgbClr val="000000"/>
                </a:solidFill>
                <a:effectLst/>
                <a:latin typeface="Roboto Slab" pitchFamily="2" charset="0"/>
              </a:rPr>
              <a:t>in contrasto con le finalità </a:t>
            </a:r>
            <a:r>
              <a:rPr lang="it-IT" sz="1800" b="0" i="0" dirty="0">
                <a:solidFill>
                  <a:srgbClr val="000000"/>
                </a:solidFill>
                <a:effectLst/>
                <a:latin typeface="Roboto Slab" pitchFamily="2" charset="0"/>
              </a:rPr>
              <a:t>delle norme fiscali </a:t>
            </a:r>
            <a:r>
              <a:rPr lang="it-IT" sz="1800" b="1" i="0" dirty="0">
                <a:solidFill>
                  <a:srgbClr val="000000"/>
                </a:solidFill>
                <a:effectLst/>
                <a:latin typeface="Roboto Slab" pitchFamily="2" charset="0"/>
              </a:rPr>
              <a:t>o con i principi </a:t>
            </a:r>
            <a:r>
              <a:rPr lang="it-IT" sz="1800" b="0" i="0" dirty="0">
                <a:solidFill>
                  <a:srgbClr val="000000"/>
                </a:solidFill>
                <a:effectLst/>
                <a:latin typeface="Roboto Slab" pitchFamily="2" charset="0"/>
              </a:rPr>
              <a:t>dell'ordinamento tributario (</a:t>
            </a:r>
            <a:r>
              <a:rPr lang="it-IT" sz="1800" b="0" i="1" dirty="0">
                <a:solidFill>
                  <a:srgbClr val="000000"/>
                </a:solidFill>
                <a:effectLst/>
                <a:latin typeface="Roboto Slab" pitchFamily="2" charset="0"/>
              </a:rPr>
              <a:t>comma 2</a:t>
            </a:r>
            <a:r>
              <a:rPr lang="it-IT" sz="1800" b="0" i="0" dirty="0">
                <a:solidFill>
                  <a:srgbClr val="000000"/>
                </a:solidFill>
                <a:effectLst/>
                <a:latin typeface="Roboto Slab" pitchFamily="2" charset="0"/>
              </a:rPr>
              <a:t>).</a:t>
            </a:r>
          </a:p>
        </p:txBody>
      </p:sp>
      <p:sp>
        <p:nvSpPr>
          <p:cNvPr id="3" name="Segnaposto numero diapositiva 2">
            <a:extLst>
              <a:ext uri="{FF2B5EF4-FFF2-40B4-BE49-F238E27FC236}">
                <a16:creationId xmlns:a16="http://schemas.microsoft.com/office/drawing/2014/main" id="{355CD553-390D-3382-E3EC-48D06204E254}"/>
              </a:ext>
            </a:extLst>
          </p:cNvPr>
          <p:cNvSpPr>
            <a:spLocks noGrp="1"/>
          </p:cNvSpPr>
          <p:nvPr>
            <p:ph type="sldNum" sz="quarter" idx="12"/>
          </p:nvPr>
        </p:nvSpPr>
        <p:spPr/>
        <p:txBody>
          <a:bodyPr/>
          <a:lstStyle/>
          <a:p>
            <a:fld id="{924E01A3-EAA5-4C2C-A4B3-8A501F687B1A}" type="slidenum">
              <a:rPr lang="it-IT" smtClean="0"/>
              <a:t>167</a:t>
            </a:fld>
            <a:endParaRPr lang="it-IT" dirty="0"/>
          </a:p>
        </p:txBody>
      </p:sp>
    </p:spTree>
    <p:extLst>
      <p:ext uri="{BB962C8B-B14F-4D97-AF65-F5344CB8AC3E}">
        <p14:creationId xmlns:p14="http://schemas.microsoft.com/office/powerpoint/2010/main" val="397596320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63ECF-423A-CBE6-B2F9-7DB64A87C14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58FBA05-7F69-E30F-BA0A-9FCF2609817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6DA354DA-EF70-04A6-0DBC-AD8426E72F2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pPr>
            <a:r>
              <a:rPr lang="it-IT" sz="1800" b="1" i="1" dirty="0">
                <a:effectLst/>
                <a:latin typeface="Roboto Slab" pitchFamily="2" charset="0"/>
              </a:rPr>
              <a:t>Art. 10 bis - Disciplina dell'abuso del diritto o elusione fiscale</a:t>
            </a:r>
          </a:p>
          <a:p>
            <a:pPr algn="just">
              <a:lnSpc>
                <a:spcPct val="150000"/>
              </a:lnSpc>
              <a:spcBef>
                <a:spcPts val="0"/>
              </a:spcBef>
              <a:buNone/>
            </a:pPr>
            <a:r>
              <a:rPr lang="it-IT" sz="1800" b="1" i="0" dirty="0">
                <a:solidFill>
                  <a:srgbClr val="000000"/>
                </a:solidFill>
                <a:effectLst/>
                <a:latin typeface="Roboto Slab" pitchFamily="2" charset="0"/>
              </a:rPr>
              <a:t>Non si considerano abusive</a:t>
            </a:r>
            <a:r>
              <a:rPr lang="it-IT" sz="1800" i="0" dirty="0">
                <a:solidFill>
                  <a:srgbClr val="000000"/>
                </a:solidFill>
                <a:effectLst/>
                <a:latin typeface="Roboto Slab" pitchFamily="2" charset="0"/>
              </a:rPr>
              <a:t>, in ogni caso, le operazioni giustificate da </a:t>
            </a:r>
            <a:r>
              <a:rPr lang="it-IT" sz="1800" b="1" i="0" dirty="0">
                <a:solidFill>
                  <a:srgbClr val="000000"/>
                </a:solidFill>
                <a:effectLst/>
                <a:latin typeface="Roboto Slab" pitchFamily="2" charset="0"/>
              </a:rPr>
              <a:t>valide ragioni extrafiscali</a:t>
            </a:r>
            <a:r>
              <a:rPr lang="it-IT" sz="1800" i="0" dirty="0">
                <a:solidFill>
                  <a:srgbClr val="000000"/>
                </a:solidFill>
                <a:effectLst/>
                <a:latin typeface="Roboto Slab" pitchFamily="2" charset="0"/>
              </a:rPr>
              <a:t>, </a:t>
            </a:r>
            <a:r>
              <a:rPr lang="it-IT" sz="1800" b="1" i="0" dirty="0">
                <a:solidFill>
                  <a:srgbClr val="000000"/>
                </a:solidFill>
                <a:effectLst/>
                <a:latin typeface="Roboto Slab" pitchFamily="2" charset="0"/>
              </a:rPr>
              <a:t>non marginali</a:t>
            </a:r>
            <a:r>
              <a:rPr lang="it-IT" sz="1800" i="0" dirty="0">
                <a:solidFill>
                  <a:srgbClr val="000000"/>
                </a:solidFill>
                <a:effectLst/>
                <a:latin typeface="Roboto Slab" pitchFamily="2" charset="0"/>
              </a:rPr>
              <a:t>, </a:t>
            </a:r>
            <a:r>
              <a:rPr lang="it-IT" sz="1800" b="1" i="0" dirty="0">
                <a:solidFill>
                  <a:srgbClr val="000000"/>
                </a:solidFill>
                <a:effectLst/>
                <a:latin typeface="Roboto Slab" pitchFamily="2" charset="0"/>
              </a:rPr>
              <a:t>anche</a:t>
            </a:r>
            <a:r>
              <a:rPr lang="it-IT" sz="1800" i="0" dirty="0">
                <a:solidFill>
                  <a:srgbClr val="000000"/>
                </a:solidFill>
                <a:effectLst/>
                <a:latin typeface="Roboto Slab" pitchFamily="2" charset="0"/>
              </a:rPr>
              <a:t> di ordine </a:t>
            </a:r>
            <a:r>
              <a:rPr lang="it-IT" sz="1800" b="1" i="0" dirty="0">
                <a:solidFill>
                  <a:srgbClr val="000000"/>
                </a:solidFill>
                <a:effectLst/>
                <a:latin typeface="Roboto Slab" pitchFamily="2" charset="0"/>
              </a:rPr>
              <a:t>organizzativo o gestionale</a:t>
            </a:r>
            <a:r>
              <a:rPr lang="it-IT" sz="1800" i="0" dirty="0">
                <a:solidFill>
                  <a:srgbClr val="000000"/>
                </a:solidFill>
                <a:effectLst/>
                <a:latin typeface="Roboto Slab" pitchFamily="2" charset="0"/>
              </a:rPr>
              <a:t>, che rispondono a </a:t>
            </a:r>
            <a:r>
              <a:rPr lang="it-IT" sz="1800" b="1" i="0" dirty="0">
                <a:solidFill>
                  <a:srgbClr val="000000"/>
                </a:solidFill>
                <a:effectLst/>
                <a:latin typeface="Roboto Slab" pitchFamily="2" charset="0"/>
              </a:rPr>
              <a:t>finalità di miglioramento strutturale o funzionale</a:t>
            </a:r>
            <a:r>
              <a:rPr lang="it-IT" sz="1800" i="0" dirty="0">
                <a:solidFill>
                  <a:srgbClr val="000000"/>
                </a:solidFill>
                <a:effectLst/>
                <a:latin typeface="Roboto Slab" pitchFamily="2" charset="0"/>
              </a:rPr>
              <a:t> dell'impresa ovvero dell'attività professionale del contribuente. (</a:t>
            </a:r>
            <a:r>
              <a:rPr lang="it-IT" sz="1800" i="1" dirty="0">
                <a:solidFill>
                  <a:srgbClr val="000000"/>
                </a:solidFill>
                <a:effectLst/>
                <a:latin typeface="Roboto Slab" pitchFamily="2" charset="0"/>
              </a:rPr>
              <a:t>comma 3</a:t>
            </a:r>
            <a:r>
              <a:rPr lang="it-IT" sz="1800" i="0" dirty="0">
                <a:solidFill>
                  <a:srgbClr val="000000"/>
                </a:solidFill>
                <a:effectLst/>
                <a:latin typeface="Roboto Slab" pitchFamily="2" charset="0"/>
              </a:rPr>
              <a:t>)</a:t>
            </a:r>
          </a:p>
          <a:p>
            <a:pPr algn="just">
              <a:lnSpc>
                <a:spcPct val="150000"/>
              </a:lnSpc>
              <a:spcBef>
                <a:spcPts val="0"/>
              </a:spcBef>
              <a:buNone/>
            </a:pPr>
            <a:r>
              <a:rPr lang="it-IT" sz="1800" i="0" dirty="0">
                <a:solidFill>
                  <a:srgbClr val="000000"/>
                </a:solidFill>
                <a:effectLst/>
                <a:latin typeface="Roboto Slab" pitchFamily="2" charset="0"/>
              </a:rPr>
              <a:t>Resta </a:t>
            </a:r>
            <a:r>
              <a:rPr lang="it-IT" sz="1800" b="1" i="0" dirty="0">
                <a:solidFill>
                  <a:srgbClr val="000000"/>
                </a:solidFill>
                <a:effectLst/>
                <a:latin typeface="Roboto Slab" pitchFamily="2" charset="0"/>
              </a:rPr>
              <a:t>ferma la libertà di scelta </a:t>
            </a:r>
            <a:r>
              <a:rPr lang="it-IT" sz="1800" i="0" dirty="0">
                <a:solidFill>
                  <a:srgbClr val="000000"/>
                </a:solidFill>
                <a:effectLst/>
                <a:latin typeface="Roboto Slab" pitchFamily="2" charset="0"/>
              </a:rPr>
              <a:t>del contribuente tra regimi opzionali diversi offerti dalla legge e tra operazioni comportanti un diverso carico fiscale.</a:t>
            </a:r>
            <a:r>
              <a:rPr lang="it-IT" sz="1800" dirty="0">
                <a:solidFill>
                  <a:srgbClr val="000000"/>
                </a:solidFill>
                <a:latin typeface="Roboto Slab" pitchFamily="2" charset="0"/>
              </a:rPr>
              <a:t> (</a:t>
            </a:r>
            <a:r>
              <a:rPr lang="it-IT" sz="1800" i="1" dirty="0">
                <a:solidFill>
                  <a:srgbClr val="000000"/>
                </a:solidFill>
                <a:latin typeface="Roboto Slab" pitchFamily="2" charset="0"/>
              </a:rPr>
              <a:t>comma 4</a:t>
            </a:r>
            <a:r>
              <a:rPr lang="it-IT" sz="1800" dirty="0">
                <a:solidFill>
                  <a:srgbClr val="000000"/>
                </a:solidFill>
                <a:latin typeface="Roboto Slab" pitchFamily="2" charset="0"/>
              </a:rPr>
              <a:t>)</a:t>
            </a:r>
          </a:p>
          <a:p>
            <a:pPr algn="just">
              <a:lnSpc>
                <a:spcPct val="150000"/>
              </a:lnSpc>
              <a:spcBef>
                <a:spcPts val="0"/>
              </a:spcBef>
              <a:buNone/>
            </a:pPr>
            <a:r>
              <a:rPr lang="it-IT" sz="1800" i="0" dirty="0">
                <a:solidFill>
                  <a:srgbClr val="000000"/>
                </a:solidFill>
                <a:effectLst/>
                <a:latin typeface="Roboto Slab" pitchFamily="2" charset="0"/>
              </a:rPr>
              <a:t>Il contribuente </a:t>
            </a:r>
            <a:r>
              <a:rPr lang="it-IT" sz="1800" b="1" i="0" dirty="0">
                <a:solidFill>
                  <a:srgbClr val="000000"/>
                </a:solidFill>
                <a:effectLst/>
                <a:latin typeface="Roboto Slab" pitchFamily="2" charset="0"/>
              </a:rPr>
              <a:t>può proporre interpello </a:t>
            </a:r>
            <a:r>
              <a:rPr lang="it-IT" sz="1800" i="0" dirty="0">
                <a:solidFill>
                  <a:srgbClr val="000000"/>
                </a:solidFill>
                <a:effectLst/>
                <a:latin typeface="Roboto Slab" pitchFamily="2" charset="0"/>
              </a:rPr>
              <a:t>ai sensi dell'articolo 11, comma 1, lettera c), per conoscere se le operazioni costituiscano fattispecie di abuso del diritto. (</a:t>
            </a:r>
            <a:r>
              <a:rPr lang="it-IT" sz="1800" i="1" dirty="0">
                <a:solidFill>
                  <a:srgbClr val="000000"/>
                </a:solidFill>
                <a:effectLst/>
                <a:latin typeface="Roboto Slab" pitchFamily="2" charset="0"/>
              </a:rPr>
              <a:t>comma 5</a:t>
            </a:r>
            <a:r>
              <a:rPr lang="it-IT" sz="1800" i="0" dirty="0">
                <a:solidFill>
                  <a:srgbClr val="000000"/>
                </a:solidFill>
                <a:effectLst/>
                <a:latin typeface="Roboto Slab" pitchFamily="2" charset="0"/>
              </a:rPr>
              <a:t>)</a:t>
            </a:r>
            <a:endParaRPr lang="it-IT" sz="180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63C48DEF-AC90-15B5-86A5-B325958D4512}"/>
              </a:ext>
            </a:extLst>
          </p:cNvPr>
          <p:cNvSpPr>
            <a:spLocks noGrp="1"/>
          </p:cNvSpPr>
          <p:nvPr>
            <p:ph type="sldNum" sz="quarter" idx="12"/>
          </p:nvPr>
        </p:nvSpPr>
        <p:spPr/>
        <p:txBody>
          <a:bodyPr/>
          <a:lstStyle/>
          <a:p>
            <a:fld id="{924E01A3-EAA5-4C2C-A4B3-8A501F687B1A}" type="slidenum">
              <a:rPr lang="it-IT" smtClean="0"/>
              <a:t>168</a:t>
            </a:fld>
            <a:endParaRPr lang="it-IT" dirty="0"/>
          </a:p>
        </p:txBody>
      </p:sp>
    </p:spTree>
    <p:extLst>
      <p:ext uri="{BB962C8B-B14F-4D97-AF65-F5344CB8AC3E}">
        <p14:creationId xmlns:p14="http://schemas.microsoft.com/office/powerpoint/2010/main" val="40167841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2BC2B-37AA-0575-FDB8-928C54CA9B3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C684649-0233-2E63-46E3-2237313EC74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8093EC8-689E-979A-6BFB-98E7CAE9D50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800" b="0" i="0" dirty="0">
                <a:solidFill>
                  <a:srgbClr val="000000"/>
                </a:solidFill>
                <a:effectLst/>
                <a:latin typeface="Roboto Slab" pitchFamily="2" charset="0"/>
              </a:rPr>
              <a:t>Configurano </a:t>
            </a:r>
            <a:r>
              <a:rPr lang="it-IT" sz="1800" b="1" i="0" dirty="0">
                <a:solidFill>
                  <a:srgbClr val="000000"/>
                </a:solidFill>
                <a:effectLst/>
                <a:latin typeface="Roboto Slab" pitchFamily="2" charset="0"/>
              </a:rPr>
              <a:t>abuso del diritto </a:t>
            </a:r>
            <a:r>
              <a:rPr lang="it-IT" sz="1800" b="0" i="0" dirty="0">
                <a:solidFill>
                  <a:srgbClr val="000000"/>
                </a:solidFill>
                <a:effectLst/>
                <a:latin typeface="Roboto Slab" pitchFamily="2" charset="0"/>
              </a:rPr>
              <a:t>una o più operazioni prive di sostanza economica che, pur nel rispetto formale delle norme fiscali, realizzano essenzialmente vantaggi fiscali indebiti. La norma precisa che tali operazioni non sono opponibili all'Amministrazione, che ridetermina i tributi sulla base delle disposizioni e dei principi elusi.</a:t>
            </a:r>
            <a:br>
              <a:rPr lang="it-IT" sz="1800" b="0" i="0" dirty="0">
                <a:solidFill>
                  <a:srgbClr val="000000"/>
                </a:solidFill>
                <a:effectLst/>
                <a:latin typeface="Roboto Slab" pitchFamily="2" charset="0"/>
              </a:rPr>
            </a:br>
            <a:r>
              <a:rPr lang="it-IT" sz="1800" b="0" i="0" dirty="0">
                <a:solidFill>
                  <a:srgbClr val="000000"/>
                </a:solidFill>
                <a:effectLst/>
                <a:latin typeface="Roboto Slab" pitchFamily="2" charset="0"/>
              </a:rPr>
              <a:t>Per l'esistenza dell'abuso </a:t>
            </a:r>
            <a:r>
              <a:rPr lang="it-IT" sz="1800" b="1" i="0" dirty="0">
                <a:solidFill>
                  <a:srgbClr val="000000"/>
                </a:solidFill>
                <a:effectLst/>
                <a:latin typeface="Roboto Slab" pitchFamily="2" charset="0"/>
              </a:rPr>
              <a:t>occorrono, quindi, tre presupposti</a:t>
            </a:r>
            <a:r>
              <a:rPr lang="it-IT" sz="1800" b="0" i="0" dirty="0">
                <a:solidFill>
                  <a:srgbClr val="000000"/>
                </a:solidFill>
                <a:effectLst/>
                <a:latin typeface="Roboto Slab" pitchFamily="2" charset="0"/>
              </a:rPr>
              <a:t>:</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la realizzazione di un </a:t>
            </a:r>
            <a:r>
              <a:rPr lang="it-IT" sz="1800" b="1" i="0" dirty="0">
                <a:solidFill>
                  <a:srgbClr val="000000"/>
                </a:solidFill>
                <a:effectLst/>
                <a:latin typeface="Roboto Slab" pitchFamily="2" charset="0"/>
              </a:rPr>
              <a:t>vantaggio fiscale indebito</a:t>
            </a:r>
            <a:r>
              <a:rPr lang="it-IT" sz="1800" b="0" i="0" dirty="0">
                <a:solidFill>
                  <a:srgbClr val="000000"/>
                </a:solidFill>
                <a:effectLst/>
                <a:latin typeface="Roboto Slab" pitchFamily="2" charset="0"/>
              </a:rPr>
              <a:t>;</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l'</a:t>
            </a:r>
            <a:r>
              <a:rPr lang="it-IT" sz="1800" b="1" i="0" dirty="0">
                <a:solidFill>
                  <a:srgbClr val="000000"/>
                </a:solidFill>
                <a:effectLst/>
                <a:latin typeface="Roboto Slab" pitchFamily="2" charset="0"/>
              </a:rPr>
              <a:t>assenza di sostanza economica </a:t>
            </a:r>
            <a:r>
              <a:rPr lang="it-IT" sz="1800" b="0" i="0" dirty="0">
                <a:solidFill>
                  <a:srgbClr val="000000"/>
                </a:solidFill>
                <a:effectLst/>
                <a:latin typeface="Roboto Slab" pitchFamily="2" charset="0"/>
              </a:rPr>
              <a:t>delle operazioni effettuate;</a:t>
            </a:r>
          </a:p>
          <a:p>
            <a:pPr algn="just">
              <a:lnSpc>
                <a:spcPct val="150000"/>
              </a:lnSpc>
              <a:spcBef>
                <a:spcPts val="0"/>
              </a:spcBef>
              <a:buFont typeface="Arial" panose="020B0604020202020204" pitchFamily="34" charset="0"/>
              <a:buChar char="•"/>
            </a:pPr>
            <a:r>
              <a:rPr lang="it-IT" sz="1800" b="0" i="0" dirty="0">
                <a:solidFill>
                  <a:srgbClr val="000000"/>
                </a:solidFill>
                <a:effectLst/>
                <a:latin typeface="Roboto Slab" pitchFamily="2" charset="0"/>
              </a:rPr>
              <a:t> la circostanza che </a:t>
            </a:r>
            <a:r>
              <a:rPr lang="it-IT" sz="1800" b="1" i="0" dirty="0">
                <a:solidFill>
                  <a:srgbClr val="000000"/>
                </a:solidFill>
                <a:effectLst/>
                <a:latin typeface="Roboto Slab" pitchFamily="2" charset="0"/>
              </a:rPr>
              <a:t>il vantaggio è l'effetto essenziale </a:t>
            </a:r>
            <a:r>
              <a:rPr lang="it-IT" sz="1800" b="0" i="0" dirty="0">
                <a:solidFill>
                  <a:srgbClr val="000000"/>
                </a:solidFill>
                <a:effectLst/>
                <a:latin typeface="Roboto Slab" pitchFamily="2" charset="0"/>
              </a:rPr>
              <a:t>dell'operazione.</a:t>
            </a:r>
          </a:p>
          <a:p>
            <a:pPr algn="just">
              <a:lnSpc>
                <a:spcPct val="150000"/>
              </a:lnSpc>
              <a:spcBef>
                <a:spcPts val="0"/>
              </a:spcBef>
            </a:pPr>
            <a:r>
              <a:rPr lang="it-IT" sz="1800" b="0" i="0" dirty="0">
                <a:solidFill>
                  <a:srgbClr val="000000"/>
                </a:solidFill>
                <a:effectLst/>
                <a:latin typeface="Roboto Slab" pitchFamily="2" charset="0"/>
              </a:rPr>
              <a:t>L'</a:t>
            </a:r>
            <a:r>
              <a:rPr lang="it-IT" sz="1800" b="1" i="0" dirty="0">
                <a:solidFill>
                  <a:srgbClr val="000000"/>
                </a:solidFill>
                <a:effectLst/>
                <a:latin typeface="Roboto Slab" pitchFamily="2" charset="0"/>
              </a:rPr>
              <a:t>assenza di uno dei tre </a:t>
            </a:r>
            <a:r>
              <a:rPr lang="it-IT" sz="1800" b="0" i="0" dirty="0">
                <a:solidFill>
                  <a:srgbClr val="000000"/>
                </a:solidFill>
                <a:effectLst/>
                <a:latin typeface="Roboto Slab" pitchFamily="2" charset="0"/>
              </a:rPr>
              <a:t>presupposti costitutivi dell'abuso determina un </a:t>
            </a:r>
            <a:r>
              <a:rPr lang="it-IT" sz="1800" b="1" i="0" dirty="0">
                <a:solidFill>
                  <a:srgbClr val="000000"/>
                </a:solidFill>
                <a:effectLst/>
                <a:latin typeface="Roboto Slab" pitchFamily="2" charset="0"/>
              </a:rPr>
              <a:t>giudizio di assenza di abusività </a:t>
            </a:r>
            <a:r>
              <a:rPr lang="it-IT" sz="1800" b="0" i="0" dirty="0">
                <a:solidFill>
                  <a:srgbClr val="000000"/>
                </a:solidFill>
                <a:effectLst/>
                <a:latin typeface="Roboto Slab" pitchFamily="2" charset="0"/>
              </a:rPr>
              <a:t>(</a:t>
            </a:r>
            <a:r>
              <a:rPr lang="it-IT" sz="1800" b="0" i="0" dirty="0" err="1">
                <a:solidFill>
                  <a:srgbClr val="000000"/>
                </a:solidFill>
                <a:effectLst/>
                <a:latin typeface="Roboto Slab" pitchFamily="2" charset="0"/>
              </a:rPr>
              <a:t>ris</a:t>
            </a:r>
            <a:r>
              <a:rPr lang="it-IT" sz="1800" b="0" i="0" dirty="0">
                <a:solidFill>
                  <a:srgbClr val="000000"/>
                </a:solidFill>
                <a:effectLst/>
                <a:latin typeface="Roboto Slab" pitchFamily="2" charset="0"/>
              </a:rPr>
              <a:t>. Agenzia delle Entrate 93/2016).</a:t>
            </a:r>
          </a:p>
        </p:txBody>
      </p:sp>
      <p:sp>
        <p:nvSpPr>
          <p:cNvPr id="3" name="Segnaposto numero diapositiva 2">
            <a:extLst>
              <a:ext uri="{FF2B5EF4-FFF2-40B4-BE49-F238E27FC236}">
                <a16:creationId xmlns:a16="http://schemas.microsoft.com/office/drawing/2014/main" id="{3C6554D9-80C4-88D8-1777-F8C156F38FEB}"/>
              </a:ext>
            </a:extLst>
          </p:cNvPr>
          <p:cNvSpPr>
            <a:spLocks noGrp="1"/>
          </p:cNvSpPr>
          <p:nvPr>
            <p:ph type="sldNum" sz="quarter" idx="12"/>
          </p:nvPr>
        </p:nvSpPr>
        <p:spPr/>
        <p:txBody>
          <a:bodyPr/>
          <a:lstStyle/>
          <a:p>
            <a:fld id="{924E01A3-EAA5-4C2C-A4B3-8A501F687B1A}" type="slidenum">
              <a:rPr lang="it-IT" smtClean="0"/>
              <a:t>169</a:t>
            </a:fld>
            <a:endParaRPr lang="it-IT" dirty="0"/>
          </a:p>
        </p:txBody>
      </p:sp>
    </p:spTree>
    <p:extLst>
      <p:ext uri="{BB962C8B-B14F-4D97-AF65-F5344CB8AC3E}">
        <p14:creationId xmlns:p14="http://schemas.microsoft.com/office/powerpoint/2010/main" val="1311575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F53929-EE3D-EBC9-48CB-ABF00608CD7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5E49FF6-302F-D45B-C670-92433D34B059}"/>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a:t>
            </a:r>
          </a:p>
        </p:txBody>
      </p:sp>
      <p:sp>
        <p:nvSpPr>
          <p:cNvPr id="2051" name="Rectangle 3">
            <a:extLst>
              <a:ext uri="{FF2B5EF4-FFF2-40B4-BE49-F238E27FC236}">
                <a16:creationId xmlns:a16="http://schemas.microsoft.com/office/drawing/2014/main" id="{B047AEF2-AD9C-B0C1-5A05-43F498326E5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a:bodyPr>
          <a:lstStyle/>
          <a:p>
            <a:pPr algn="just">
              <a:lnSpc>
                <a:spcPct val="150000"/>
              </a:lnSpc>
              <a:spcBef>
                <a:spcPts val="0"/>
              </a:spcBef>
            </a:pPr>
            <a:endParaRPr lang="it-IT" sz="1200" i="0" dirty="0">
              <a:solidFill>
                <a:srgbClr val="000000"/>
              </a:solidFill>
              <a:effectLst/>
              <a:latin typeface="Roboto Slab" pitchFamily="2" charset="0"/>
              <a:ea typeface="Roboto Slab" pitchFamily="2" charset="0"/>
              <a:cs typeface="Roboto Slab" pitchFamily="2" charset="0"/>
            </a:endParaRPr>
          </a:p>
          <a:p>
            <a:pPr algn="just">
              <a:lnSpc>
                <a:spcPct val="150000"/>
              </a:lnSpc>
              <a:spcBef>
                <a:spcPts val="0"/>
              </a:spcBef>
            </a:pPr>
            <a:r>
              <a:rPr lang="it-IT" sz="1800" kern="100" dirty="0">
                <a:effectLst/>
                <a:latin typeface="Roboto Slab" pitchFamily="2" charset="0"/>
                <a:ea typeface="Roboto Slab" pitchFamily="2" charset="0"/>
                <a:cs typeface="Roboto Slab" pitchFamily="2" charset="0"/>
              </a:rPr>
              <a:t>Per addivenire alla determinazione del rapporto di cambio (nonché per valutarne la congruità), è necessario anzitutto procedere alla </a:t>
            </a:r>
            <a:r>
              <a:rPr lang="it-IT" sz="1800" b="1" kern="100" dirty="0">
                <a:effectLst/>
                <a:latin typeface="Roboto Slab" pitchFamily="2" charset="0"/>
                <a:ea typeface="Roboto Slab" pitchFamily="2" charset="0"/>
                <a:cs typeface="Roboto Slab" pitchFamily="2" charset="0"/>
              </a:rPr>
              <a:t>stima dell'effettivo valore</a:t>
            </a:r>
            <a:r>
              <a:rPr lang="it-IT" sz="1800" kern="100" dirty="0">
                <a:effectLst/>
                <a:latin typeface="Roboto Slab" pitchFamily="2" charset="0"/>
                <a:ea typeface="Roboto Slab" pitchFamily="2" charset="0"/>
                <a:cs typeface="Roboto Slab" pitchFamily="2" charset="0"/>
              </a:rPr>
              <a:t> attribuibile a ciascuna singola società partecipante alla fusione o alla scissione e, se del caso, "rettificare" i valori attribuiti a ciascuna singola società partecipante alla fusione per tenere conto dei maggiori o minori benefici in concreto ritraibili per effetto dell'operazione da ciascuna singola società (e, quindi, dai soci) rispetto alle altre.</a:t>
            </a:r>
          </a:p>
          <a:p>
            <a:pPr algn="just">
              <a:lnSpc>
                <a:spcPct val="150000"/>
              </a:lnSpc>
              <a:spcBef>
                <a:spcPts val="0"/>
              </a:spcBef>
              <a:buNone/>
            </a:pPr>
            <a:r>
              <a:rPr lang="it-IT" sz="1800" kern="100" dirty="0">
                <a:effectLst/>
                <a:latin typeface="Roboto Slab" pitchFamily="2" charset="0"/>
                <a:ea typeface="Roboto Slab" pitchFamily="2" charset="0"/>
                <a:cs typeface="Roboto Slab" pitchFamily="2" charset="0"/>
              </a:rPr>
              <a:t>Sulla congruità del rapporto di cambio determinato dagli amministratori nella Relazione dell’organo amministrativo (art. 2501-quinquies c.c.) sono chiamati ad esprimersi, con propria </a:t>
            </a:r>
            <a:r>
              <a:rPr lang="it-IT" sz="1800" b="1" kern="100" dirty="0">
                <a:effectLst/>
                <a:latin typeface="Roboto Slab" pitchFamily="2" charset="0"/>
                <a:ea typeface="Roboto Slab" pitchFamily="2" charset="0"/>
                <a:cs typeface="Roboto Slab" pitchFamily="2" charset="0"/>
              </a:rPr>
              <a:t>Relazione</a:t>
            </a:r>
            <a:r>
              <a:rPr lang="it-IT" sz="1800" kern="100" dirty="0">
                <a:effectLst/>
                <a:latin typeface="Roboto Slab" pitchFamily="2" charset="0"/>
                <a:ea typeface="Roboto Slab" pitchFamily="2" charset="0"/>
                <a:cs typeface="Roboto Slab" pitchFamily="2" charset="0"/>
              </a:rPr>
              <a:t>, gli </a:t>
            </a:r>
            <a:r>
              <a:rPr lang="it-IT" sz="1800" b="1" kern="100" dirty="0">
                <a:effectLst/>
                <a:latin typeface="Roboto Slab" pitchFamily="2" charset="0"/>
                <a:ea typeface="Roboto Slab" pitchFamily="2" charset="0"/>
                <a:cs typeface="Roboto Slab" pitchFamily="2" charset="0"/>
              </a:rPr>
              <a:t>esperti</a:t>
            </a:r>
            <a:r>
              <a:rPr lang="it-IT" sz="1800" kern="100" dirty="0">
                <a:effectLst/>
                <a:latin typeface="Roboto Slab" pitchFamily="2" charset="0"/>
                <a:ea typeface="Roboto Slab" pitchFamily="2" charset="0"/>
                <a:cs typeface="Roboto Slab" pitchFamily="2" charset="0"/>
              </a:rPr>
              <a:t> da nominare ex art. 2501-sexies c.c., salvo che ricorra una delle condizioni in presenza delle quali diviene possibile omettere tale nomina.</a:t>
            </a:r>
          </a:p>
        </p:txBody>
      </p:sp>
      <p:sp>
        <p:nvSpPr>
          <p:cNvPr id="3" name="Segnaposto numero diapositiva 2">
            <a:extLst>
              <a:ext uri="{FF2B5EF4-FFF2-40B4-BE49-F238E27FC236}">
                <a16:creationId xmlns:a16="http://schemas.microsoft.com/office/drawing/2014/main" id="{1F48890E-47D5-8096-DDA5-AD0E5FC756F8}"/>
              </a:ext>
            </a:extLst>
          </p:cNvPr>
          <p:cNvSpPr>
            <a:spLocks noGrp="1"/>
          </p:cNvSpPr>
          <p:nvPr>
            <p:ph type="sldNum" sz="quarter" idx="12"/>
          </p:nvPr>
        </p:nvSpPr>
        <p:spPr/>
        <p:txBody>
          <a:bodyPr/>
          <a:lstStyle/>
          <a:p>
            <a:fld id="{924E01A3-EAA5-4C2C-A4B3-8A501F687B1A}" type="slidenum">
              <a:rPr lang="it-IT" smtClean="0"/>
              <a:t>17</a:t>
            </a:fld>
            <a:endParaRPr lang="it-IT"/>
          </a:p>
        </p:txBody>
      </p:sp>
    </p:spTree>
    <p:extLst>
      <p:ext uri="{BB962C8B-B14F-4D97-AF65-F5344CB8AC3E}">
        <p14:creationId xmlns:p14="http://schemas.microsoft.com/office/powerpoint/2010/main" val="3152736662"/>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D6E0A-8EB6-A56C-0A99-3D4493E35B8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618804D-690C-0110-894C-F4AC573A24B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73D45B5A-1A6F-279F-2EF7-706E9A3CF15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0" dirty="0">
                <a:solidFill>
                  <a:srgbClr val="000000"/>
                </a:solidFill>
                <a:effectLst/>
                <a:latin typeface="Roboto slab" pitchFamily="2" charset="0"/>
              </a:rPr>
              <a:t>Atto di indirizzo Min. Economia e Finanze 27.2.2025</a:t>
            </a:r>
          </a:p>
          <a:p>
            <a:pPr algn="just">
              <a:lnSpc>
                <a:spcPct val="150000"/>
              </a:lnSpc>
              <a:spcBef>
                <a:spcPts val="0"/>
              </a:spcBef>
              <a:buNone/>
            </a:pPr>
            <a:endParaRPr lang="it-IT" sz="2000" dirty="0">
              <a:solidFill>
                <a:srgbClr val="000000"/>
              </a:solidFill>
              <a:latin typeface="roboto slab" pitchFamily="2" charset="0"/>
            </a:endParaRPr>
          </a:p>
          <a:p>
            <a:pPr algn="just">
              <a:lnSpc>
                <a:spcPct val="150000"/>
              </a:lnSpc>
              <a:spcBef>
                <a:spcPts val="0"/>
              </a:spcBef>
              <a:buNone/>
            </a:pPr>
            <a:r>
              <a:rPr lang="it-IT" sz="2000" b="0" i="0" dirty="0">
                <a:solidFill>
                  <a:srgbClr val="000000"/>
                </a:solidFill>
                <a:effectLst/>
                <a:latin typeface="roboto slab" pitchFamily="2" charset="0"/>
              </a:rPr>
              <a:t>«La verifica della sussistenza di tali requisiti va condotta dando </a:t>
            </a:r>
            <a:r>
              <a:rPr lang="it-IT" sz="2000" b="1" i="0" dirty="0">
                <a:solidFill>
                  <a:srgbClr val="000000"/>
                </a:solidFill>
                <a:effectLst/>
                <a:latin typeface="roboto slab" pitchFamily="2" charset="0"/>
              </a:rPr>
              <a:t>priorità alla ricerca del vantaggio fiscale indebito </a:t>
            </a:r>
            <a:r>
              <a:rPr lang="it-IT" sz="2000" b="0" i="0" dirty="0">
                <a:solidFill>
                  <a:srgbClr val="000000"/>
                </a:solidFill>
                <a:effectLst/>
                <a:latin typeface="roboto slab" pitchFamily="2" charset="0"/>
              </a:rPr>
              <a:t>perché proprio tale vantaggio fiscale e la sua natura indebita (…) </a:t>
            </a:r>
            <a:r>
              <a:rPr lang="it-IT" sz="2000" b="1" i="0" dirty="0">
                <a:solidFill>
                  <a:srgbClr val="000000"/>
                </a:solidFill>
                <a:effectLst/>
                <a:latin typeface="roboto slab" pitchFamily="2" charset="0"/>
              </a:rPr>
              <a:t>L'insussistenza del vantaggio fiscale indebito esclude invece, </a:t>
            </a:r>
            <a:r>
              <a:rPr lang="it-IT" sz="2000" b="1" i="1" dirty="0">
                <a:solidFill>
                  <a:srgbClr val="000000"/>
                </a:solidFill>
                <a:effectLst/>
                <a:latin typeface="roboto slab" pitchFamily="2" charset="0"/>
              </a:rPr>
              <a:t>ab origine</a:t>
            </a:r>
            <a:r>
              <a:rPr lang="it-IT" sz="2000" b="1" i="0" dirty="0">
                <a:solidFill>
                  <a:srgbClr val="000000"/>
                </a:solidFill>
                <a:effectLst/>
                <a:latin typeface="roboto slab" pitchFamily="2" charset="0"/>
              </a:rPr>
              <a:t>, l'esistenza di una condotta abusiva</a:t>
            </a:r>
            <a:r>
              <a:rPr lang="it-IT" sz="2000" b="0" i="0" dirty="0">
                <a:solidFill>
                  <a:srgbClr val="000000"/>
                </a:solidFill>
                <a:effectLst/>
                <a:latin typeface="roboto slab" pitchFamily="2" charset="0"/>
              </a:rPr>
              <a:t>, rendendo non più necessaria la verifica circa la sussistenza degli ulteriori requisiti della fattispecie abusiva.»</a:t>
            </a:r>
          </a:p>
        </p:txBody>
      </p:sp>
      <p:sp>
        <p:nvSpPr>
          <p:cNvPr id="3" name="Segnaposto numero diapositiva 2">
            <a:extLst>
              <a:ext uri="{FF2B5EF4-FFF2-40B4-BE49-F238E27FC236}">
                <a16:creationId xmlns:a16="http://schemas.microsoft.com/office/drawing/2014/main" id="{D8C17108-7DFF-2D94-EAA4-9C5B111B44CA}"/>
              </a:ext>
            </a:extLst>
          </p:cNvPr>
          <p:cNvSpPr>
            <a:spLocks noGrp="1"/>
          </p:cNvSpPr>
          <p:nvPr>
            <p:ph type="sldNum" sz="quarter" idx="12"/>
          </p:nvPr>
        </p:nvSpPr>
        <p:spPr/>
        <p:txBody>
          <a:bodyPr/>
          <a:lstStyle/>
          <a:p>
            <a:fld id="{924E01A3-EAA5-4C2C-A4B3-8A501F687B1A}" type="slidenum">
              <a:rPr lang="it-IT" smtClean="0"/>
              <a:t>170</a:t>
            </a:fld>
            <a:endParaRPr lang="it-IT" dirty="0"/>
          </a:p>
        </p:txBody>
      </p:sp>
    </p:spTree>
    <p:extLst>
      <p:ext uri="{BB962C8B-B14F-4D97-AF65-F5344CB8AC3E}">
        <p14:creationId xmlns:p14="http://schemas.microsoft.com/office/powerpoint/2010/main" val="113257657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1195E9-319C-B468-2D75-8B1511C98EA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0B0A1C1-B67B-1EDE-A743-A052130BA779}"/>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B324810-92C4-2A85-6547-B88D29FAA8C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0" dirty="0">
                <a:solidFill>
                  <a:srgbClr val="000000"/>
                </a:solidFill>
                <a:effectLst/>
                <a:latin typeface="Roboto slab" pitchFamily="2" charset="0"/>
              </a:rPr>
              <a:t>Atto di indirizzo Min. Economia e Finanze 27.2.2025</a:t>
            </a:r>
          </a:p>
          <a:p>
            <a:pPr algn="just">
              <a:lnSpc>
                <a:spcPct val="150000"/>
              </a:lnSpc>
              <a:spcBef>
                <a:spcPts val="0"/>
              </a:spcBef>
              <a:buNone/>
            </a:pPr>
            <a:endParaRPr lang="it-IT" sz="1800" b="0" i="0" dirty="0">
              <a:solidFill>
                <a:srgbClr val="000000"/>
              </a:solidFill>
              <a:effectLst/>
              <a:latin typeface="roboto slab" pitchFamily="2" charset="0"/>
            </a:endParaRPr>
          </a:p>
          <a:p>
            <a:pPr algn="just">
              <a:lnSpc>
                <a:spcPct val="150000"/>
              </a:lnSpc>
              <a:spcBef>
                <a:spcPts val="0"/>
              </a:spcBef>
              <a:buNone/>
            </a:pPr>
            <a:r>
              <a:rPr lang="it-IT" sz="1800" dirty="0">
                <a:solidFill>
                  <a:srgbClr val="000000"/>
                </a:solidFill>
                <a:latin typeface="roboto slab" pitchFamily="2" charset="0"/>
              </a:rPr>
              <a:t>«</a:t>
            </a:r>
            <a:r>
              <a:rPr lang="it-IT" sz="1800" b="0" i="0" dirty="0">
                <a:solidFill>
                  <a:srgbClr val="000000"/>
                </a:solidFill>
                <a:effectLst/>
                <a:latin typeface="roboto slab" pitchFamily="2" charset="0"/>
              </a:rPr>
              <a:t>Quanto alla nozione di "</a:t>
            </a:r>
            <a:r>
              <a:rPr lang="it-IT" sz="1800" b="1" i="0" dirty="0">
                <a:solidFill>
                  <a:srgbClr val="000000"/>
                </a:solidFill>
                <a:effectLst/>
                <a:latin typeface="roboto slab" pitchFamily="2" charset="0"/>
              </a:rPr>
              <a:t>vantaggi </a:t>
            </a:r>
            <a:r>
              <a:rPr lang="it-IT" sz="1800" b="1" i="0" dirty="0">
                <a:effectLst/>
                <a:latin typeface="roboto slab" pitchFamily="2" charset="0"/>
              </a:rPr>
              <a:t>fiscali</a:t>
            </a:r>
            <a:r>
              <a:rPr lang="it-IT" sz="1800" i="0" dirty="0">
                <a:effectLst/>
                <a:latin typeface="roboto slab" pitchFamily="2" charset="0"/>
              </a:rPr>
              <a:t>" (…) l'</a:t>
            </a:r>
            <a:r>
              <a:rPr lang="it-IT" sz="1800" i="0" u="none" strike="noStrike" dirty="0">
                <a:effectLst/>
                <a:latin typeface="roboto slab" pitchFamily="2" charset="0"/>
              </a:rPr>
              <a:t>art. 10-bis</a:t>
            </a:r>
            <a:r>
              <a:rPr lang="it-IT" sz="1800" i="0" dirty="0">
                <a:effectLst/>
                <a:latin typeface="roboto slab" pitchFamily="2" charset="0"/>
              </a:rPr>
              <a:t> </a:t>
            </a:r>
            <a:r>
              <a:rPr lang="it-IT" sz="1800" b="0" i="0" dirty="0">
                <a:solidFill>
                  <a:srgbClr val="000000"/>
                </a:solidFill>
                <a:effectLst/>
                <a:latin typeface="roboto slab" pitchFamily="2" charset="0"/>
              </a:rPr>
              <a:t>non ne fornisce una definizione espressa: sotto questo profilo, dunque, appaiono suscettibili di rientrare nella nozione di "vantaggi fiscali" non solo le </a:t>
            </a:r>
            <a:r>
              <a:rPr lang="it-IT" sz="1800" b="1" i="0" dirty="0">
                <a:solidFill>
                  <a:srgbClr val="000000"/>
                </a:solidFill>
                <a:effectLst/>
                <a:latin typeface="roboto slab" pitchFamily="2" charset="0"/>
              </a:rPr>
              <a:t>riduzioni di imposta </a:t>
            </a:r>
            <a:r>
              <a:rPr lang="it-IT" sz="1800" i="0" dirty="0">
                <a:solidFill>
                  <a:srgbClr val="000000"/>
                </a:solidFill>
                <a:effectLst/>
                <a:latin typeface="roboto slab" pitchFamily="2" charset="0"/>
              </a:rPr>
              <a:t>o i</a:t>
            </a:r>
            <a:r>
              <a:rPr lang="it-IT" sz="1800" b="1" i="0" dirty="0">
                <a:solidFill>
                  <a:srgbClr val="000000"/>
                </a:solidFill>
                <a:effectLst/>
                <a:latin typeface="roboto slab" pitchFamily="2" charset="0"/>
              </a:rPr>
              <a:t> rimborsi</a:t>
            </a:r>
            <a:r>
              <a:rPr lang="it-IT" sz="1800" b="0" i="0" dirty="0">
                <a:solidFill>
                  <a:srgbClr val="000000"/>
                </a:solidFill>
                <a:effectLst/>
                <a:latin typeface="roboto slab" pitchFamily="2" charset="0"/>
              </a:rPr>
              <a:t>, ma anche i </a:t>
            </a:r>
            <a:r>
              <a:rPr lang="it-IT" sz="1800" b="1" i="0" dirty="0">
                <a:solidFill>
                  <a:srgbClr val="000000"/>
                </a:solidFill>
                <a:effectLst/>
                <a:latin typeface="roboto slab" pitchFamily="2" charset="0"/>
              </a:rPr>
              <a:t>crediti d'imposta</a:t>
            </a:r>
            <a:r>
              <a:rPr lang="it-IT" sz="1800" b="0" i="0" dirty="0">
                <a:solidFill>
                  <a:srgbClr val="000000"/>
                </a:solidFill>
                <a:effectLst/>
                <a:latin typeface="roboto slab" pitchFamily="2" charset="0"/>
              </a:rPr>
              <a:t>, le </a:t>
            </a:r>
            <a:r>
              <a:rPr lang="it-IT" sz="1800" b="1" i="0" dirty="0">
                <a:solidFill>
                  <a:srgbClr val="000000"/>
                </a:solidFill>
                <a:effectLst/>
                <a:latin typeface="roboto slab" pitchFamily="2" charset="0"/>
              </a:rPr>
              <a:t>maggiori perdite </a:t>
            </a:r>
            <a:r>
              <a:rPr lang="it-IT" sz="1800" b="0" i="0" dirty="0">
                <a:solidFill>
                  <a:srgbClr val="000000"/>
                </a:solidFill>
                <a:effectLst/>
                <a:latin typeface="roboto slab" pitchFamily="2" charset="0"/>
              </a:rPr>
              <a:t>fiscalmente rilevanti, l'applicazione di </a:t>
            </a:r>
            <a:r>
              <a:rPr lang="it-IT" sz="1800" b="1" i="0" dirty="0">
                <a:solidFill>
                  <a:srgbClr val="000000"/>
                </a:solidFill>
                <a:effectLst/>
                <a:latin typeface="roboto slab" pitchFamily="2" charset="0"/>
              </a:rPr>
              <a:t>regimi d'imposizione sostitutiva</a:t>
            </a:r>
            <a:r>
              <a:rPr lang="it-IT" sz="1800" b="0" i="0" dirty="0">
                <a:solidFill>
                  <a:srgbClr val="000000"/>
                </a:solidFill>
                <a:effectLst/>
                <a:latin typeface="roboto slab" pitchFamily="2" charset="0"/>
              </a:rPr>
              <a:t>, le </a:t>
            </a:r>
            <a:r>
              <a:rPr lang="it-IT" sz="1800" b="1" i="0" dirty="0">
                <a:solidFill>
                  <a:srgbClr val="000000"/>
                </a:solidFill>
                <a:effectLst/>
                <a:latin typeface="roboto slab" pitchFamily="2" charset="0"/>
              </a:rPr>
              <a:t>deduzioni o detrazioni </a:t>
            </a:r>
            <a:r>
              <a:rPr lang="it-IT" sz="1800" b="0" i="0" dirty="0">
                <a:solidFill>
                  <a:srgbClr val="000000"/>
                </a:solidFill>
                <a:effectLst/>
                <a:latin typeface="roboto slab" pitchFamily="2" charset="0"/>
              </a:rPr>
              <a:t>d'imposta. Il citato riferimento normativo ai benefici "</a:t>
            </a:r>
            <a:r>
              <a:rPr lang="it-IT" sz="1800" b="1" i="0" dirty="0">
                <a:solidFill>
                  <a:srgbClr val="000000"/>
                </a:solidFill>
                <a:effectLst/>
                <a:latin typeface="roboto slab" pitchFamily="2" charset="0"/>
              </a:rPr>
              <a:t>anche non immediati</a:t>
            </a:r>
            <a:r>
              <a:rPr lang="it-IT" sz="1800" b="0" i="0" dirty="0">
                <a:solidFill>
                  <a:srgbClr val="000000"/>
                </a:solidFill>
                <a:effectLst/>
                <a:latin typeface="roboto slab" pitchFamily="2" charset="0"/>
              </a:rPr>
              <a:t>" può indurre a ricomprendere nel vantaggio fiscale (…)  anche i </a:t>
            </a:r>
            <a:r>
              <a:rPr lang="it-IT" sz="1800" b="1" i="0" dirty="0">
                <a:solidFill>
                  <a:srgbClr val="000000"/>
                </a:solidFill>
                <a:effectLst/>
                <a:latin typeface="roboto slab" pitchFamily="2" charset="0"/>
              </a:rPr>
              <a:t>differimenti di imposizione </a:t>
            </a:r>
            <a:r>
              <a:rPr lang="it-IT" sz="1800" b="0" i="0" dirty="0">
                <a:solidFill>
                  <a:srgbClr val="000000"/>
                </a:solidFill>
                <a:effectLst/>
                <a:latin typeface="roboto slab" pitchFamily="2" charset="0"/>
              </a:rPr>
              <a:t>(…) purché si tratti di un </a:t>
            </a:r>
            <a:r>
              <a:rPr lang="it-IT" sz="1800" b="1" i="0" dirty="0">
                <a:solidFill>
                  <a:srgbClr val="000000"/>
                </a:solidFill>
                <a:effectLst/>
                <a:latin typeface="roboto slab" pitchFamily="2" charset="0"/>
              </a:rPr>
              <a:t>rinvio</a:t>
            </a:r>
            <a:r>
              <a:rPr lang="it-IT" sz="1800" b="0" i="0" dirty="0">
                <a:solidFill>
                  <a:srgbClr val="000000"/>
                </a:solidFill>
                <a:effectLst/>
                <a:latin typeface="roboto slab" pitchFamily="2" charset="0"/>
              </a:rPr>
              <a:t> della tassazione </a:t>
            </a:r>
            <a:r>
              <a:rPr lang="it-IT" sz="1800" b="1" i="0" dirty="0">
                <a:solidFill>
                  <a:srgbClr val="000000"/>
                </a:solidFill>
                <a:effectLst/>
                <a:latin typeface="roboto slab" pitchFamily="2" charset="0"/>
              </a:rPr>
              <a:t>sine die </a:t>
            </a:r>
            <a:r>
              <a:rPr lang="it-IT" sz="1800" b="0" i="0" dirty="0">
                <a:solidFill>
                  <a:srgbClr val="000000"/>
                </a:solidFill>
                <a:effectLst/>
                <a:latin typeface="roboto slab" pitchFamily="2" charset="0"/>
              </a:rPr>
              <a:t>o </a:t>
            </a:r>
            <a:r>
              <a:rPr lang="it-IT" sz="1800" b="1" i="0" dirty="0">
                <a:solidFill>
                  <a:srgbClr val="000000"/>
                </a:solidFill>
                <a:effectLst/>
                <a:latin typeface="roboto slab" pitchFamily="2" charset="0"/>
              </a:rPr>
              <a:t>significativamente posticipato</a:t>
            </a:r>
            <a:r>
              <a:rPr lang="it-IT" sz="1800" b="0" i="0" dirty="0">
                <a:solidFill>
                  <a:srgbClr val="000000"/>
                </a:solidFill>
                <a:effectLst/>
                <a:latin typeface="roboto slab" pitchFamily="2" charset="0"/>
              </a:rPr>
              <a:t>, dunque </a:t>
            </a:r>
            <a:r>
              <a:rPr lang="it-IT" sz="1800" b="1" i="0" dirty="0">
                <a:solidFill>
                  <a:srgbClr val="000000"/>
                </a:solidFill>
                <a:effectLst/>
                <a:latin typeface="roboto slab" pitchFamily="2" charset="0"/>
              </a:rPr>
              <a:t>non meramente temporaneo</a:t>
            </a:r>
            <a:r>
              <a:rPr lang="it-IT" sz="1800" b="0" i="0" dirty="0">
                <a:solidFill>
                  <a:srgbClr val="000000"/>
                </a:solidFill>
                <a:effectLst/>
                <a:latin typeface="roboto slab" pitchFamily="2" charset="0"/>
              </a:rPr>
              <a:t>.»</a:t>
            </a:r>
          </a:p>
          <a:p>
            <a:pPr algn="just">
              <a:lnSpc>
                <a:spcPct val="150000"/>
              </a:lnSpc>
              <a:spcBef>
                <a:spcPts val="0"/>
              </a:spcBef>
              <a:buNone/>
            </a:pPr>
            <a:br>
              <a:rPr lang="it-IT" sz="1400" dirty="0"/>
            </a:br>
            <a:endParaRPr lang="it-IT" sz="18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D518A260-ECBA-1A75-9810-04114385FE25}"/>
              </a:ext>
            </a:extLst>
          </p:cNvPr>
          <p:cNvSpPr>
            <a:spLocks noGrp="1"/>
          </p:cNvSpPr>
          <p:nvPr>
            <p:ph type="sldNum" sz="quarter" idx="12"/>
          </p:nvPr>
        </p:nvSpPr>
        <p:spPr/>
        <p:txBody>
          <a:bodyPr/>
          <a:lstStyle/>
          <a:p>
            <a:fld id="{924E01A3-EAA5-4C2C-A4B3-8A501F687B1A}" type="slidenum">
              <a:rPr lang="it-IT" smtClean="0"/>
              <a:t>171</a:t>
            </a:fld>
            <a:endParaRPr lang="it-IT" dirty="0"/>
          </a:p>
        </p:txBody>
      </p:sp>
    </p:spTree>
    <p:extLst>
      <p:ext uri="{BB962C8B-B14F-4D97-AF65-F5344CB8AC3E}">
        <p14:creationId xmlns:p14="http://schemas.microsoft.com/office/powerpoint/2010/main" val="270149956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E6044-2F3E-68DB-5575-06AFB1856DE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197AAE5-2F54-E72D-3F2E-1D0BB0E4418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6E4B8A45-5B78-FF26-6FF1-8309717BD7D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0" dirty="0">
                <a:solidFill>
                  <a:srgbClr val="000000"/>
                </a:solidFill>
                <a:effectLst/>
                <a:latin typeface="Roboto slab" pitchFamily="2" charset="0"/>
              </a:rPr>
              <a:t>Atto di indirizzo Min. Economia e Finanze 27.2.20</a:t>
            </a:r>
            <a:r>
              <a:rPr lang="it-IT" sz="1400" b="1" i="0" dirty="0">
                <a:solidFill>
                  <a:srgbClr val="000000"/>
                </a:solidFill>
                <a:effectLst/>
                <a:latin typeface="Roboto slab" pitchFamily="2" charset="0"/>
              </a:rPr>
              <a:t>25</a:t>
            </a:r>
          </a:p>
          <a:p>
            <a:pPr algn="just">
              <a:lnSpc>
                <a:spcPct val="150000"/>
              </a:lnSpc>
              <a:spcBef>
                <a:spcPts val="0"/>
              </a:spcBef>
              <a:buNone/>
            </a:pPr>
            <a:br>
              <a:rPr lang="it-IT" sz="1400" dirty="0"/>
            </a:br>
            <a:r>
              <a:rPr lang="it-IT" sz="2000" dirty="0"/>
              <a:t>«</a:t>
            </a:r>
            <a:r>
              <a:rPr lang="it-IT" sz="2000" b="0" i="0" dirty="0">
                <a:solidFill>
                  <a:srgbClr val="000000"/>
                </a:solidFill>
                <a:effectLst/>
                <a:latin typeface="roboto slab" pitchFamily="2" charset="0"/>
              </a:rPr>
              <a:t>Quanto alla </a:t>
            </a:r>
            <a:r>
              <a:rPr lang="it-IT" sz="2000" b="1" i="0" dirty="0">
                <a:solidFill>
                  <a:srgbClr val="000000"/>
                </a:solidFill>
                <a:effectLst/>
                <a:latin typeface="roboto slab" pitchFamily="2" charset="0"/>
              </a:rPr>
              <a:t>natura indebita </a:t>
            </a:r>
            <a:r>
              <a:rPr lang="it-IT" sz="2000" b="0" i="0" dirty="0">
                <a:solidFill>
                  <a:srgbClr val="000000"/>
                </a:solidFill>
                <a:effectLst/>
                <a:latin typeface="roboto slab" pitchFamily="2" charset="0"/>
              </a:rPr>
              <a:t>di tale vantaggio, </a:t>
            </a:r>
            <a:r>
              <a:rPr lang="it-IT" sz="2000" i="0" dirty="0">
                <a:effectLst/>
                <a:latin typeface="roboto slab" pitchFamily="2" charset="0"/>
              </a:rPr>
              <a:t>la lett. b) del comma 2 dell'</a:t>
            </a:r>
            <a:r>
              <a:rPr lang="it-IT" sz="2000" i="0" u="none" strike="noStrike" dirty="0">
                <a:effectLst/>
                <a:latin typeface="roboto slab" pitchFamily="2" charset="0"/>
              </a:rPr>
              <a:t>art. 10-bis</a:t>
            </a:r>
            <a:r>
              <a:rPr lang="it-IT" sz="2000" i="0" dirty="0">
                <a:effectLst/>
                <a:latin typeface="roboto slab" pitchFamily="2" charset="0"/>
              </a:rPr>
              <a:t> chiarisce che per poter contestare l'abuso del diritto </a:t>
            </a:r>
            <a:r>
              <a:rPr lang="it-IT" sz="2000" b="0" i="0" dirty="0">
                <a:solidFill>
                  <a:srgbClr val="000000"/>
                </a:solidFill>
                <a:effectLst/>
                <a:latin typeface="roboto slab" pitchFamily="2" charset="0"/>
              </a:rPr>
              <a:t>occorre verificare </a:t>
            </a:r>
            <a:r>
              <a:rPr lang="it-IT" sz="2000" b="0" i="1" dirty="0">
                <a:solidFill>
                  <a:srgbClr val="000000"/>
                </a:solidFill>
                <a:effectLst/>
                <a:latin typeface="roboto slab" pitchFamily="2" charset="0"/>
              </a:rPr>
              <a:t>in primis </a:t>
            </a:r>
            <a:r>
              <a:rPr lang="it-IT" sz="2000" b="0" i="0" dirty="0">
                <a:solidFill>
                  <a:srgbClr val="000000"/>
                </a:solidFill>
                <a:effectLst/>
                <a:latin typeface="roboto slab" pitchFamily="2" charset="0"/>
              </a:rPr>
              <a:t>se, </a:t>
            </a:r>
            <a:r>
              <a:rPr lang="it-IT" sz="2000" b="1" i="0" dirty="0">
                <a:solidFill>
                  <a:srgbClr val="000000"/>
                </a:solidFill>
                <a:effectLst/>
                <a:latin typeface="roboto slab" pitchFamily="2" charset="0"/>
              </a:rPr>
              <a:t>pur nel rispetto formale</a:t>
            </a:r>
            <a:r>
              <a:rPr lang="it-IT" sz="2000" b="0" i="0" dirty="0">
                <a:solidFill>
                  <a:srgbClr val="000000"/>
                </a:solidFill>
                <a:effectLst/>
                <a:latin typeface="roboto slab" pitchFamily="2" charset="0"/>
              </a:rPr>
              <a:t> delle norme tributarie, il contribuente abbia costruito il negozio o la sequenza negoziale che hanno condotto all'applicazione del regime fiscale di vantaggio </a:t>
            </a:r>
            <a:r>
              <a:rPr lang="it-IT" sz="2000" b="1" i="0" dirty="0">
                <a:solidFill>
                  <a:srgbClr val="000000"/>
                </a:solidFill>
                <a:effectLst/>
                <a:latin typeface="roboto slab" pitchFamily="2" charset="0"/>
              </a:rPr>
              <a:t>tradendo le finalità delle norme fiscali </a:t>
            </a:r>
            <a:r>
              <a:rPr lang="it-IT" sz="2000" b="0" i="0" dirty="0">
                <a:solidFill>
                  <a:srgbClr val="000000"/>
                </a:solidFill>
                <a:effectLst/>
                <a:latin typeface="roboto slab" pitchFamily="2" charset="0"/>
              </a:rPr>
              <a:t>o </a:t>
            </a:r>
            <a:r>
              <a:rPr lang="it-IT" sz="2000" b="1" i="0" dirty="0">
                <a:solidFill>
                  <a:srgbClr val="000000"/>
                </a:solidFill>
                <a:effectLst/>
                <a:latin typeface="roboto slab" pitchFamily="2" charset="0"/>
              </a:rPr>
              <a:t>ponendosi in contrasto con i principi</a:t>
            </a:r>
            <a:r>
              <a:rPr lang="it-IT" sz="2000" b="0" i="0" dirty="0">
                <a:solidFill>
                  <a:srgbClr val="000000"/>
                </a:solidFill>
                <a:effectLst/>
                <a:latin typeface="roboto slab" pitchFamily="2" charset="0"/>
              </a:rPr>
              <a:t> dell'ordinamento tributario.»</a:t>
            </a:r>
            <a:endParaRPr lang="it-IT" sz="20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16C47FF5-6C9D-06F3-980F-6B4CD0362B5F}"/>
              </a:ext>
            </a:extLst>
          </p:cNvPr>
          <p:cNvSpPr>
            <a:spLocks noGrp="1"/>
          </p:cNvSpPr>
          <p:nvPr>
            <p:ph type="sldNum" sz="quarter" idx="12"/>
          </p:nvPr>
        </p:nvSpPr>
        <p:spPr/>
        <p:txBody>
          <a:bodyPr/>
          <a:lstStyle/>
          <a:p>
            <a:fld id="{924E01A3-EAA5-4C2C-A4B3-8A501F687B1A}" type="slidenum">
              <a:rPr lang="it-IT" smtClean="0"/>
              <a:t>172</a:t>
            </a:fld>
            <a:endParaRPr lang="it-IT" dirty="0"/>
          </a:p>
        </p:txBody>
      </p:sp>
    </p:spTree>
    <p:extLst>
      <p:ext uri="{BB962C8B-B14F-4D97-AF65-F5344CB8AC3E}">
        <p14:creationId xmlns:p14="http://schemas.microsoft.com/office/powerpoint/2010/main" val="95034903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18485-229A-4580-BAF6-7E4BCE49491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0F4B53F-BF69-3329-0667-32A64C1F77A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A47D18E-DC49-DAE7-7B40-09AAF078C4A8}"/>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0" dirty="0">
                <a:solidFill>
                  <a:srgbClr val="000000"/>
                </a:solidFill>
                <a:effectLst/>
                <a:latin typeface="Roboto slab" pitchFamily="2" charset="0"/>
              </a:rPr>
              <a:t>Atto di indirizzo Min. Economia e Finanze 27.2.2025</a:t>
            </a:r>
          </a:p>
          <a:p>
            <a:pPr algn="just">
              <a:lnSpc>
                <a:spcPct val="150000"/>
              </a:lnSpc>
              <a:spcBef>
                <a:spcPts val="0"/>
              </a:spcBef>
              <a:buNone/>
            </a:pPr>
            <a:br>
              <a:rPr lang="it-IT" sz="1800" dirty="0"/>
            </a:br>
            <a:r>
              <a:rPr lang="it-IT" sz="1800" dirty="0"/>
              <a:t>«</a:t>
            </a:r>
            <a:r>
              <a:rPr lang="it-IT" sz="1800" b="0" i="0" dirty="0">
                <a:solidFill>
                  <a:srgbClr val="000000"/>
                </a:solidFill>
                <a:effectLst/>
                <a:latin typeface="roboto slab" pitchFamily="2" charset="0"/>
              </a:rPr>
              <a:t>Una volta effettuata, e </a:t>
            </a:r>
            <a:r>
              <a:rPr lang="it-IT" sz="1800" b="1" i="0" dirty="0">
                <a:solidFill>
                  <a:srgbClr val="000000"/>
                </a:solidFill>
                <a:effectLst/>
                <a:latin typeface="roboto slab" pitchFamily="2" charset="0"/>
              </a:rPr>
              <a:t>risolta negativamente, la preliminare analisi relativa all'esistenza dell'indebito vantaggio fiscale </a:t>
            </a:r>
            <a:r>
              <a:rPr lang="it-IT" sz="1800" b="0" i="0" dirty="0">
                <a:solidFill>
                  <a:srgbClr val="000000"/>
                </a:solidFill>
                <a:effectLst/>
                <a:latin typeface="roboto slab" pitchFamily="2" charset="0"/>
              </a:rPr>
              <a:t>realizzato dal contribuente, </a:t>
            </a:r>
            <a:r>
              <a:rPr lang="it-IT" sz="1800" b="1" i="0" dirty="0">
                <a:solidFill>
                  <a:srgbClr val="000000"/>
                </a:solidFill>
                <a:effectLst/>
                <a:latin typeface="roboto slab" pitchFamily="2" charset="0"/>
              </a:rPr>
              <a:t>l'analisi</a:t>
            </a:r>
            <a:r>
              <a:rPr lang="it-IT" sz="1800" b="0" i="0" dirty="0">
                <a:solidFill>
                  <a:srgbClr val="000000"/>
                </a:solidFill>
                <a:effectLst/>
                <a:latin typeface="roboto slab" pitchFamily="2" charset="0"/>
              </a:rPr>
              <a:t> antiabusiva </a:t>
            </a:r>
            <a:r>
              <a:rPr lang="it-IT" sz="1800" b="1" i="0" dirty="0">
                <a:solidFill>
                  <a:srgbClr val="000000"/>
                </a:solidFill>
                <a:effectLst/>
                <a:latin typeface="roboto slab" pitchFamily="2" charset="0"/>
              </a:rPr>
              <a:t>deve intendersi terminata per la non configurabilità </a:t>
            </a:r>
            <a:r>
              <a:rPr lang="it-IT" sz="1800" b="0" i="0" dirty="0">
                <a:solidFill>
                  <a:srgbClr val="000000"/>
                </a:solidFill>
                <a:effectLst/>
                <a:latin typeface="roboto slab" pitchFamily="2" charset="0"/>
              </a:rPr>
              <a:t>del primo e fondamentale requisito costitutivo </a:t>
            </a:r>
            <a:r>
              <a:rPr lang="it-IT" sz="1800" b="1" i="0" dirty="0">
                <a:solidFill>
                  <a:srgbClr val="000000"/>
                </a:solidFill>
                <a:effectLst/>
                <a:latin typeface="roboto slab" pitchFamily="2" charset="0"/>
              </a:rPr>
              <a:t>dell'abuso del diritto</a:t>
            </a:r>
            <a:r>
              <a:rPr lang="it-IT" sz="1800" b="0" i="0" dirty="0">
                <a:solidFill>
                  <a:srgbClr val="000000"/>
                </a:solidFill>
                <a:effectLst/>
                <a:latin typeface="roboto slab" pitchFamily="2" charset="0"/>
              </a:rPr>
              <a:t>.</a:t>
            </a:r>
          </a:p>
          <a:p>
            <a:pPr algn="just">
              <a:lnSpc>
                <a:spcPct val="150000"/>
              </a:lnSpc>
              <a:spcBef>
                <a:spcPts val="0"/>
              </a:spcBef>
              <a:buNone/>
            </a:pPr>
            <a:r>
              <a:rPr lang="it-IT" sz="1800" b="0" i="0" dirty="0">
                <a:solidFill>
                  <a:srgbClr val="000000"/>
                </a:solidFill>
                <a:effectLst/>
                <a:latin typeface="roboto slab" pitchFamily="2" charset="0"/>
              </a:rPr>
              <a:t>Viceversa, </a:t>
            </a:r>
            <a:r>
              <a:rPr lang="it-IT" sz="1800" b="1" i="0" dirty="0">
                <a:solidFill>
                  <a:srgbClr val="000000"/>
                </a:solidFill>
                <a:effectLst/>
                <a:latin typeface="roboto slab" pitchFamily="2" charset="0"/>
              </a:rPr>
              <a:t>verificata la presenza del vantaggio fiscale indebito </a:t>
            </a:r>
            <a:r>
              <a:rPr lang="it-IT" sz="1800" b="0" i="0" dirty="0">
                <a:solidFill>
                  <a:srgbClr val="000000"/>
                </a:solidFill>
                <a:effectLst/>
                <a:latin typeface="roboto slab" pitchFamily="2" charset="0"/>
              </a:rPr>
              <a:t>(…) per poter qualificare come abusivo il comportamento del contribuente </a:t>
            </a:r>
            <a:r>
              <a:rPr lang="it-IT" sz="1800" b="1" i="0" dirty="0">
                <a:solidFill>
                  <a:srgbClr val="000000"/>
                </a:solidFill>
                <a:effectLst/>
                <a:latin typeface="roboto slab" pitchFamily="2" charset="0"/>
              </a:rPr>
              <a:t>è necessario proseguire nella ricerca</a:t>
            </a:r>
            <a:r>
              <a:rPr lang="it-IT" sz="1800" b="0" i="0" dirty="0">
                <a:solidFill>
                  <a:srgbClr val="000000"/>
                </a:solidFill>
                <a:effectLst/>
                <a:latin typeface="roboto slab" pitchFamily="2" charset="0"/>
              </a:rPr>
              <a:t> degli ulteriori requisiti coessenziali dell'abuso: l'</a:t>
            </a:r>
            <a:r>
              <a:rPr lang="it-IT" sz="1800" b="1" i="0" dirty="0">
                <a:solidFill>
                  <a:srgbClr val="000000"/>
                </a:solidFill>
                <a:effectLst/>
                <a:latin typeface="roboto slab" pitchFamily="2" charset="0"/>
              </a:rPr>
              <a:t>assenza di sostanza economica e l'essenzialità del vantaggio fiscale indebito</a:t>
            </a:r>
            <a:r>
              <a:rPr lang="it-IT" sz="1800" b="0" i="0" dirty="0">
                <a:solidFill>
                  <a:srgbClr val="000000"/>
                </a:solidFill>
                <a:effectLst/>
                <a:latin typeface="roboto slab" pitchFamily="2" charset="0"/>
              </a:rPr>
              <a:t>.»</a:t>
            </a:r>
          </a:p>
          <a:p>
            <a:pPr algn="just">
              <a:lnSpc>
                <a:spcPct val="150000"/>
              </a:lnSpc>
              <a:spcBef>
                <a:spcPts val="0"/>
              </a:spcBef>
              <a:buNone/>
            </a:pPr>
            <a:endParaRPr lang="it-IT" sz="20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8DD616CD-FE29-AC07-B2BE-F73397F84C34}"/>
              </a:ext>
            </a:extLst>
          </p:cNvPr>
          <p:cNvSpPr>
            <a:spLocks noGrp="1"/>
          </p:cNvSpPr>
          <p:nvPr>
            <p:ph type="sldNum" sz="quarter" idx="12"/>
          </p:nvPr>
        </p:nvSpPr>
        <p:spPr/>
        <p:txBody>
          <a:bodyPr/>
          <a:lstStyle/>
          <a:p>
            <a:fld id="{924E01A3-EAA5-4C2C-A4B3-8A501F687B1A}" type="slidenum">
              <a:rPr lang="it-IT" smtClean="0"/>
              <a:t>173</a:t>
            </a:fld>
            <a:endParaRPr lang="it-IT" dirty="0"/>
          </a:p>
        </p:txBody>
      </p:sp>
    </p:spTree>
    <p:extLst>
      <p:ext uri="{BB962C8B-B14F-4D97-AF65-F5344CB8AC3E}">
        <p14:creationId xmlns:p14="http://schemas.microsoft.com/office/powerpoint/2010/main" val="415655481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593BCA-01E5-829E-9D7E-3F326ACCCD9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AD57B94-8A35-A5F7-2A9B-91878256DA9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AB8D169C-5A44-B730-123B-4A2F2A12ACA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0" dirty="0">
                <a:solidFill>
                  <a:srgbClr val="000000"/>
                </a:solidFill>
                <a:effectLst/>
                <a:latin typeface="Roboto slab" pitchFamily="2" charset="0"/>
              </a:rPr>
              <a:t>Atto di indirizzo Min. Economia e Finanze 27.2.2</a:t>
            </a:r>
            <a:r>
              <a:rPr lang="it-IT" sz="1400" b="1" i="0" dirty="0">
                <a:solidFill>
                  <a:srgbClr val="000000"/>
                </a:solidFill>
                <a:effectLst/>
                <a:latin typeface="Roboto slab" pitchFamily="2" charset="0"/>
              </a:rPr>
              <a:t>025</a:t>
            </a:r>
          </a:p>
          <a:p>
            <a:pPr algn="just">
              <a:lnSpc>
                <a:spcPct val="150000"/>
              </a:lnSpc>
              <a:spcBef>
                <a:spcPts val="0"/>
              </a:spcBef>
              <a:buNone/>
            </a:pPr>
            <a:endParaRPr lang="it-IT" sz="1600" b="0" i="0" dirty="0">
              <a:solidFill>
                <a:srgbClr val="000000"/>
              </a:solidFill>
              <a:effectLst/>
              <a:latin typeface="roboto slab" pitchFamily="2" charset="0"/>
            </a:endParaRPr>
          </a:p>
          <a:p>
            <a:pPr algn="just">
              <a:lnSpc>
                <a:spcPct val="150000"/>
              </a:lnSpc>
              <a:spcBef>
                <a:spcPts val="0"/>
              </a:spcBef>
            </a:pPr>
            <a:r>
              <a:rPr lang="it-IT" sz="2000" dirty="0">
                <a:solidFill>
                  <a:srgbClr val="000000"/>
                </a:solidFill>
                <a:latin typeface="roboto slab" pitchFamily="2" charset="0"/>
              </a:rPr>
              <a:t>«</a:t>
            </a:r>
            <a:r>
              <a:rPr lang="it-IT" sz="2000" b="0" i="0" dirty="0">
                <a:solidFill>
                  <a:srgbClr val="000000"/>
                </a:solidFill>
                <a:effectLst/>
                <a:latin typeface="roboto slab" pitchFamily="2" charset="0"/>
              </a:rPr>
              <a:t>Quanto all'</a:t>
            </a:r>
            <a:r>
              <a:rPr lang="it-IT" sz="2000" b="1" i="0" dirty="0">
                <a:solidFill>
                  <a:srgbClr val="000000"/>
                </a:solidFill>
                <a:effectLst/>
                <a:latin typeface="roboto slab" pitchFamily="2" charset="0"/>
              </a:rPr>
              <a:t>assenza di sostanza economica</a:t>
            </a:r>
            <a:r>
              <a:rPr lang="it-IT" sz="2000" b="0" i="0" dirty="0">
                <a:solidFill>
                  <a:srgbClr val="000000"/>
                </a:solidFill>
                <a:effectLst/>
                <a:latin typeface="roboto slab" pitchFamily="2" charset="0"/>
              </a:rPr>
              <a:t>, la lett. a) del </a:t>
            </a:r>
            <a:r>
              <a:rPr lang="it-IT" sz="2000" i="0" dirty="0">
                <a:effectLst/>
                <a:latin typeface="roboto slab" pitchFamily="2" charset="0"/>
              </a:rPr>
              <a:t>comma 2 dell'</a:t>
            </a:r>
            <a:r>
              <a:rPr lang="it-IT" sz="2000" i="0" u="none" strike="noStrike" dirty="0">
                <a:effectLst/>
                <a:latin typeface="roboto slab" pitchFamily="2" charset="0"/>
              </a:rPr>
              <a:t>art. 10-bis</a:t>
            </a:r>
            <a:r>
              <a:rPr lang="it-IT" sz="2000" i="0" dirty="0">
                <a:effectLst/>
                <a:latin typeface="roboto slab" pitchFamily="2" charset="0"/>
              </a:rPr>
              <a:t> </a:t>
            </a:r>
            <a:r>
              <a:rPr lang="it-IT" sz="2000" b="0" i="0" dirty="0">
                <a:solidFill>
                  <a:srgbClr val="000000"/>
                </a:solidFill>
                <a:effectLst/>
                <a:latin typeface="roboto slab" pitchFamily="2" charset="0"/>
              </a:rPr>
              <a:t>precisa che si considerano "operazioni prive di sostanza economica i fatti, gli </a:t>
            </a:r>
            <a:r>
              <a:rPr lang="it-IT" sz="2000" b="1" i="0" dirty="0">
                <a:solidFill>
                  <a:srgbClr val="000000"/>
                </a:solidFill>
                <a:effectLst/>
                <a:latin typeface="roboto slab" pitchFamily="2" charset="0"/>
              </a:rPr>
              <a:t>atti e i contratti, anche tra loro collegati, inidonei a produrre effetti significativi diversi dai vantaggi fiscali</a:t>
            </a:r>
            <a:r>
              <a:rPr lang="it-IT" sz="2000" b="0" i="0" dirty="0">
                <a:solidFill>
                  <a:srgbClr val="000000"/>
                </a:solidFill>
                <a:effectLst/>
                <a:latin typeface="roboto slab" pitchFamily="2" charset="0"/>
              </a:rPr>
              <a:t>. Sono indici di mancanza di sostanza economica, in particolare, la </a:t>
            </a:r>
            <a:r>
              <a:rPr lang="it-IT" sz="2000" b="1" i="0" dirty="0">
                <a:solidFill>
                  <a:srgbClr val="000000"/>
                </a:solidFill>
                <a:effectLst/>
                <a:latin typeface="roboto slab" pitchFamily="2" charset="0"/>
              </a:rPr>
              <a:t>non coerenza </a:t>
            </a:r>
            <a:r>
              <a:rPr lang="it-IT" sz="2000" b="0" i="0" dirty="0">
                <a:solidFill>
                  <a:srgbClr val="000000"/>
                </a:solidFill>
                <a:effectLst/>
                <a:latin typeface="roboto slab" pitchFamily="2" charset="0"/>
              </a:rPr>
              <a:t>della qualificazione delle singole operazioni </a:t>
            </a:r>
            <a:r>
              <a:rPr lang="it-IT" sz="2000" b="1" i="0" dirty="0">
                <a:solidFill>
                  <a:srgbClr val="000000"/>
                </a:solidFill>
                <a:effectLst/>
                <a:latin typeface="roboto slab" pitchFamily="2" charset="0"/>
              </a:rPr>
              <a:t>con il fondamento giuridico del loro insieme </a:t>
            </a:r>
            <a:r>
              <a:rPr lang="it-IT" sz="2000" b="0" i="0" dirty="0">
                <a:solidFill>
                  <a:srgbClr val="000000"/>
                </a:solidFill>
                <a:effectLst/>
                <a:latin typeface="roboto slab" pitchFamily="2" charset="0"/>
              </a:rPr>
              <a:t>e la </a:t>
            </a:r>
            <a:r>
              <a:rPr lang="it-IT" sz="2000" b="1" i="0" dirty="0">
                <a:solidFill>
                  <a:srgbClr val="000000"/>
                </a:solidFill>
                <a:effectLst/>
                <a:latin typeface="roboto slab" pitchFamily="2" charset="0"/>
              </a:rPr>
              <a:t>non conformità </a:t>
            </a:r>
            <a:r>
              <a:rPr lang="it-IT" sz="2000" b="0" i="0" dirty="0">
                <a:solidFill>
                  <a:srgbClr val="000000"/>
                </a:solidFill>
                <a:effectLst/>
                <a:latin typeface="roboto slab" pitchFamily="2" charset="0"/>
              </a:rPr>
              <a:t>dell'utilizzo degli strumenti giuridici a </a:t>
            </a:r>
            <a:r>
              <a:rPr lang="it-IT" sz="2000" b="1" i="0" dirty="0">
                <a:solidFill>
                  <a:srgbClr val="000000"/>
                </a:solidFill>
                <a:effectLst/>
                <a:latin typeface="roboto slab" pitchFamily="2" charset="0"/>
              </a:rPr>
              <a:t>normali logiche di mercato</a:t>
            </a:r>
            <a:r>
              <a:rPr lang="it-IT" sz="2000" b="0" i="0" dirty="0">
                <a:solidFill>
                  <a:srgbClr val="000000"/>
                </a:solidFill>
                <a:effectLst/>
                <a:latin typeface="roboto slab" pitchFamily="2" charset="0"/>
              </a:rPr>
              <a:t>."»</a:t>
            </a:r>
          </a:p>
          <a:p>
            <a:pPr algn="just">
              <a:lnSpc>
                <a:spcPct val="150000"/>
              </a:lnSpc>
              <a:spcBef>
                <a:spcPts val="0"/>
              </a:spcBef>
              <a:buNone/>
            </a:pPr>
            <a:endParaRPr lang="it-IT" sz="20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84803D70-FBA9-38F1-01B0-41ED42D3B8CB}"/>
              </a:ext>
            </a:extLst>
          </p:cNvPr>
          <p:cNvSpPr>
            <a:spLocks noGrp="1"/>
          </p:cNvSpPr>
          <p:nvPr>
            <p:ph type="sldNum" sz="quarter" idx="12"/>
          </p:nvPr>
        </p:nvSpPr>
        <p:spPr/>
        <p:txBody>
          <a:bodyPr/>
          <a:lstStyle/>
          <a:p>
            <a:fld id="{924E01A3-EAA5-4C2C-A4B3-8A501F687B1A}" type="slidenum">
              <a:rPr lang="it-IT" smtClean="0"/>
              <a:t>174</a:t>
            </a:fld>
            <a:endParaRPr lang="it-IT" dirty="0"/>
          </a:p>
        </p:txBody>
      </p:sp>
    </p:spTree>
    <p:extLst>
      <p:ext uri="{BB962C8B-B14F-4D97-AF65-F5344CB8AC3E}">
        <p14:creationId xmlns:p14="http://schemas.microsoft.com/office/powerpoint/2010/main" val="304284850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9C4BFC-3780-0DA3-F277-C301E5F6A35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7D4F1B6-E9B7-6B88-D9CC-87F2F1DF7A0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04BD0BD-1C4C-0E93-50A1-8D4ECE2C85C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800" b="1" i="0" dirty="0">
                <a:solidFill>
                  <a:srgbClr val="000000"/>
                </a:solidFill>
                <a:effectLst/>
                <a:latin typeface="Roboto slab" pitchFamily="2" charset="0"/>
              </a:rPr>
              <a:t>Atto di indirizzo Min. Economia e Finanze 27.2.2025</a:t>
            </a:r>
          </a:p>
          <a:p>
            <a:pPr algn="just">
              <a:lnSpc>
                <a:spcPct val="150000"/>
              </a:lnSpc>
              <a:spcBef>
                <a:spcPts val="0"/>
              </a:spcBef>
              <a:buNone/>
            </a:pPr>
            <a:r>
              <a:rPr lang="it-IT" sz="1800" dirty="0"/>
              <a:t>(…) «</a:t>
            </a:r>
            <a:r>
              <a:rPr lang="it-IT" sz="1800" b="0" i="0" dirty="0">
                <a:solidFill>
                  <a:srgbClr val="000000"/>
                </a:solidFill>
                <a:effectLst/>
                <a:latin typeface="roboto slab" pitchFamily="2" charset="0"/>
              </a:rPr>
              <a:t> </a:t>
            </a:r>
            <a:r>
              <a:rPr lang="it-IT" sz="1800" dirty="0">
                <a:solidFill>
                  <a:srgbClr val="000000"/>
                </a:solidFill>
                <a:latin typeface="roboto slab" pitchFamily="2" charset="0"/>
              </a:rPr>
              <a:t>i </a:t>
            </a:r>
            <a:r>
              <a:rPr lang="it-IT" sz="1800" b="0" i="0" dirty="0">
                <a:solidFill>
                  <a:srgbClr val="000000"/>
                </a:solidFill>
                <a:effectLst/>
                <a:latin typeface="roboto slab" pitchFamily="2" charset="0"/>
              </a:rPr>
              <a:t>due elementi costitutivi dell'abuso rappresentati dall'</a:t>
            </a:r>
            <a:r>
              <a:rPr lang="it-IT" sz="1800" b="1" i="0" dirty="0">
                <a:solidFill>
                  <a:srgbClr val="000000"/>
                </a:solidFill>
                <a:effectLst/>
                <a:latin typeface="roboto slab" pitchFamily="2" charset="0"/>
              </a:rPr>
              <a:t>assenza di sostanza economica e</a:t>
            </a:r>
            <a:r>
              <a:rPr lang="it-IT" sz="1800" b="0" i="0" dirty="0">
                <a:solidFill>
                  <a:srgbClr val="000000"/>
                </a:solidFill>
                <a:effectLst/>
                <a:latin typeface="roboto slab" pitchFamily="2" charset="0"/>
              </a:rPr>
              <a:t> dall'</a:t>
            </a:r>
            <a:r>
              <a:rPr lang="it-IT" sz="1800" b="1" i="0" dirty="0">
                <a:solidFill>
                  <a:srgbClr val="000000"/>
                </a:solidFill>
                <a:effectLst/>
                <a:latin typeface="roboto slab" pitchFamily="2" charset="0"/>
              </a:rPr>
              <a:t>essenzialità del vantaggio fiscale</a:t>
            </a:r>
            <a:r>
              <a:rPr lang="it-IT" sz="1800" b="0" i="0" dirty="0">
                <a:solidFill>
                  <a:srgbClr val="000000"/>
                </a:solidFill>
                <a:effectLst/>
                <a:latin typeface="roboto slab" pitchFamily="2" charset="0"/>
              </a:rPr>
              <a:t> finiscono per rivelarsi </a:t>
            </a:r>
            <a:r>
              <a:rPr lang="it-IT" sz="1800" b="1" i="0" dirty="0">
                <a:solidFill>
                  <a:srgbClr val="000000"/>
                </a:solidFill>
                <a:effectLst/>
                <a:latin typeface="roboto slab" pitchFamily="2" charset="0"/>
              </a:rPr>
              <a:t>tra loro speculari</a:t>
            </a:r>
            <a:r>
              <a:rPr lang="it-IT" sz="1800" b="0" i="0" dirty="0">
                <a:solidFill>
                  <a:srgbClr val="000000"/>
                </a:solidFill>
                <a:effectLst/>
                <a:latin typeface="roboto slab" pitchFamily="2" charset="0"/>
              </a:rPr>
              <a:t>: il </a:t>
            </a:r>
            <a:r>
              <a:rPr lang="it-IT" sz="1800" b="1" i="0" dirty="0">
                <a:solidFill>
                  <a:srgbClr val="000000"/>
                </a:solidFill>
                <a:effectLst/>
                <a:latin typeface="roboto slab" pitchFamily="2" charset="0"/>
              </a:rPr>
              <a:t>vantaggio fiscale indebito può dirsi essenziale</a:t>
            </a:r>
            <a:r>
              <a:rPr lang="it-IT" sz="1800" b="0" i="0" dirty="0">
                <a:solidFill>
                  <a:srgbClr val="000000"/>
                </a:solidFill>
                <a:effectLst/>
                <a:latin typeface="roboto slab" pitchFamily="2" charset="0"/>
              </a:rPr>
              <a:t> - dunque non necessariamente esclusivo, ma comunque </a:t>
            </a:r>
            <a:r>
              <a:rPr lang="it-IT" sz="1800" b="1" i="0" dirty="0">
                <a:solidFill>
                  <a:srgbClr val="000000"/>
                </a:solidFill>
                <a:effectLst/>
                <a:latin typeface="roboto slab" pitchFamily="2" charset="0"/>
              </a:rPr>
              <a:t>più che prevalente </a:t>
            </a:r>
            <a:r>
              <a:rPr lang="it-IT" sz="1800" b="0" i="0" dirty="0">
                <a:solidFill>
                  <a:srgbClr val="000000"/>
                </a:solidFill>
                <a:effectLst/>
                <a:latin typeface="roboto slab" pitchFamily="2" charset="0"/>
              </a:rPr>
              <a:t>- proprio </a:t>
            </a:r>
            <a:r>
              <a:rPr lang="it-IT" sz="1800" b="1" i="0" dirty="0">
                <a:solidFill>
                  <a:srgbClr val="000000"/>
                </a:solidFill>
                <a:effectLst/>
                <a:latin typeface="roboto slab" pitchFamily="2" charset="0"/>
              </a:rPr>
              <a:t>quando</a:t>
            </a:r>
            <a:r>
              <a:rPr lang="it-IT" sz="1800" b="0" i="0" dirty="0">
                <a:solidFill>
                  <a:srgbClr val="000000"/>
                </a:solidFill>
                <a:effectLst/>
                <a:latin typeface="roboto slab" pitchFamily="2" charset="0"/>
              </a:rPr>
              <a:t>, a ben guardare, l'</a:t>
            </a:r>
            <a:r>
              <a:rPr lang="it-IT" sz="1800" b="1" i="0" dirty="0">
                <a:solidFill>
                  <a:srgbClr val="000000"/>
                </a:solidFill>
                <a:effectLst/>
                <a:latin typeface="roboto slab" pitchFamily="2" charset="0"/>
              </a:rPr>
              <a:t>operazione risulta priva di sostanza economica</a:t>
            </a:r>
            <a:r>
              <a:rPr lang="it-IT" sz="1800" b="0" i="0" dirty="0">
                <a:solidFill>
                  <a:srgbClr val="000000"/>
                </a:solidFill>
                <a:effectLst/>
                <a:latin typeface="roboto slab" pitchFamily="2" charset="0"/>
              </a:rPr>
              <a:t>, in quanto inidonea a produrre significativi effetti extrafiscali.</a:t>
            </a:r>
          </a:p>
          <a:p>
            <a:pPr algn="just">
              <a:lnSpc>
                <a:spcPct val="150000"/>
              </a:lnSpc>
              <a:spcBef>
                <a:spcPts val="0"/>
              </a:spcBef>
              <a:buNone/>
            </a:pPr>
            <a:r>
              <a:rPr lang="it-IT" sz="1800" b="0" i="0" dirty="0">
                <a:solidFill>
                  <a:srgbClr val="000000"/>
                </a:solidFill>
                <a:effectLst/>
                <a:latin typeface="roboto slab" pitchFamily="2" charset="0"/>
              </a:rPr>
              <a:t>All'ufficio accertatore che abbia dimostrato la </a:t>
            </a:r>
            <a:r>
              <a:rPr lang="it-IT" sz="1800" b="1" i="0" dirty="0">
                <a:solidFill>
                  <a:srgbClr val="000000"/>
                </a:solidFill>
                <a:effectLst/>
                <a:latin typeface="roboto slab" pitchFamily="2" charset="0"/>
              </a:rPr>
              <a:t>sussistenza di tutti gli elementi costitutivi</a:t>
            </a:r>
            <a:r>
              <a:rPr lang="it-IT" sz="1800" b="0" i="0" dirty="0">
                <a:solidFill>
                  <a:srgbClr val="000000"/>
                </a:solidFill>
                <a:effectLst/>
                <a:latin typeface="roboto slab" pitchFamily="2" charset="0"/>
              </a:rPr>
              <a:t> dell'abuso del diritto, </a:t>
            </a:r>
            <a:r>
              <a:rPr lang="it-IT" sz="1800" b="1" i="0" dirty="0">
                <a:solidFill>
                  <a:srgbClr val="000000"/>
                </a:solidFill>
                <a:effectLst/>
                <a:latin typeface="roboto slab" pitchFamily="2" charset="0"/>
              </a:rPr>
              <a:t>il contribuente può comunque opporre</a:t>
            </a:r>
            <a:r>
              <a:rPr lang="it-IT" sz="1800" b="0" i="0" dirty="0">
                <a:solidFill>
                  <a:srgbClr val="000000"/>
                </a:solidFill>
                <a:effectLst/>
                <a:latin typeface="roboto slab" pitchFamily="2" charset="0"/>
              </a:rPr>
              <a:t> la rispondenza delle scelte negoziali effettuate a </a:t>
            </a:r>
            <a:r>
              <a:rPr lang="it-IT" sz="1800" b="1" i="0" dirty="0">
                <a:solidFill>
                  <a:srgbClr val="000000"/>
                </a:solidFill>
                <a:effectLst/>
                <a:latin typeface="roboto slab" pitchFamily="2" charset="0"/>
              </a:rPr>
              <a:t>finalità ulteriori e non marginali rispetto al mero risparmio d'imposta</a:t>
            </a:r>
            <a:r>
              <a:rPr lang="it-IT" sz="1800" b="0" i="0" dirty="0">
                <a:solidFill>
                  <a:srgbClr val="000000"/>
                </a:solidFill>
                <a:effectLst/>
                <a:latin typeface="roboto slab" pitchFamily="2" charset="0"/>
              </a:rPr>
              <a:t>.»</a:t>
            </a:r>
            <a:endParaRPr lang="it-IT" sz="18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325E8E29-5C2B-F737-7FD6-AC4234BCAB0F}"/>
              </a:ext>
            </a:extLst>
          </p:cNvPr>
          <p:cNvSpPr>
            <a:spLocks noGrp="1"/>
          </p:cNvSpPr>
          <p:nvPr>
            <p:ph type="sldNum" sz="quarter" idx="12"/>
          </p:nvPr>
        </p:nvSpPr>
        <p:spPr/>
        <p:txBody>
          <a:bodyPr/>
          <a:lstStyle/>
          <a:p>
            <a:fld id="{924E01A3-EAA5-4C2C-A4B3-8A501F687B1A}" type="slidenum">
              <a:rPr lang="it-IT" smtClean="0"/>
              <a:t>175</a:t>
            </a:fld>
            <a:endParaRPr lang="it-IT" dirty="0"/>
          </a:p>
        </p:txBody>
      </p:sp>
    </p:spTree>
    <p:extLst>
      <p:ext uri="{BB962C8B-B14F-4D97-AF65-F5344CB8AC3E}">
        <p14:creationId xmlns:p14="http://schemas.microsoft.com/office/powerpoint/2010/main" val="231864415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593AA-7E28-0221-36C0-FB7F5A8D63F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77D733A-1C84-B9EF-2754-A5657621A43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F83334C-D517-B987-25E6-00B9EB27F3D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r>
              <a:rPr lang="it-IT" sz="1400" b="1" i="0" dirty="0">
                <a:solidFill>
                  <a:srgbClr val="000000"/>
                </a:solidFill>
                <a:effectLst/>
                <a:latin typeface="Roboto slab" pitchFamily="2" charset="0"/>
              </a:rPr>
              <a:t>Atto di indirizzo Min. Economia e Finanze 27.2.2025</a:t>
            </a:r>
          </a:p>
          <a:p>
            <a:pPr algn="just">
              <a:lnSpc>
                <a:spcPct val="150000"/>
              </a:lnSpc>
              <a:spcBef>
                <a:spcPts val="0"/>
              </a:spcBef>
              <a:buNone/>
            </a:pPr>
            <a:r>
              <a:rPr lang="it-IT" sz="2000" b="0" i="0" dirty="0">
                <a:solidFill>
                  <a:srgbClr val="000000"/>
                </a:solidFill>
                <a:effectLst/>
                <a:latin typeface="roboto slab" pitchFamily="2" charset="0"/>
              </a:rPr>
              <a:t>«Sul significato della "</a:t>
            </a:r>
            <a:r>
              <a:rPr lang="it-IT" sz="2000" b="1" i="0" dirty="0">
                <a:solidFill>
                  <a:srgbClr val="000000"/>
                </a:solidFill>
                <a:effectLst/>
                <a:latin typeface="roboto slab" pitchFamily="2" charset="0"/>
              </a:rPr>
              <a:t>non marginalità</a:t>
            </a:r>
            <a:r>
              <a:rPr lang="it-IT" sz="2000" b="0" i="0" dirty="0">
                <a:solidFill>
                  <a:srgbClr val="000000"/>
                </a:solidFill>
                <a:effectLst/>
                <a:latin typeface="roboto slab" pitchFamily="2" charset="0"/>
              </a:rPr>
              <a:t>" delle suddette ragioni, si ricorda quanto sottolineato dalla relazione illustrativa allo schema di decreto </a:t>
            </a:r>
            <a:r>
              <a:rPr lang="it-IT" sz="2000" i="0" dirty="0">
                <a:effectLst/>
                <a:latin typeface="roboto slab" pitchFamily="2" charset="0"/>
              </a:rPr>
              <a:t>legislativo n. </a:t>
            </a:r>
            <a:r>
              <a:rPr lang="it-IT" sz="2000" i="0" u="none" strike="noStrike" dirty="0">
                <a:effectLst/>
                <a:latin typeface="roboto slab" pitchFamily="2" charset="0"/>
              </a:rPr>
              <a:t>128</a:t>
            </a:r>
            <a:r>
              <a:rPr lang="it-IT" sz="2000" i="0" dirty="0">
                <a:effectLst/>
                <a:latin typeface="roboto slab" pitchFamily="2" charset="0"/>
              </a:rPr>
              <a:t> </a:t>
            </a:r>
            <a:r>
              <a:rPr lang="it-IT" sz="2000" b="0" i="0" dirty="0">
                <a:solidFill>
                  <a:srgbClr val="000000"/>
                </a:solidFill>
                <a:effectLst/>
                <a:latin typeface="roboto slab" pitchFamily="2" charset="0"/>
              </a:rPr>
              <a:t>del 2015, laddove si afferma che "per cogliere la non marginalità delle ragioni extrafiscali occorra guardare all'intrinseca valenza di tali ragioni rispetto al compimento dell'operazione di cui si sindaca l'abusività. In questo senso, le valide ragioni economiche extrafiscali </a:t>
            </a:r>
            <a:r>
              <a:rPr lang="it-IT" sz="2000" b="1" i="0" dirty="0">
                <a:solidFill>
                  <a:srgbClr val="000000"/>
                </a:solidFill>
                <a:effectLst/>
                <a:latin typeface="roboto slab" pitchFamily="2" charset="0"/>
              </a:rPr>
              <a:t>non marginali sussistono solo se l'operazione non sarebbe stata posta in essere in loro assenza</a:t>
            </a:r>
            <a:r>
              <a:rPr lang="it-IT" sz="2000" b="0" i="0" dirty="0">
                <a:solidFill>
                  <a:srgbClr val="000000"/>
                </a:solidFill>
                <a:effectLst/>
                <a:latin typeface="roboto slab" pitchFamily="2" charset="0"/>
              </a:rPr>
              <a:t>. Occorre, appunto, dimostrare che </a:t>
            </a:r>
            <a:r>
              <a:rPr lang="it-IT" sz="2000" b="1" i="0" dirty="0">
                <a:solidFill>
                  <a:srgbClr val="000000"/>
                </a:solidFill>
                <a:effectLst/>
                <a:latin typeface="roboto slab" pitchFamily="2" charset="0"/>
              </a:rPr>
              <a:t>l'operazione non sarebbe stata compiuta in assenza di tali ragioni</a:t>
            </a:r>
            <a:r>
              <a:rPr lang="it-IT" sz="2000" b="0" i="0" dirty="0">
                <a:solidFill>
                  <a:srgbClr val="000000"/>
                </a:solidFill>
                <a:effectLst/>
                <a:latin typeface="roboto slab" pitchFamily="2" charset="0"/>
              </a:rPr>
              <a:t>".»</a:t>
            </a:r>
            <a:endParaRPr lang="it-IT" sz="20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9379C15C-8FC8-FF55-7960-75D4B8E7E3A6}"/>
              </a:ext>
            </a:extLst>
          </p:cNvPr>
          <p:cNvSpPr>
            <a:spLocks noGrp="1"/>
          </p:cNvSpPr>
          <p:nvPr>
            <p:ph type="sldNum" sz="quarter" idx="12"/>
          </p:nvPr>
        </p:nvSpPr>
        <p:spPr/>
        <p:txBody>
          <a:bodyPr/>
          <a:lstStyle/>
          <a:p>
            <a:fld id="{924E01A3-EAA5-4C2C-A4B3-8A501F687B1A}" type="slidenum">
              <a:rPr lang="it-IT" smtClean="0"/>
              <a:t>176</a:t>
            </a:fld>
            <a:endParaRPr lang="it-IT" dirty="0"/>
          </a:p>
        </p:txBody>
      </p:sp>
    </p:spTree>
    <p:extLst>
      <p:ext uri="{BB962C8B-B14F-4D97-AF65-F5344CB8AC3E}">
        <p14:creationId xmlns:p14="http://schemas.microsoft.com/office/powerpoint/2010/main" val="66249464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114D8-0E88-06F6-F29C-69CDA42A840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4969516-A733-2C20-2387-A624D17E08F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Abuso del diritto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C9B62373-8B9B-DE05-166E-8861EDFD10B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buNone/>
            </a:pPr>
            <a:endParaRPr lang="it-IT" sz="1800" dirty="0">
              <a:solidFill>
                <a:srgbClr val="000000"/>
              </a:solidFill>
              <a:latin typeface="Roboto Slab" pitchFamily="2" charset="0"/>
            </a:endParaRPr>
          </a:p>
          <a:p>
            <a:pPr>
              <a:lnSpc>
                <a:spcPct val="150000"/>
              </a:lnSpc>
              <a:spcBef>
                <a:spcPts val="0"/>
              </a:spcBef>
              <a:buNone/>
            </a:pPr>
            <a:r>
              <a:rPr lang="it-IT" sz="2600">
                <a:solidFill>
                  <a:srgbClr val="000000"/>
                </a:solidFill>
                <a:latin typeface="Roboto Slab" pitchFamily="2" charset="0"/>
              </a:rPr>
              <a:t>… </a:t>
            </a:r>
            <a:r>
              <a:rPr lang="it-IT" sz="2600" dirty="0">
                <a:solidFill>
                  <a:srgbClr val="000000"/>
                </a:solidFill>
                <a:latin typeface="Roboto Slab" pitchFamily="2" charset="0"/>
              </a:rPr>
              <a:t>e qui mi fermo perché </a:t>
            </a:r>
          </a:p>
          <a:p>
            <a:pPr>
              <a:lnSpc>
                <a:spcPct val="150000"/>
              </a:lnSpc>
              <a:spcBef>
                <a:spcPts val="0"/>
              </a:spcBef>
              <a:buNone/>
            </a:pPr>
            <a:r>
              <a:rPr lang="it-IT" sz="2600" dirty="0">
                <a:solidFill>
                  <a:srgbClr val="000000"/>
                </a:solidFill>
                <a:latin typeface="Roboto Slab" pitchFamily="2" charset="0"/>
              </a:rPr>
              <a:t>sull’abuso del diritto avete già </a:t>
            </a:r>
          </a:p>
          <a:p>
            <a:pPr>
              <a:lnSpc>
                <a:spcPct val="150000"/>
              </a:lnSpc>
              <a:spcBef>
                <a:spcPts val="0"/>
              </a:spcBef>
              <a:buNone/>
            </a:pPr>
            <a:r>
              <a:rPr lang="it-IT" sz="2600" dirty="0">
                <a:solidFill>
                  <a:srgbClr val="000000"/>
                </a:solidFill>
                <a:latin typeface="Roboto Slab" pitchFamily="2" charset="0"/>
              </a:rPr>
              <a:t>una lezione il 24 aprile con il Prof. Viotto.</a:t>
            </a:r>
          </a:p>
          <a:p>
            <a:pPr>
              <a:lnSpc>
                <a:spcPct val="150000"/>
              </a:lnSpc>
              <a:spcBef>
                <a:spcPts val="0"/>
              </a:spcBef>
              <a:buNone/>
            </a:pPr>
            <a:endParaRPr lang="it-IT" sz="1300" b="0" i="0" dirty="0">
              <a:solidFill>
                <a:srgbClr val="000000"/>
              </a:solidFill>
              <a:effectLst/>
              <a:latin typeface="Roboto Slab" pitchFamily="2" charset="0"/>
            </a:endParaRPr>
          </a:p>
          <a:p>
            <a:pPr>
              <a:lnSpc>
                <a:spcPct val="150000"/>
              </a:lnSpc>
              <a:spcBef>
                <a:spcPts val="0"/>
              </a:spcBef>
              <a:buNone/>
            </a:pPr>
            <a:r>
              <a:rPr lang="it-IT" sz="2600" dirty="0">
                <a:solidFill>
                  <a:srgbClr val="000000"/>
                </a:solidFill>
                <a:latin typeface="Roboto Slab" pitchFamily="2" charset="0"/>
              </a:rPr>
              <a:t>Grazie per l’attenzione</a:t>
            </a:r>
            <a:r>
              <a:rPr lang="it-IT" sz="1800" dirty="0">
                <a:solidFill>
                  <a:srgbClr val="000000"/>
                </a:solidFill>
                <a:latin typeface="Roboto Slab" pitchFamily="2" charset="0"/>
              </a:rPr>
              <a:t>.</a:t>
            </a:r>
          </a:p>
          <a:p>
            <a:pPr>
              <a:lnSpc>
                <a:spcPct val="150000"/>
              </a:lnSpc>
              <a:spcBef>
                <a:spcPts val="0"/>
              </a:spcBef>
              <a:buNone/>
            </a:pPr>
            <a:r>
              <a:rPr lang="it-IT" sz="8000" b="0" i="0" dirty="0">
                <a:solidFill>
                  <a:srgbClr val="000000"/>
                </a:solidFill>
                <a:effectLst/>
                <a:latin typeface="Roboto Slab" pitchFamily="2" charset="0"/>
              </a:rPr>
              <a:t>🙏👋</a:t>
            </a:r>
          </a:p>
        </p:txBody>
      </p:sp>
      <p:sp>
        <p:nvSpPr>
          <p:cNvPr id="3" name="Segnaposto numero diapositiva 2">
            <a:extLst>
              <a:ext uri="{FF2B5EF4-FFF2-40B4-BE49-F238E27FC236}">
                <a16:creationId xmlns:a16="http://schemas.microsoft.com/office/drawing/2014/main" id="{15EB1B21-B57D-B02B-44B2-187AD4F68577}"/>
              </a:ext>
            </a:extLst>
          </p:cNvPr>
          <p:cNvSpPr>
            <a:spLocks noGrp="1"/>
          </p:cNvSpPr>
          <p:nvPr>
            <p:ph type="sldNum" sz="quarter" idx="12"/>
          </p:nvPr>
        </p:nvSpPr>
        <p:spPr/>
        <p:txBody>
          <a:bodyPr/>
          <a:lstStyle/>
          <a:p>
            <a:fld id="{924E01A3-EAA5-4C2C-A4B3-8A501F687B1A}" type="slidenum">
              <a:rPr lang="it-IT" smtClean="0"/>
              <a:t>177</a:t>
            </a:fld>
            <a:endParaRPr lang="it-IT" dirty="0"/>
          </a:p>
        </p:txBody>
      </p:sp>
    </p:spTree>
    <p:extLst>
      <p:ext uri="{BB962C8B-B14F-4D97-AF65-F5344CB8AC3E}">
        <p14:creationId xmlns:p14="http://schemas.microsoft.com/office/powerpoint/2010/main" val="330714174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14FA7C-83AC-9D8B-A95A-667D8482EB6B}"/>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71819A9A-06A7-9048-7523-6EB7A79CD05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latin typeface="Garamond" panose="02020404030301010803" pitchFamily="18" charset="0"/>
              </a:rPr>
              <a:t>Appendice</a:t>
            </a: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2A053D20-0E96-AF19-2737-A1EF9E481A2A}"/>
              </a:ext>
            </a:extLst>
          </p:cNvPr>
          <p:cNvSpPr>
            <a:spLocks noGrp="1"/>
          </p:cNvSpPr>
          <p:nvPr>
            <p:ph type="sldNum" sz="quarter" idx="12"/>
          </p:nvPr>
        </p:nvSpPr>
        <p:spPr/>
        <p:txBody>
          <a:bodyPr/>
          <a:lstStyle/>
          <a:p>
            <a:fld id="{924E01A3-EAA5-4C2C-A4B3-8A501F687B1A}" type="slidenum">
              <a:rPr lang="it-IT" smtClean="0"/>
              <a:t>178</a:t>
            </a:fld>
            <a:endParaRPr lang="it-IT"/>
          </a:p>
        </p:txBody>
      </p:sp>
    </p:spTree>
    <p:extLst>
      <p:ext uri="{BB962C8B-B14F-4D97-AF65-F5344CB8AC3E}">
        <p14:creationId xmlns:p14="http://schemas.microsoft.com/office/powerpoint/2010/main" val="335813779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8F9-D6A0-2569-7FFB-0A2A0BBB248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8F633BD-596C-BA47-E487-57CABA88793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Rapporto di cambio - esempio</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16F1A7D-1E94-453B-A134-9082A9C987B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900" b="0" i="0" dirty="0" err="1">
                <a:solidFill>
                  <a:srgbClr val="000000"/>
                </a:solidFill>
                <a:effectLst/>
                <a:latin typeface="Roboto Slab" pitchFamily="2" charset="0"/>
              </a:rPr>
              <a:t>Incorporanda</a:t>
            </a:r>
            <a:r>
              <a:rPr lang="it-IT" sz="1900" b="0" i="0" dirty="0">
                <a:solidFill>
                  <a:srgbClr val="000000"/>
                </a:solidFill>
                <a:effectLst/>
                <a:latin typeface="Roboto Slab" pitchFamily="2" charset="0"/>
              </a:rPr>
              <a:t> A:Capitale sociale </a:t>
            </a:r>
            <a:r>
              <a:rPr lang="it-IT" sz="1900" b="1" i="0" dirty="0">
                <a:solidFill>
                  <a:srgbClr val="000000"/>
                </a:solidFill>
                <a:effectLst/>
                <a:latin typeface="Roboto Slab" pitchFamily="2" charset="0"/>
              </a:rPr>
              <a:t>ante fusione </a:t>
            </a:r>
            <a:r>
              <a:rPr lang="it-IT" sz="1900" b="0" i="0" dirty="0">
                <a:solidFill>
                  <a:srgbClr val="000000"/>
                </a:solidFill>
                <a:effectLst/>
                <a:latin typeface="Roboto Slab" pitchFamily="2" charset="0"/>
              </a:rPr>
              <a:t>120.000,00</a:t>
            </a:r>
          </a:p>
          <a:p>
            <a:pPr algn="just">
              <a:lnSpc>
                <a:spcPct val="150000"/>
              </a:lnSpc>
              <a:spcBef>
                <a:spcPts val="0"/>
              </a:spcBef>
              <a:buNone/>
            </a:pPr>
            <a:r>
              <a:rPr lang="it-IT" sz="1900" dirty="0">
                <a:solidFill>
                  <a:srgbClr val="000000"/>
                </a:solidFill>
                <a:latin typeface="Roboto Slab" pitchFamily="2" charset="0"/>
              </a:rPr>
              <a:t>Incorporante B: Capitale sociale </a:t>
            </a:r>
            <a:r>
              <a:rPr lang="it-IT" sz="1900" b="1" dirty="0">
                <a:solidFill>
                  <a:srgbClr val="000000"/>
                </a:solidFill>
                <a:latin typeface="Roboto Slab" pitchFamily="2" charset="0"/>
              </a:rPr>
              <a:t>ante fusione </a:t>
            </a:r>
            <a:r>
              <a:rPr lang="it-IT" sz="1900" dirty="0">
                <a:solidFill>
                  <a:srgbClr val="000000"/>
                </a:solidFill>
                <a:latin typeface="Roboto Slab" pitchFamily="2" charset="0"/>
              </a:rPr>
              <a:t>150.000,00</a:t>
            </a:r>
          </a:p>
          <a:p>
            <a:pPr algn="just">
              <a:lnSpc>
                <a:spcPct val="150000"/>
              </a:lnSpc>
              <a:spcBef>
                <a:spcPts val="0"/>
              </a:spcBef>
              <a:buNone/>
            </a:pPr>
            <a:r>
              <a:rPr lang="it-IT" sz="1900" b="0" i="0" dirty="0">
                <a:solidFill>
                  <a:srgbClr val="000000"/>
                </a:solidFill>
                <a:effectLst/>
                <a:latin typeface="Roboto Slab" pitchFamily="2" charset="0"/>
              </a:rPr>
              <a:t>Valore </a:t>
            </a:r>
            <a:r>
              <a:rPr lang="it-IT" sz="1900" b="1" i="0" dirty="0">
                <a:solidFill>
                  <a:srgbClr val="000000"/>
                </a:solidFill>
                <a:effectLst/>
                <a:latin typeface="Roboto Slab" pitchFamily="2" charset="0"/>
              </a:rPr>
              <a:t>economico</a:t>
            </a:r>
            <a:r>
              <a:rPr lang="it-IT" sz="1900" b="0" i="0" dirty="0">
                <a:solidFill>
                  <a:srgbClr val="000000"/>
                </a:solidFill>
                <a:effectLst/>
                <a:latin typeface="Roboto Slab" pitchFamily="2" charset="0"/>
              </a:rPr>
              <a:t> di A: 600.000,00  = 40%</a:t>
            </a:r>
          </a:p>
          <a:p>
            <a:pPr algn="just">
              <a:lnSpc>
                <a:spcPct val="150000"/>
              </a:lnSpc>
              <a:spcBef>
                <a:spcPts val="0"/>
              </a:spcBef>
            </a:pPr>
            <a:r>
              <a:rPr lang="it-IT" sz="1900" b="0" i="0" dirty="0">
                <a:solidFill>
                  <a:srgbClr val="000000"/>
                </a:solidFill>
                <a:effectLst/>
                <a:latin typeface="Roboto Slab" pitchFamily="2" charset="0"/>
              </a:rPr>
              <a:t>Valore </a:t>
            </a:r>
            <a:r>
              <a:rPr lang="it-IT" sz="1900" b="1" i="0" dirty="0">
                <a:solidFill>
                  <a:srgbClr val="000000"/>
                </a:solidFill>
                <a:effectLst/>
                <a:latin typeface="Roboto Slab" pitchFamily="2" charset="0"/>
              </a:rPr>
              <a:t>economico</a:t>
            </a:r>
            <a:r>
              <a:rPr lang="it-IT" sz="1900" b="0" i="0" dirty="0">
                <a:solidFill>
                  <a:srgbClr val="000000"/>
                </a:solidFill>
                <a:effectLst/>
                <a:latin typeface="Roboto Slab" pitchFamily="2" charset="0"/>
              </a:rPr>
              <a:t> di B: </a:t>
            </a:r>
            <a:r>
              <a:rPr lang="it-IT" sz="1900" b="0" i="0" u="sng" dirty="0">
                <a:solidFill>
                  <a:srgbClr val="000000"/>
                </a:solidFill>
                <a:effectLst/>
                <a:latin typeface="Roboto Slab" pitchFamily="2" charset="0"/>
              </a:rPr>
              <a:t>900.000,00</a:t>
            </a:r>
            <a:r>
              <a:rPr lang="it-IT" sz="1900" b="0" i="0" dirty="0">
                <a:solidFill>
                  <a:srgbClr val="000000"/>
                </a:solidFill>
                <a:effectLst/>
                <a:latin typeface="Roboto Slab" pitchFamily="2" charset="0"/>
              </a:rPr>
              <a:t>   = 60%</a:t>
            </a:r>
          </a:p>
          <a:p>
            <a:pPr algn="just">
              <a:lnSpc>
                <a:spcPct val="150000"/>
              </a:lnSpc>
              <a:spcBef>
                <a:spcPts val="0"/>
              </a:spcBef>
            </a:pPr>
            <a:r>
              <a:rPr lang="it-IT" sz="1900" dirty="0">
                <a:solidFill>
                  <a:srgbClr val="000000"/>
                </a:solidFill>
                <a:latin typeface="Roboto Slab" pitchFamily="2" charset="0"/>
              </a:rPr>
              <a:t>		             1.500.000,00</a:t>
            </a:r>
            <a:endParaRPr lang="it-IT" sz="1900" b="0" i="0" dirty="0">
              <a:solidFill>
                <a:srgbClr val="000000"/>
              </a:solidFill>
              <a:effectLst/>
              <a:latin typeface="Roboto Slab" pitchFamily="2" charset="0"/>
            </a:endParaRPr>
          </a:p>
          <a:p>
            <a:pPr algn="just">
              <a:lnSpc>
                <a:spcPct val="150000"/>
              </a:lnSpc>
              <a:spcBef>
                <a:spcPts val="0"/>
              </a:spcBef>
              <a:buNone/>
            </a:pPr>
            <a:r>
              <a:rPr lang="it-IT" sz="1900" b="0" i="0" dirty="0">
                <a:solidFill>
                  <a:srgbClr val="000000"/>
                </a:solidFill>
                <a:effectLst/>
                <a:latin typeface="Roboto Slab" pitchFamily="2" charset="0"/>
              </a:rPr>
              <a:t>Capitale sociale B </a:t>
            </a:r>
            <a:r>
              <a:rPr lang="it-IT" sz="1900" b="1" i="0" dirty="0">
                <a:solidFill>
                  <a:srgbClr val="000000"/>
                </a:solidFill>
                <a:effectLst/>
                <a:latin typeface="Roboto Slab" pitchFamily="2" charset="0"/>
              </a:rPr>
              <a:t>ante fusione </a:t>
            </a:r>
            <a:r>
              <a:rPr lang="it-IT" sz="1900" b="0" i="0" dirty="0">
                <a:solidFill>
                  <a:srgbClr val="000000"/>
                </a:solidFill>
                <a:effectLst/>
                <a:latin typeface="Roboto Slab" pitchFamily="2" charset="0"/>
              </a:rPr>
              <a:t>150.000,00</a:t>
            </a:r>
          </a:p>
          <a:p>
            <a:pPr algn="just">
              <a:lnSpc>
                <a:spcPct val="150000"/>
              </a:lnSpc>
              <a:spcBef>
                <a:spcPts val="0"/>
              </a:spcBef>
              <a:buNone/>
            </a:pPr>
            <a:r>
              <a:rPr lang="it-IT" sz="1900" dirty="0">
                <a:solidFill>
                  <a:srgbClr val="000000"/>
                </a:solidFill>
                <a:latin typeface="Roboto Slab" pitchFamily="2" charset="0"/>
              </a:rPr>
              <a:t>% sul capitale </a:t>
            </a:r>
            <a:r>
              <a:rPr lang="it-IT" sz="1900" b="1" dirty="0">
                <a:solidFill>
                  <a:srgbClr val="000000"/>
                </a:solidFill>
                <a:latin typeface="Roboto Slab" pitchFamily="2" charset="0"/>
              </a:rPr>
              <a:t>post fusione </a:t>
            </a:r>
            <a:r>
              <a:rPr lang="it-IT" sz="1900" dirty="0">
                <a:solidFill>
                  <a:srgbClr val="000000"/>
                </a:solidFill>
                <a:latin typeface="Roboto Slab" pitchFamily="2" charset="0"/>
              </a:rPr>
              <a:t>=  60%</a:t>
            </a:r>
          </a:p>
          <a:p>
            <a:pPr algn="just">
              <a:lnSpc>
                <a:spcPct val="150000"/>
              </a:lnSpc>
              <a:spcBef>
                <a:spcPts val="0"/>
              </a:spcBef>
              <a:buNone/>
            </a:pPr>
            <a:r>
              <a:rPr lang="it-IT" sz="1900" dirty="0">
                <a:solidFill>
                  <a:srgbClr val="000000"/>
                </a:solidFill>
                <a:latin typeface="Roboto Slab" pitchFamily="2" charset="0"/>
              </a:rPr>
              <a:t>s</a:t>
            </a:r>
            <a:r>
              <a:rPr lang="it-IT" sz="1900" b="0" i="0" dirty="0">
                <a:solidFill>
                  <a:srgbClr val="000000"/>
                </a:solidFill>
                <a:effectLst/>
                <a:latin typeface="Roboto Slab" pitchFamily="2" charset="0"/>
              </a:rPr>
              <a:t>e 150.000,00 è 60% allora 100% è 250.000,00</a:t>
            </a:r>
          </a:p>
          <a:p>
            <a:pPr algn="just">
              <a:lnSpc>
                <a:spcPct val="150000"/>
              </a:lnSpc>
              <a:spcBef>
                <a:spcPts val="0"/>
              </a:spcBef>
              <a:buNone/>
            </a:pPr>
            <a:r>
              <a:rPr lang="it-IT" sz="1900" dirty="0">
                <a:solidFill>
                  <a:srgbClr val="000000"/>
                </a:solidFill>
                <a:latin typeface="Roboto Slab" pitchFamily="2" charset="0"/>
              </a:rPr>
              <a:t>aumento di capitale a favore di A = 100.000,00</a:t>
            </a:r>
          </a:p>
          <a:p>
            <a:pPr algn="just">
              <a:lnSpc>
                <a:spcPct val="150000"/>
              </a:lnSpc>
              <a:spcBef>
                <a:spcPts val="0"/>
              </a:spcBef>
              <a:buNone/>
            </a:pPr>
            <a:r>
              <a:rPr lang="it-IT" sz="1900" dirty="0">
                <a:solidFill>
                  <a:srgbClr val="000000"/>
                </a:solidFill>
                <a:latin typeface="Roboto Slab" pitchFamily="2" charset="0"/>
              </a:rPr>
              <a:t>Vecchi soci di B 		150.000,00</a:t>
            </a:r>
          </a:p>
          <a:p>
            <a:pPr algn="just">
              <a:lnSpc>
                <a:spcPct val="150000"/>
              </a:lnSpc>
              <a:spcBef>
                <a:spcPts val="0"/>
              </a:spcBef>
              <a:buNone/>
            </a:pPr>
            <a:r>
              <a:rPr lang="it-IT" sz="1900" b="0" i="0" dirty="0">
                <a:solidFill>
                  <a:srgbClr val="000000"/>
                </a:solidFill>
                <a:effectLst/>
                <a:latin typeface="Roboto Slab" pitchFamily="2" charset="0"/>
              </a:rPr>
              <a:t>Nuovi soci (ex soci di A)		</a:t>
            </a:r>
            <a:r>
              <a:rPr lang="it-IT" sz="1900" b="0" i="0" u="sng" dirty="0">
                <a:solidFill>
                  <a:srgbClr val="000000"/>
                </a:solidFill>
                <a:effectLst/>
                <a:latin typeface="Roboto Slab" pitchFamily="2" charset="0"/>
              </a:rPr>
              <a:t>100.000,00</a:t>
            </a:r>
          </a:p>
          <a:p>
            <a:pPr algn="just">
              <a:lnSpc>
                <a:spcPct val="150000"/>
              </a:lnSpc>
              <a:spcBef>
                <a:spcPts val="0"/>
              </a:spcBef>
              <a:buNone/>
            </a:pPr>
            <a:r>
              <a:rPr lang="it-IT" sz="1900" dirty="0">
                <a:solidFill>
                  <a:srgbClr val="000000"/>
                </a:solidFill>
                <a:latin typeface="Roboto Slab" pitchFamily="2" charset="0"/>
              </a:rPr>
              <a:t>Nuovo capitale sociale		250.000,00</a:t>
            </a:r>
            <a:endParaRPr lang="it-IT" sz="1900" b="0" i="0" dirty="0">
              <a:solidFill>
                <a:srgbClr val="000000"/>
              </a:solidFill>
              <a:effectLst/>
              <a:latin typeface="Roboto Slab" pitchFamily="2" charset="0"/>
            </a:endParaRPr>
          </a:p>
          <a:p>
            <a:pPr algn="just">
              <a:lnSpc>
                <a:spcPct val="150000"/>
              </a:lnSpc>
              <a:spcBef>
                <a:spcPts val="0"/>
              </a:spcBef>
              <a:buNone/>
            </a:pPr>
            <a:endParaRPr lang="it-IT" sz="2000" b="0" i="0" dirty="0">
              <a:solidFill>
                <a:srgbClr val="000000"/>
              </a:solidFill>
              <a:effectLst/>
              <a:latin typeface="Roboto Slab" pitchFamily="2" charset="0"/>
            </a:endParaRPr>
          </a:p>
          <a:p>
            <a:pPr>
              <a:lnSpc>
                <a:spcPct val="150000"/>
              </a:lnSpc>
              <a:spcBef>
                <a:spcPts val="0"/>
              </a:spcBef>
              <a:buNone/>
            </a:pPr>
            <a:endParaRPr lang="it-IT" sz="20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E74EE81D-325B-FC3D-1142-F2392B286058}"/>
              </a:ext>
            </a:extLst>
          </p:cNvPr>
          <p:cNvSpPr>
            <a:spLocks noGrp="1"/>
          </p:cNvSpPr>
          <p:nvPr>
            <p:ph type="sldNum" sz="quarter" idx="12"/>
          </p:nvPr>
        </p:nvSpPr>
        <p:spPr/>
        <p:txBody>
          <a:bodyPr/>
          <a:lstStyle/>
          <a:p>
            <a:fld id="{924E01A3-EAA5-4C2C-A4B3-8A501F687B1A}" type="slidenum">
              <a:rPr lang="it-IT" smtClean="0"/>
              <a:t>179</a:t>
            </a:fld>
            <a:endParaRPr lang="it-IT" dirty="0"/>
          </a:p>
        </p:txBody>
      </p:sp>
    </p:spTree>
    <p:extLst>
      <p:ext uri="{BB962C8B-B14F-4D97-AF65-F5344CB8AC3E}">
        <p14:creationId xmlns:p14="http://schemas.microsoft.com/office/powerpoint/2010/main" val="2475219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B0C2B-F03E-5632-111B-6D809675119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565C80FD-F66B-EE1A-06B7-C403B1B37DA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a:t>
            </a:r>
          </a:p>
        </p:txBody>
      </p:sp>
      <p:sp>
        <p:nvSpPr>
          <p:cNvPr id="2051" name="Rectangle 3">
            <a:extLst>
              <a:ext uri="{FF2B5EF4-FFF2-40B4-BE49-F238E27FC236}">
                <a16:creationId xmlns:a16="http://schemas.microsoft.com/office/drawing/2014/main" id="{72661067-395F-7A69-991A-326D99630BA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a:bodyPr>
          <a:lstStyle/>
          <a:p>
            <a:pPr algn="just">
              <a:lnSpc>
                <a:spcPct val="150000"/>
              </a:lnSpc>
              <a:spcBef>
                <a:spcPts val="0"/>
              </a:spcBef>
            </a:pPr>
            <a:endParaRPr lang="it-IT" sz="1200" i="0" dirty="0">
              <a:solidFill>
                <a:srgbClr val="000000"/>
              </a:solidFill>
              <a:effectLst/>
              <a:latin typeface="Roboto Slab" pitchFamily="2" charset="0"/>
              <a:ea typeface="Roboto Slab" pitchFamily="2" charset="0"/>
              <a:cs typeface="Roboto Slab" pitchFamily="2" charset="0"/>
            </a:endParaRPr>
          </a:p>
          <a:p>
            <a:pPr algn="just">
              <a:lnSpc>
                <a:spcPct val="150000"/>
              </a:lnSpc>
              <a:spcBef>
                <a:spcPts val="0"/>
              </a:spcBef>
              <a:buNone/>
            </a:pPr>
            <a:r>
              <a:rPr lang="it-IT" sz="2000" b="0" i="0" dirty="0">
                <a:solidFill>
                  <a:srgbClr val="000000"/>
                </a:solidFill>
                <a:effectLst/>
                <a:latin typeface="Roboto Slab" pitchFamily="2" charset="0"/>
              </a:rPr>
              <a:t>La </a:t>
            </a:r>
            <a:r>
              <a:rPr lang="it-IT" sz="2000" b="1" i="0" dirty="0">
                <a:solidFill>
                  <a:srgbClr val="000000"/>
                </a:solidFill>
                <a:effectLst/>
                <a:latin typeface="Roboto Slab" pitchFamily="2" charset="0"/>
              </a:rPr>
              <a:t>legge non pretende una impossibile esattezza </a:t>
            </a:r>
            <a:r>
              <a:rPr lang="it-IT" sz="2000" b="0" i="0" dirty="0">
                <a:solidFill>
                  <a:srgbClr val="000000"/>
                </a:solidFill>
                <a:effectLst/>
                <a:latin typeface="Roboto Slab" pitchFamily="2" charset="0"/>
              </a:rPr>
              <a:t>matematica assoluta del rapporto di concambio (impossibile per il fatto che, dipendendo a monte da valutazioni e stime, non esiste un unico rapporto di concambio, ma una pluralità di opzioni all'interno di una ragionevole banda di oscillazione), ma </a:t>
            </a:r>
            <a:r>
              <a:rPr lang="it-IT" sz="2000" b="1" i="0" dirty="0">
                <a:solidFill>
                  <a:srgbClr val="000000"/>
                </a:solidFill>
                <a:effectLst/>
                <a:latin typeface="Roboto Slab" pitchFamily="2" charset="0"/>
              </a:rPr>
              <a:t>soltanto la sua congruità</a:t>
            </a:r>
            <a:r>
              <a:rPr lang="it-IT" sz="2000" b="0" i="0" dirty="0">
                <a:solidFill>
                  <a:srgbClr val="000000"/>
                </a:solidFill>
                <a:effectLst/>
                <a:latin typeface="Roboto Slab" pitchFamily="2" charset="0"/>
              </a:rPr>
              <a:t>. Cosicché il rapporto di cambio si rende incongruo solo nelle ipotesi in cui la scelta dell'organo amministrativo cada su un valore esterno alla accettabile banda di oscillazione della valutazione delle società partecipanti all'operazione di fusione, con la conseguenza di provocare in tal modo un danno per i soci (</a:t>
            </a:r>
            <a:r>
              <a:rPr lang="it-IT" sz="2000" b="0" i="1" dirty="0">
                <a:solidFill>
                  <a:srgbClr val="000000"/>
                </a:solidFill>
                <a:effectLst/>
                <a:latin typeface="Roboto Slab" pitchFamily="2" charset="0"/>
              </a:rPr>
              <a:t>Zanetti, Biblioteca </a:t>
            </a:r>
            <a:r>
              <a:rPr lang="it-IT" sz="2000" b="0" i="1" dirty="0" err="1">
                <a:solidFill>
                  <a:srgbClr val="000000"/>
                </a:solidFill>
                <a:effectLst/>
                <a:latin typeface="Roboto Slab" pitchFamily="2" charset="0"/>
              </a:rPr>
              <a:t>Eutekne</a:t>
            </a:r>
            <a:r>
              <a:rPr lang="it-IT" sz="2000" b="0" i="0" dirty="0">
                <a:solidFill>
                  <a:srgbClr val="000000"/>
                </a:solidFill>
                <a:effectLst/>
                <a:latin typeface="Roboto Slab" pitchFamily="2" charset="0"/>
              </a:rPr>
              <a:t>)</a:t>
            </a:r>
            <a:r>
              <a:rPr lang="it-IT" sz="2000" b="1" dirty="0">
                <a:solidFill>
                  <a:srgbClr val="990000"/>
                </a:solidFill>
                <a:latin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4CCFC19-159E-FF62-979D-CD33A2FBCE65}"/>
              </a:ext>
            </a:extLst>
          </p:cNvPr>
          <p:cNvSpPr>
            <a:spLocks noGrp="1"/>
          </p:cNvSpPr>
          <p:nvPr>
            <p:ph type="sldNum" sz="quarter" idx="12"/>
          </p:nvPr>
        </p:nvSpPr>
        <p:spPr/>
        <p:txBody>
          <a:bodyPr/>
          <a:lstStyle/>
          <a:p>
            <a:fld id="{924E01A3-EAA5-4C2C-A4B3-8A501F687B1A}" type="slidenum">
              <a:rPr lang="it-IT" smtClean="0"/>
              <a:t>18</a:t>
            </a:fld>
            <a:endParaRPr lang="it-IT"/>
          </a:p>
        </p:txBody>
      </p:sp>
    </p:spTree>
    <p:extLst>
      <p:ext uri="{BB962C8B-B14F-4D97-AF65-F5344CB8AC3E}">
        <p14:creationId xmlns:p14="http://schemas.microsoft.com/office/powerpoint/2010/main" val="3740417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3F521-2388-645B-96AB-034EAFF1AE8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7E512FC-5615-E3FA-639A-1C9CBC99099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a:t>
            </a:r>
          </a:p>
        </p:txBody>
      </p:sp>
      <p:sp>
        <p:nvSpPr>
          <p:cNvPr id="2051" name="Rectangle 3">
            <a:extLst>
              <a:ext uri="{FF2B5EF4-FFF2-40B4-BE49-F238E27FC236}">
                <a16:creationId xmlns:a16="http://schemas.microsoft.com/office/drawing/2014/main" id="{7F7EE790-BCEC-E02D-19B8-7B23183A484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a typeface="Roboto Slab" pitchFamily="2" charset="0"/>
              <a:cs typeface="Roboto Slab" pitchFamily="2" charset="0"/>
            </a:endParaRPr>
          </a:p>
          <a:p>
            <a:pPr algn="just">
              <a:lnSpc>
                <a:spcPct val="150000"/>
              </a:lnSpc>
              <a:spcBef>
                <a:spcPts val="0"/>
              </a:spcBef>
              <a:buNone/>
            </a:pPr>
            <a:r>
              <a:rPr lang="it-IT" sz="1800" b="0" i="0" dirty="0">
                <a:solidFill>
                  <a:srgbClr val="000000"/>
                </a:solidFill>
                <a:effectLst/>
                <a:latin typeface="Roboto Slab" pitchFamily="2" charset="0"/>
              </a:rPr>
              <a:t>Una volta conclusa la fase estimativa, diviene possibile "applicare" i valori trovati nelle apposite proporzioni matematiche che consentono di quantificare quante azioni o quote della società risultante o incorporante devono essere attribuite a ciascun socio in cambio delle azioni o quote da questi possedute in ciascuna singola società fusa o incorporata.</a:t>
            </a:r>
          </a:p>
          <a:p>
            <a:pPr algn="just">
              <a:lnSpc>
                <a:spcPct val="150000"/>
              </a:lnSpc>
              <a:spcBef>
                <a:spcPts val="0"/>
              </a:spcBef>
              <a:buNone/>
            </a:pPr>
            <a:endParaRPr lang="it-IT" sz="1800" b="0" i="0" dirty="0">
              <a:solidFill>
                <a:srgbClr val="000000"/>
              </a:solidFill>
              <a:effectLst/>
              <a:latin typeface="Roboto Slab" pitchFamily="2" charset="0"/>
            </a:endParaRPr>
          </a:p>
          <a:p>
            <a:pPr algn="just">
              <a:lnSpc>
                <a:spcPct val="150000"/>
              </a:lnSpc>
              <a:spcBef>
                <a:spcPts val="0"/>
              </a:spcBef>
            </a:pPr>
            <a:r>
              <a:rPr lang="it-IT" sz="1800" b="0" i="0" dirty="0">
                <a:solidFill>
                  <a:srgbClr val="000000"/>
                </a:solidFill>
                <a:effectLst/>
                <a:latin typeface="Roboto Slab" pitchFamily="2" charset="0"/>
              </a:rPr>
              <a:t>Una volta conclusa la fase estimativa e transitati in quella di mera applicazione matematica, in sede di calcolo del rapporto di cambio bisogna tenere presente i riflessi che discendono dal disposto dell’</a:t>
            </a:r>
            <a:r>
              <a:rPr lang="it-IT" sz="1800" dirty="0">
                <a:solidFill>
                  <a:srgbClr val="000000"/>
                </a:solidFill>
                <a:latin typeface="Roboto Slab" pitchFamily="2" charset="0"/>
              </a:rPr>
              <a:t>art. 2504-ter </a:t>
            </a:r>
            <a:r>
              <a:rPr lang="it-IT" sz="1800" b="0" i="0" dirty="0">
                <a:solidFill>
                  <a:srgbClr val="000000"/>
                </a:solidFill>
                <a:effectLst/>
                <a:latin typeface="Roboto Slab" pitchFamily="2" charset="0"/>
              </a:rPr>
              <a:t>c.c. in tema di </a:t>
            </a:r>
            <a:r>
              <a:rPr lang="it-IT" sz="1800" b="1" i="0" dirty="0">
                <a:solidFill>
                  <a:srgbClr val="000000"/>
                </a:solidFill>
                <a:effectLst/>
                <a:latin typeface="Roboto Slab" pitchFamily="2" charset="0"/>
              </a:rPr>
              <a:t>divieto di assegnazione di azioni o quote</a:t>
            </a:r>
            <a:r>
              <a:rPr lang="it-IT" sz="1800" b="0" i="0" dirty="0">
                <a:solidFill>
                  <a:srgbClr val="000000"/>
                </a:solidFill>
                <a:effectLst/>
                <a:latin typeface="Roboto Slab" pitchFamily="2" charset="0"/>
              </a:rPr>
              <a:t>.</a:t>
            </a:r>
          </a:p>
        </p:txBody>
      </p:sp>
      <p:sp>
        <p:nvSpPr>
          <p:cNvPr id="3" name="Segnaposto numero diapositiva 2">
            <a:extLst>
              <a:ext uri="{FF2B5EF4-FFF2-40B4-BE49-F238E27FC236}">
                <a16:creationId xmlns:a16="http://schemas.microsoft.com/office/drawing/2014/main" id="{4F75A1DA-4A4A-A223-D15C-969A6D27F164}"/>
              </a:ext>
            </a:extLst>
          </p:cNvPr>
          <p:cNvSpPr>
            <a:spLocks noGrp="1"/>
          </p:cNvSpPr>
          <p:nvPr>
            <p:ph type="sldNum" sz="quarter" idx="12"/>
          </p:nvPr>
        </p:nvSpPr>
        <p:spPr/>
        <p:txBody>
          <a:bodyPr/>
          <a:lstStyle/>
          <a:p>
            <a:fld id="{924E01A3-EAA5-4C2C-A4B3-8A501F687B1A}" type="slidenum">
              <a:rPr lang="it-IT" smtClean="0"/>
              <a:t>19</a:t>
            </a:fld>
            <a:endParaRPr lang="it-IT"/>
          </a:p>
        </p:txBody>
      </p:sp>
    </p:spTree>
    <p:extLst>
      <p:ext uri="{BB962C8B-B14F-4D97-AF65-F5344CB8AC3E}">
        <p14:creationId xmlns:p14="http://schemas.microsoft.com/office/powerpoint/2010/main" val="34145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3D50F-CD03-2444-9079-789CD7E97B0C}"/>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42AB6D33-2A55-CAF7-22AE-939F0FAD97A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La documentazione contabile della fusione</a:t>
            </a:r>
            <a:endParaRPr lang="it-IT" sz="3200" i="1" dirty="0">
              <a:solidFill>
                <a:srgbClr val="000000"/>
              </a:solidFill>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BB975A98-F0E0-4AC4-8D84-5DA63D0BEDCD}"/>
              </a:ext>
            </a:extLst>
          </p:cNvPr>
          <p:cNvSpPr>
            <a:spLocks noGrp="1"/>
          </p:cNvSpPr>
          <p:nvPr>
            <p:ph type="sldNum" sz="quarter" idx="12"/>
          </p:nvPr>
        </p:nvSpPr>
        <p:spPr/>
        <p:txBody>
          <a:bodyPr/>
          <a:lstStyle/>
          <a:p>
            <a:fld id="{924E01A3-EAA5-4C2C-A4B3-8A501F687B1A}" type="slidenum">
              <a:rPr lang="it-IT" smtClean="0"/>
              <a:t>2</a:t>
            </a:fld>
            <a:endParaRPr lang="it-IT"/>
          </a:p>
        </p:txBody>
      </p:sp>
    </p:spTree>
    <p:extLst>
      <p:ext uri="{BB962C8B-B14F-4D97-AF65-F5344CB8AC3E}">
        <p14:creationId xmlns:p14="http://schemas.microsoft.com/office/powerpoint/2010/main" val="858023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F612D-8B9F-FE5E-0402-D6B6E4493D2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553E5FF-BFE3-BE5B-565F-3C58E80DD1F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a:t>
            </a:r>
          </a:p>
        </p:txBody>
      </p:sp>
      <p:sp>
        <p:nvSpPr>
          <p:cNvPr id="2051" name="Rectangle 3">
            <a:extLst>
              <a:ext uri="{FF2B5EF4-FFF2-40B4-BE49-F238E27FC236}">
                <a16:creationId xmlns:a16="http://schemas.microsoft.com/office/drawing/2014/main" id="{421BD548-30FF-E8A0-4394-1197AAE8635F}"/>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buNone/>
            </a:pPr>
            <a:r>
              <a:rPr lang="it-IT" sz="1800" b="0" i="0" dirty="0">
                <a:solidFill>
                  <a:srgbClr val="000000"/>
                </a:solidFill>
                <a:effectLst/>
                <a:latin typeface="Roboto Slab" pitchFamily="2" charset="0"/>
              </a:rPr>
              <a:t>Nei casi in cui la società incorporante o risultante dalla fusione abbia un capitale espresso in forma azionaria, risulta infine necessario prevedere le </a:t>
            </a:r>
            <a:r>
              <a:rPr lang="it-IT" sz="1800" b="1" i="0" dirty="0">
                <a:solidFill>
                  <a:srgbClr val="000000"/>
                </a:solidFill>
                <a:effectLst/>
                <a:latin typeface="Roboto Slab" pitchFamily="2" charset="0"/>
              </a:rPr>
              <a:t>modalità di gestione dei c.d. "resti"</a:t>
            </a:r>
            <a:r>
              <a:rPr lang="it-IT" sz="1800" b="0" i="0" dirty="0">
                <a:solidFill>
                  <a:srgbClr val="000000"/>
                </a:solidFill>
                <a:effectLst/>
                <a:latin typeface="Roboto Slab" pitchFamily="2" charset="0"/>
              </a:rPr>
              <a:t>, laddove dall'applicazione del rapporto di cambio si determinino valori frazionari nel numero delle azioni da assegnare ai soci delle società fuse o incorporate, oppure della società.</a:t>
            </a:r>
          </a:p>
          <a:p>
            <a:pPr algn="just">
              <a:lnSpc>
                <a:spcPct val="150000"/>
              </a:lnSpc>
              <a:spcBef>
                <a:spcPts val="0"/>
              </a:spcBef>
            </a:pPr>
            <a:r>
              <a:rPr lang="it-IT" sz="1800" b="0" i="0" dirty="0">
                <a:solidFill>
                  <a:srgbClr val="000000"/>
                </a:solidFill>
                <a:effectLst/>
                <a:latin typeface="Roboto Slab" pitchFamily="2" charset="0"/>
              </a:rPr>
              <a:t>Proprio al fine di pervenire ad un rapporto di concambio il più "agile" possibile, il codice civile ammette la facoltà di prevedere un </a:t>
            </a:r>
            <a:r>
              <a:rPr lang="it-IT" sz="1800" b="1" i="0" dirty="0">
                <a:solidFill>
                  <a:srgbClr val="000000"/>
                </a:solidFill>
                <a:effectLst/>
                <a:latin typeface="Roboto Slab" pitchFamily="2" charset="0"/>
              </a:rPr>
              <a:t>conguaglio in denaro</a:t>
            </a:r>
            <a:r>
              <a:rPr lang="it-IT" sz="1800" b="0" i="0" dirty="0">
                <a:solidFill>
                  <a:srgbClr val="000000"/>
                </a:solidFill>
                <a:effectLst/>
                <a:latin typeface="Roboto Slab" pitchFamily="2" charset="0"/>
              </a:rPr>
              <a:t>, seppure entro rigidi limiti quantitativi che impediscano di snaturare la natura non realizzativa dell'operazione di fusione.</a:t>
            </a:r>
          </a:p>
        </p:txBody>
      </p:sp>
      <p:sp>
        <p:nvSpPr>
          <p:cNvPr id="3" name="Segnaposto numero diapositiva 2">
            <a:extLst>
              <a:ext uri="{FF2B5EF4-FFF2-40B4-BE49-F238E27FC236}">
                <a16:creationId xmlns:a16="http://schemas.microsoft.com/office/drawing/2014/main" id="{77DBC9C8-2546-3E80-6EC2-31AAE759056D}"/>
              </a:ext>
            </a:extLst>
          </p:cNvPr>
          <p:cNvSpPr>
            <a:spLocks noGrp="1"/>
          </p:cNvSpPr>
          <p:nvPr>
            <p:ph type="sldNum" sz="quarter" idx="12"/>
          </p:nvPr>
        </p:nvSpPr>
        <p:spPr/>
        <p:txBody>
          <a:bodyPr/>
          <a:lstStyle/>
          <a:p>
            <a:fld id="{924E01A3-EAA5-4C2C-A4B3-8A501F687B1A}" type="slidenum">
              <a:rPr lang="it-IT" smtClean="0"/>
              <a:t>20</a:t>
            </a:fld>
            <a:endParaRPr lang="it-IT"/>
          </a:p>
        </p:txBody>
      </p:sp>
    </p:spTree>
    <p:extLst>
      <p:ext uri="{BB962C8B-B14F-4D97-AF65-F5344CB8AC3E}">
        <p14:creationId xmlns:p14="http://schemas.microsoft.com/office/powerpoint/2010/main" val="2283401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42CEC-B4C2-DD07-02D4-53B5F3A5CB9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0393DA1-49D9-E51B-DDFE-C598BE52023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 – OIC 4</a:t>
            </a:r>
          </a:p>
        </p:txBody>
      </p:sp>
      <p:sp>
        <p:nvSpPr>
          <p:cNvPr id="2051" name="Rectangle 3">
            <a:extLst>
              <a:ext uri="{FF2B5EF4-FFF2-40B4-BE49-F238E27FC236}">
                <a16:creationId xmlns:a16="http://schemas.microsoft.com/office/drawing/2014/main" id="{619A3B03-9777-99D3-9E8C-0636BECF010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b="0" i="0" u="none" strike="noStrike" baseline="0" dirty="0">
                <a:latin typeface="Roboto Slab" pitchFamily="2" charset="0"/>
                <a:ea typeface="Roboto Slab" pitchFamily="2" charset="0"/>
                <a:cs typeface="Roboto Slab" pitchFamily="2" charset="0"/>
              </a:rPr>
              <a:t>Ai fini della determinazione del rapporto di cambio, i soggetti coinvolti </a:t>
            </a:r>
            <a:r>
              <a:rPr lang="it-IT" b="1" i="0" u="none" strike="noStrike" baseline="0" dirty="0">
                <a:latin typeface="Roboto Slab" pitchFamily="2" charset="0"/>
                <a:ea typeface="Roboto Slab" pitchFamily="2" charset="0"/>
                <a:cs typeface="Roboto Slab" pitchFamily="2" charset="0"/>
              </a:rPr>
              <a:t>potranno redigere un bilancio </a:t>
            </a:r>
            <a:r>
              <a:rPr lang="it-IT" b="0" i="0" u="none" strike="noStrike" baseline="0" dirty="0">
                <a:latin typeface="Roboto Slab" pitchFamily="2" charset="0"/>
                <a:ea typeface="Roboto Slab" pitchFamily="2" charset="0"/>
                <a:cs typeface="Roboto Slab" pitchFamily="2" charset="0"/>
              </a:rPr>
              <a:t>specifico, oppure </a:t>
            </a:r>
            <a:r>
              <a:rPr lang="it-IT" b="1" i="0" u="none" strike="noStrike" baseline="0" dirty="0">
                <a:latin typeface="Roboto Slab" pitchFamily="2" charset="0"/>
                <a:ea typeface="Roboto Slab" pitchFamily="2" charset="0"/>
                <a:cs typeface="Roboto Slab" pitchFamily="2" charset="0"/>
              </a:rPr>
              <a:t>avvalersi di altri metodi </a:t>
            </a:r>
            <a:r>
              <a:rPr lang="it-IT" b="0" i="0" u="none" strike="noStrike" baseline="0" dirty="0">
                <a:latin typeface="Roboto Slab" pitchFamily="2" charset="0"/>
                <a:ea typeface="Roboto Slab" pitchFamily="2" charset="0"/>
                <a:cs typeface="Roboto Slab" pitchFamily="2" charset="0"/>
              </a:rPr>
              <a:t>per la determinazione dei valori economici, quali ad esempio il metodo dell’attualizzazione dei flussi di cassa attesi, dei multipli di mercato, delle quotazioni di mercato, ecc.</a:t>
            </a:r>
            <a:endParaRPr lang="it-IT"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D408CE15-2F04-A2ED-8B74-D4201A11E86F}"/>
              </a:ext>
            </a:extLst>
          </p:cNvPr>
          <p:cNvSpPr>
            <a:spLocks noGrp="1"/>
          </p:cNvSpPr>
          <p:nvPr>
            <p:ph type="sldNum" sz="quarter" idx="12"/>
          </p:nvPr>
        </p:nvSpPr>
        <p:spPr/>
        <p:txBody>
          <a:bodyPr/>
          <a:lstStyle/>
          <a:p>
            <a:fld id="{924E01A3-EAA5-4C2C-A4B3-8A501F687B1A}" type="slidenum">
              <a:rPr lang="it-IT" smtClean="0"/>
              <a:t>21</a:t>
            </a:fld>
            <a:endParaRPr lang="it-IT"/>
          </a:p>
        </p:txBody>
      </p:sp>
    </p:spTree>
    <p:extLst>
      <p:ext uri="{BB962C8B-B14F-4D97-AF65-F5344CB8AC3E}">
        <p14:creationId xmlns:p14="http://schemas.microsoft.com/office/powerpoint/2010/main" val="1869873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38E75-0264-F41A-90DB-BD6AA39E396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B28E105-36A3-2041-BF63-8FFFCB8E14D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 – OIC 4</a:t>
            </a:r>
          </a:p>
        </p:txBody>
      </p:sp>
      <p:sp>
        <p:nvSpPr>
          <p:cNvPr id="2051" name="Rectangle 3">
            <a:extLst>
              <a:ext uri="{FF2B5EF4-FFF2-40B4-BE49-F238E27FC236}">
                <a16:creationId xmlns:a16="http://schemas.microsoft.com/office/drawing/2014/main" id="{142B150D-B920-6028-ECCE-D9D0B0FC3B7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Il bilancio per la determinazione del rapporto di cambio non è richiesto dalle norme di legge e </a:t>
            </a:r>
            <a:r>
              <a:rPr lang="it-IT" sz="1800" b="1" i="0" u="none" strike="noStrike" baseline="0" dirty="0">
                <a:latin typeface="Roboto Slab" pitchFamily="2" charset="0"/>
                <a:ea typeface="Roboto Slab" pitchFamily="2" charset="0"/>
                <a:cs typeface="Roboto Slab" pitchFamily="2" charset="0"/>
              </a:rPr>
              <a:t>non è da considerarsi obbligatorio</a:t>
            </a:r>
            <a:r>
              <a:rPr lang="it-IT" sz="1800" b="0" i="0" u="none" strike="noStrike" baseline="0" dirty="0">
                <a:latin typeface="Roboto Slab" pitchFamily="2" charset="0"/>
                <a:ea typeface="Roboto Slab" pitchFamily="2" charset="0"/>
                <a:cs typeface="Roboto Slab" pitchFamily="2" charset="0"/>
              </a:rPr>
              <a:t>. È pertanto inquadrato nella categoria dei bilanci di tipo “straordinario” e sarà redatto tenendo in considerazione anche quegli elementi </a:t>
            </a:r>
            <a:r>
              <a:rPr lang="it-IT" sz="1800" b="1" i="0" u="none" strike="noStrike" baseline="0" dirty="0">
                <a:latin typeface="Roboto Slab" pitchFamily="2" charset="0"/>
                <a:ea typeface="Roboto Slab" pitchFamily="2" charset="0"/>
                <a:cs typeface="Roboto Slab" pitchFamily="2" charset="0"/>
              </a:rPr>
              <a:t>non indicati nelle scritture contabili</a:t>
            </a:r>
            <a:r>
              <a:rPr lang="it-IT" sz="1800" b="0" i="0" u="none" strike="noStrike" baseline="0" dirty="0">
                <a:latin typeface="Roboto Slab" pitchFamily="2" charset="0"/>
                <a:ea typeface="Roboto Slab" pitchFamily="2" charset="0"/>
                <a:cs typeface="Roboto Slab" pitchFamily="2" charset="0"/>
              </a:rPr>
              <a:t> delle società interessate alla fusione, così da esporre il </a:t>
            </a:r>
            <a:r>
              <a:rPr lang="it-IT" sz="1800" b="1" i="0" u="none" strike="noStrike" baseline="0" dirty="0">
                <a:latin typeface="Roboto Slab" pitchFamily="2" charset="0"/>
                <a:ea typeface="Roboto Slab" pitchFamily="2" charset="0"/>
                <a:cs typeface="Roboto Slab" pitchFamily="2" charset="0"/>
              </a:rPr>
              <a:t>valore effettivo del patrimonio delle società </a:t>
            </a:r>
            <a:r>
              <a:rPr lang="it-IT" sz="1800" b="0" i="0" u="none" strike="noStrike" baseline="0" dirty="0">
                <a:latin typeface="Roboto Slab" pitchFamily="2" charset="0"/>
                <a:ea typeface="Roboto Slab" pitchFamily="2" charset="0"/>
                <a:cs typeface="Roboto Slab" pitchFamily="2" charset="0"/>
              </a:rPr>
              <a:t>e quindi utilizzando i criteri propri della </a:t>
            </a:r>
            <a:r>
              <a:rPr lang="it-IT" sz="1800" b="1" i="0" u="none" strike="noStrike" baseline="0" dirty="0">
                <a:latin typeface="Roboto Slab" pitchFamily="2" charset="0"/>
                <a:ea typeface="Roboto Slab" pitchFamily="2" charset="0"/>
                <a:cs typeface="Roboto Slab" pitchFamily="2" charset="0"/>
              </a:rPr>
              <a:t>determinazione del “capitale economico”</a:t>
            </a:r>
            <a:r>
              <a:rPr lang="it-IT" sz="1800" b="0" i="0" u="none" strike="noStrike" baseline="0" dirty="0">
                <a:latin typeface="Roboto Slab" pitchFamily="2" charset="0"/>
                <a:ea typeface="Roboto Slab" pitchFamily="2" charset="0"/>
                <a:cs typeface="Roboto Slab" pitchFamily="2" charset="0"/>
              </a:rPr>
              <a:t> in ipotesi di cessione di azienda in funzionamento. </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I criteri di valutazione applicabili agli elementi del patrimonio saranno orientati alla determinazione del </a:t>
            </a:r>
            <a:r>
              <a:rPr lang="it-IT" sz="1800" b="1" i="0" u="none" strike="noStrike" baseline="0" dirty="0">
                <a:latin typeface="Roboto Slab" pitchFamily="2" charset="0"/>
                <a:ea typeface="Roboto Slab" pitchFamily="2" charset="0"/>
                <a:cs typeface="Roboto Slab" pitchFamily="2" charset="0"/>
              </a:rPr>
              <a:t>valore corrente di ciascun elemento patrimoniale</a:t>
            </a:r>
            <a:r>
              <a:rPr lang="it-IT" sz="1800" b="0" i="0" u="none" strike="noStrike" baseline="0" dirty="0">
                <a:latin typeface="Roboto Slab" pitchFamily="2" charset="0"/>
                <a:ea typeface="Roboto Slab" pitchFamily="2" charset="0"/>
                <a:cs typeface="Roboto Slab" pitchFamily="2" charset="0"/>
              </a:rPr>
              <a:t>.</a:t>
            </a:r>
          </a:p>
        </p:txBody>
      </p:sp>
      <p:sp>
        <p:nvSpPr>
          <p:cNvPr id="3" name="Segnaposto numero diapositiva 2">
            <a:extLst>
              <a:ext uri="{FF2B5EF4-FFF2-40B4-BE49-F238E27FC236}">
                <a16:creationId xmlns:a16="http://schemas.microsoft.com/office/drawing/2014/main" id="{C09CB4BA-1C15-94D5-75E0-BAEC6A419828}"/>
              </a:ext>
            </a:extLst>
          </p:cNvPr>
          <p:cNvSpPr>
            <a:spLocks noGrp="1"/>
          </p:cNvSpPr>
          <p:nvPr>
            <p:ph type="sldNum" sz="quarter" idx="12"/>
          </p:nvPr>
        </p:nvSpPr>
        <p:spPr/>
        <p:txBody>
          <a:bodyPr/>
          <a:lstStyle/>
          <a:p>
            <a:fld id="{924E01A3-EAA5-4C2C-A4B3-8A501F687B1A}" type="slidenum">
              <a:rPr lang="it-IT" smtClean="0"/>
              <a:t>22</a:t>
            </a:fld>
            <a:endParaRPr lang="it-IT"/>
          </a:p>
        </p:txBody>
      </p:sp>
    </p:spTree>
    <p:extLst>
      <p:ext uri="{BB962C8B-B14F-4D97-AF65-F5344CB8AC3E}">
        <p14:creationId xmlns:p14="http://schemas.microsoft.com/office/powerpoint/2010/main" val="406365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BABBB1-B870-A979-2BB5-68227E83A33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B305FBF-DAB8-75BA-81B9-6C71637C34E4}"/>
              </a:ext>
            </a:extLst>
          </p:cNvPr>
          <p:cNvSpPr>
            <a:spLocks noGrp="1" noChangeArrowheads="1"/>
          </p:cNvSpPr>
          <p:nvPr>
            <p:ph type="ctrTitle"/>
          </p:nvPr>
        </p:nvSpPr>
        <p:spPr>
          <a:xfrm>
            <a:off x="2351089"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 – OIC 4</a:t>
            </a:r>
          </a:p>
        </p:txBody>
      </p:sp>
      <p:sp>
        <p:nvSpPr>
          <p:cNvPr id="2051" name="Rectangle 3">
            <a:extLst>
              <a:ext uri="{FF2B5EF4-FFF2-40B4-BE49-F238E27FC236}">
                <a16:creationId xmlns:a16="http://schemas.microsoft.com/office/drawing/2014/main" id="{21E8FB90-7BBB-0009-6B85-2888D58A3DC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Saranno comunque applicati i </a:t>
            </a:r>
            <a:r>
              <a:rPr lang="it-IT" sz="1800" b="1" i="0" u="none" strike="noStrike" baseline="0" dirty="0">
                <a:latin typeface="Roboto Slab" pitchFamily="2" charset="0"/>
                <a:ea typeface="Roboto Slab" pitchFamily="2" charset="0"/>
                <a:cs typeface="Roboto Slab" pitchFamily="2" charset="0"/>
              </a:rPr>
              <a:t>principi generali </a:t>
            </a:r>
            <a:r>
              <a:rPr lang="it-IT" sz="1800" b="0" i="0" u="none" strike="noStrike" baseline="0" dirty="0">
                <a:latin typeface="Roboto Slab" pitchFamily="2" charset="0"/>
                <a:ea typeface="Roboto Slab" pitchFamily="2" charset="0"/>
                <a:cs typeface="Roboto Slab" pitchFamily="2" charset="0"/>
              </a:rPr>
              <a:t>di veridicità, correttezza e chiarezza, di continuazione dell’attività aziendale e di prudenza, in particolare relativamente all’obbligo di considerare tutti i fondi rischi ed oneri per tener conto anche delle passività probabili.</a:t>
            </a:r>
          </a:p>
          <a:p>
            <a:pPr algn="just">
              <a:lnSpc>
                <a:spcPct val="160000"/>
              </a:lnSpc>
              <a:spcBef>
                <a:spcPts val="0"/>
              </a:spcBef>
            </a:pPr>
            <a:endParaRPr lang="it-IT" sz="1800" b="0" i="0" u="none" strike="noStrike" baseline="0" dirty="0">
              <a:latin typeface="Roboto Slab" pitchFamily="2" charset="0"/>
              <a:ea typeface="Roboto Slab" pitchFamily="2" charset="0"/>
              <a:cs typeface="Roboto Slab" pitchFamily="2" charset="0"/>
            </a:endParaRP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Per quanto riguarda il suo </a:t>
            </a:r>
            <a:r>
              <a:rPr lang="it-IT" sz="1800" b="1" i="0" u="none" strike="noStrike" baseline="0" dirty="0">
                <a:latin typeface="Roboto Slab" pitchFamily="2" charset="0"/>
                <a:ea typeface="Roboto Slab" pitchFamily="2" charset="0"/>
                <a:cs typeface="Roboto Slab" pitchFamily="2" charset="0"/>
              </a:rPr>
              <a:t>contenuto</a:t>
            </a:r>
            <a:r>
              <a:rPr lang="it-IT" sz="1800" b="0" i="0" u="none" strike="noStrike" baseline="0" dirty="0">
                <a:latin typeface="Roboto Slab" pitchFamily="2" charset="0"/>
                <a:ea typeface="Roboto Slab" pitchFamily="2" charset="0"/>
                <a:cs typeface="Roboto Slab" pitchFamily="2" charset="0"/>
              </a:rPr>
              <a:t>, si compone della sola </a:t>
            </a:r>
            <a:r>
              <a:rPr lang="it-IT" sz="1800" b="1" i="0" u="none" strike="noStrike" baseline="0" dirty="0">
                <a:latin typeface="Roboto Slab" pitchFamily="2" charset="0"/>
                <a:ea typeface="Roboto Slab" pitchFamily="2" charset="0"/>
                <a:cs typeface="Roboto Slab" pitchFamily="2" charset="0"/>
              </a:rPr>
              <a:t>situazione patrimoniale senza conto economico né nota integrativa</a:t>
            </a:r>
            <a:r>
              <a:rPr lang="it-IT" sz="1800" b="0" i="0" u="none" strike="noStrike" baseline="0" dirty="0">
                <a:latin typeface="Roboto Slab" pitchFamily="2" charset="0"/>
                <a:ea typeface="Roboto Slab" pitchFamily="2" charset="0"/>
                <a:cs typeface="Roboto Slab" pitchFamily="2" charset="0"/>
              </a:rPr>
              <a:t>, seppur di norma vengano predisposti conti economici normalizzati relativi agli esercizi passati e conti economici prospettici.</a:t>
            </a:r>
          </a:p>
        </p:txBody>
      </p:sp>
      <p:sp>
        <p:nvSpPr>
          <p:cNvPr id="3" name="Segnaposto numero diapositiva 2">
            <a:extLst>
              <a:ext uri="{FF2B5EF4-FFF2-40B4-BE49-F238E27FC236}">
                <a16:creationId xmlns:a16="http://schemas.microsoft.com/office/drawing/2014/main" id="{B53D4286-F8C4-8461-F937-51F302A397E2}"/>
              </a:ext>
            </a:extLst>
          </p:cNvPr>
          <p:cNvSpPr>
            <a:spLocks noGrp="1"/>
          </p:cNvSpPr>
          <p:nvPr>
            <p:ph type="sldNum" sz="quarter" idx="12"/>
          </p:nvPr>
        </p:nvSpPr>
        <p:spPr/>
        <p:txBody>
          <a:bodyPr/>
          <a:lstStyle/>
          <a:p>
            <a:fld id="{924E01A3-EAA5-4C2C-A4B3-8A501F687B1A}" type="slidenum">
              <a:rPr lang="it-IT" smtClean="0"/>
              <a:t>23</a:t>
            </a:fld>
            <a:endParaRPr lang="it-IT"/>
          </a:p>
        </p:txBody>
      </p:sp>
    </p:spTree>
    <p:extLst>
      <p:ext uri="{BB962C8B-B14F-4D97-AF65-F5344CB8AC3E}">
        <p14:creationId xmlns:p14="http://schemas.microsoft.com/office/powerpoint/2010/main" val="1076388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F03AE-CA7B-84B3-F357-0503FCE9FE5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0846FC6-6067-3DBB-0769-7DB75AC232B3}"/>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Il rapporto di cambio – OIC 4</a:t>
            </a:r>
          </a:p>
        </p:txBody>
      </p:sp>
      <p:sp>
        <p:nvSpPr>
          <p:cNvPr id="2051" name="Rectangle 3">
            <a:extLst>
              <a:ext uri="{FF2B5EF4-FFF2-40B4-BE49-F238E27FC236}">
                <a16:creationId xmlns:a16="http://schemas.microsoft.com/office/drawing/2014/main" id="{0BD3BE10-AE36-4FD0-0514-704C51AD27E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Tale bilancio non è esplicitato in un documento da presentare ai soci durante l’assemblea che deciderà in merito alla fusione: sono i suoi risultati che sono esplicitati nelle relazioni degli organi amministrativi e che servono da base alla determinazione del rapporto di cambio.</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Il risultato finale è pertanto un </a:t>
            </a:r>
            <a:r>
              <a:rPr lang="it-IT" sz="2000" b="1" i="0" u="none" strike="noStrike" baseline="0" dirty="0">
                <a:latin typeface="Roboto Slab" pitchFamily="2" charset="0"/>
                <a:ea typeface="Roboto Slab" pitchFamily="2" charset="0"/>
                <a:cs typeface="Roboto Slab" pitchFamily="2" charset="0"/>
              </a:rPr>
              <a:t>patrimonio netto “di fusione” </a:t>
            </a:r>
            <a:r>
              <a:rPr lang="it-IT" sz="2000" b="0" i="0" u="none" strike="noStrike" baseline="0" dirty="0">
                <a:latin typeface="Roboto Slab" pitchFamily="2" charset="0"/>
                <a:ea typeface="Roboto Slab" pitchFamily="2" charset="0"/>
                <a:cs typeface="Roboto Slab" pitchFamily="2" charset="0"/>
              </a:rPr>
              <a:t>(diverso dal patrimonio netto contabile delle società partecipanti alla fusione), che sarà utilizzato per la </a:t>
            </a:r>
            <a:r>
              <a:rPr lang="it-IT" sz="2000" b="1" i="0" u="none" strike="noStrike" baseline="0" dirty="0">
                <a:latin typeface="Roboto Slab" pitchFamily="2" charset="0"/>
                <a:ea typeface="Roboto Slab" pitchFamily="2" charset="0"/>
                <a:cs typeface="Roboto Slab" pitchFamily="2" charset="0"/>
              </a:rPr>
              <a:t>determinazione del rapporto di cambio</a:t>
            </a:r>
            <a:r>
              <a:rPr lang="it-IT" sz="1800" b="0" i="0" u="none" strike="noStrike" baseline="0" dirty="0">
                <a:latin typeface="Roboto Slab" pitchFamily="2" charset="0"/>
                <a:ea typeface="Roboto Slab" pitchFamily="2" charset="0"/>
                <a:cs typeface="Roboto Slab" pitchFamily="2" charset="0"/>
              </a:rPr>
              <a:t>.</a:t>
            </a:r>
          </a:p>
        </p:txBody>
      </p:sp>
      <p:sp>
        <p:nvSpPr>
          <p:cNvPr id="3" name="Segnaposto numero diapositiva 2">
            <a:extLst>
              <a:ext uri="{FF2B5EF4-FFF2-40B4-BE49-F238E27FC236}">
                <a16:creationId xmlns:a16="http://schemas.microsoft.com/office/drawing/2014/main" id="{F01854F1-E35B-D82D-12E7-E13D38753536}"/>
              </a:ext>
            </a:extLst>
          </p:cNvPr>
          <p:cNvSpPr>
            <a:spLocks noGrp="1"/>
          </p:cNvSpPr>
          <p:nvPr>
            <p:ph type="sldNum" sz="quarter" idx="12"/>
          </p:nvPr>
        </p:nvSpPr>
        <p:spPr/>
        <p:txBody>
          <a:bodyPr/>
          <a:lstStyle/>
          <a:p>
            <a:fld id="{924E01A3-EAA5-4C2C-A4B3-8A501F687B1A}" type="slidenum">
              <a:rPr lang="it-IT" smtClean="0"/>
              <a:t>24</a:t>
            </a:fld>
            <a:endParaRPr lang="it-IT"/>
          </a:p>
        </p:txBody>
      </p:sp>
    </p:spTree>
    <p:extLst>
      <p:ext uri="{BB962C8B-B14F-4D97-AF65-F5344CB8AC3E}">
        <p14:creationId xmlns:p14="http://schemas.microsoft.com/office/powerpoint/2010/main" val="3359823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2E78C-0DD8-7442-BA08-03A54C2F175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E20B65F-B77F-284A-AF73-6A19105E732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42C1207-7FE2-4DAE-C916-3D84305C5A3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800" i="0" dirty="0">
              <a:solidFill>
                <a:srgbClr val="000000"/>
              </a:solidFill>
              <a:effectLst/>
              <a:latin typeface="Roboto Slab" pitchFamily="2" charset="0"/>
            </a:endParaRPr>
          </a:p>
          <a:p>
            <a:pPr algn="just">
              <a:lnSpc>
                <a:spcPct val="150000"/>
              </a:lnSpc>
              <a:spcBef>
                <a:spcPts val="0"/>
              </a:spcBef>
            </a:pPr>
            <a:endParaRPr lang="it-IT" sz="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b="0" i="0" u="none" strike="noStrike" baseline="0" dirty="0">
                <a:latin typeface="Roboto Slab" pitchFamily="2" charset="0"/>
                <a:ea typeface="Roboto Slab" pitchFamily="2" charset="0"/>
                <a:cs typeface="Roboto Slab" pitchFamily="2" charset="0"/>
              </a:rPr>
              <a:t>Il procedimento di formazione del bilancio di chiusura è influenzato dalla </a:t>
            </a:r>
            <a:r>
              <a:rPr lang="it-IT" b="1" i="0" u="none" strike="noStrike" baseline="0" dirty="0">
                <a:latin typeface="Roboto Slab" pitchFamily="2" charset="0"/>
                <a:ea typeface="Roboto Slab" pitchFamily="2" charset="0"/>
                <a:cs typeface="Roboto Slab" pitchFamily="2" charset="0"/>
              </a:rPr>
              <a:t>presenza o meno delle clausole di retroattività</a:t>
            </a:r>
            <a:r>
              <a:rPr lang="it-IT" b="0" i="0" u="none" strike="noStrike" baseline="0" dirty="0">
                <a:latin typeface="Roboto Slab" pitchFamily="2" charset="0"/>
                <a:ea typeface="Roboto Slab" pitchFamily="2" charset="0"/>
                <a:cs typeface="Roboto Slab" pitchFamily="2" charset="0"/>
              </a:rPr>
              <a:t> degli effetti della fusione.</a:t>
            </a:r>
          </a:p>
          <a:p>
            <a:pPr algn="just">
              <a:lnSpc>
                <a:spcPct val="150000"/>
              </a:lnSpc>
              <a:spcBef>
                <a:spcPts val="0"/>
              </a:spcBef>
            </a:pPr>
            <a:endParaRPr lang="it-IT"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b="0" i="0" u="none" strike="noStrike" baseline="0" dirty="0">
                <a:latin typeface="Roboto Slab" pitchFamily="2" charset="0"/>
                <a:ea typeface="Roboto Slab" pitchFamily="2" charset="0"/>
                <a:cs typeface="Roboto Slab" pitchFamily="2" charset="0"/>
              </a:rPr>
              <a:t>Di seguito alcune considerazioni in materia di efficacia reale della fusione, di retroattività reddituale, contabile e fiscale (</a:t>
            </a:r>
            <a:r>
              <a:rPr lang="it-IT" b="0" i="1" u="none" strike="noStrike" baseline="0" dirty="0">
                <a:latin typeface="Roboto Slab" pitchFamily="2" charset="0"/>
                <a:ea typeface="Roboto Slab" pitchFamily="2" charset="0"/>
                <a:cs typeface="Roboto Slab" pitchFamily="2" charset="0"/>
              </a:rPr>
              <a:t>OIC 4</a:t>
            </a:r>
            <a:r>
              <a:rPr lang="it-IT" b="0" i="0" u="none" strike="noStrike" baseline="0" dirty="0">
                <a:latin typeface="Roboto Slab" pitchFamily="2" charset="0"/>
                <a:ea typeface="Roboto Slab" pitchFamily="2" charset="0"/>
                <a:cs typeface="Roboto Slab" pitchFamily="2" charset="0"/>
              </a:rPr>
              <a:t>).</a:t>
            </a:r>
            <a:endParaRPr lang="it-IT"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FE153EAB-067F-B895-AF58-02255DAB0EDA}"/>
              </a:ext>
            </a:extLst>
          </p:cNvPr>
          <p:cNvSpPr>
            <a:spLocks noGrp="1"/>
          </p:cNvSpPr>
          <p:nvPr>
            <p:ph type="sldNum" sz="quarter" idx="12"/>
          </p:nvPr>
        </p:nvSpPr>
        <p:spPr/>
        <p:txBody>
          <a:bodyPr/>
          <a:lstStyle/>
          <a:p>
            <a:fld id="{924E01A3-EAA5-4C2C-A4B3-8A501F687B1A}" type="slidenum">
              <a:rPr lang="it-IT" smtClean="0"/>
              <a:t>25</a:t>
            </a:fld>
            <a:endParaRPr lang="it-IT"/>
          </a:p>
        </p:txBody>
      </p:sp>
    </p:spTree>
    <p:extLst>
      <p:ext uri="{BB962C8B-B14F-4D97-AF65-F5344CB8AC3E}">
        <p14:creationId xmlns:p14="http://schemas.microsoft.com/office/powerpoint/2010/main" val="4075210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59764-3E6A-23B6-E4DF-ACA6C78430A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19422C0-29A6-6565-E502-7B29E35968D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ED294E5E-6CAC-FB3A-0366-6FB355320B7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Nella fusione, per </a:t>
            </a:r>
            <a:r>
              <a:rPr lang="it-IT" sz="2000" b="1" i="0" u="none" strike="noStrike" baseline="0" dirty="0">
                <a:latin typeface="Roboto Slab" pitchFamily="2" charset="0"/>
                <a:ea typeface="Roboto Slab" pitchFamily="2" charset="0"/>
                <a:cs typeface="Roboto Slab" pitchFamily="2" charset="0"/>
              </a:rPr>
              <a:t>periodo “interinale” </a:t>
            </a:r>
            <a:r>
              <a:rPr lang="it-IT" sz="2000" b="0" i="0" u="none" strike="noStrike" baseline="0" dirty="0">
                <a:latin typeface="Roboto Slab" pitchFamily="2" charset="0"/>
                <a:ea typeface="Roboto Slab" pitchFamily="2" charset="0"/>
                <a:cs typeface="Roboto Slab" pitchFamily="2" charset="0"/>
              </a:rPr>
              <a:t>si intende il periodo che intercorre </a:t>
            </a:r>
            <a:r>
              <a:rPr lang="it-IT" sz="2000" b="1" i="0" u="none" strike="noStrike" baseline="0" dirty="0">
                <a:latin typeface="Roboto Slab" pitchFamily="2" charset="0"/>
                <a:ea typeface="Roboto Slab" pitchFamily="2" charset="0"/>
                <a:cs typeface="Roboto Slab" pitchFamily="2" charset="0"/>
              </a:rPr>
              <a:t>fra la data </a:t>
            </a:r>
            <a:r>
              <a:rPr lang="it-IT" sz="2000" b="0" i="0" u="none" strike="noStrike" baseline="0" dirty="0">
                <a:latin typeface="Roboto Slab" pitchFamily="2" charset="0"/>
                <a:ea typeface="Roboto Slab" pitchFamily="2" charset="0"/>
                <a:cs typeface="Roboto Slab" pitchFamily="2" charset="0"/>
              </a:rPr>
              <a:t>alla quale viene riferita la determinazione del rapporto di cambio (e che per la generalità della dottrina è quella </a:t>
            </a:r>
            <a:r>
              <a:rPr lang="it-IT" sz="2000" b="1" i="0" u="none" strike="noStrike" baseline="0" dirty="0">
                <a:latin typeface="Roboto Slab" pitchFamily="2" charset="0"/>
                <a:ea typeface="Roboto Slab" pitchFamily="2" charset="0"/>
                <a:cs typeface="Roboto Slab" pitchFamily="2" charset="0"/>
              </a:rPr>
              <a:t>di riferimento della situazione patrimoniale ex art. 2501-</a:t>
            </a:r>
            <a:r>
              <a:rPr lang="it-IT" sz="2000" b="1" i="1" u="none" strike="noStrike" baseline="0" dirty="0">
                <a:latin typeface="Roboto Slab" pitchFamily="2" charset="0"/>
                <a:ea typeface="Roboto Slab" pitchFamily="2" charset="0"/>
                <a:cs typeface="Roboto Slab" pitchFamily="2" charset="0"/>
              </a:rPr>
              <a:t>quater </a:t>
            </a:r>
            <a:r>
              <a:rPr lang="it-IT" sz="2000" b="0" i="0" u="none" strike="noStrike" baseline="0" dirty="0">
                <a:latin typeface="Roboto Slab" pitchFamily="2" charset="0"/>
                <a:ea typeface="Roboto Slab" pitchFamily="2" charset="0"/>
                <a:cs typeface="Roboto Slab" pitchFamily="2" charset="0"/>
              </a:rPr>
              <a:t>del Codice Civile), </a:t>
            </a:r>
            <a:r>
              <a:rPr lang="it-IT" sz="2000" b="1" i="0" u="none" strike="noStrike" baseline="0" dirty="0">
                <a:latin typeface="Roboto Slab" pitchFamily="2" charset="0"/>
                <a:ea typeface="Roboto Slab" pitchFamily="2" charset="0"/>
                <a:cs typeface="Roboto Slab" pitchFamily="2" charset="0"/>
              </a:rPr>
              <a:t>e la data di effetto “reale” della fusione</a:t>
            </a:r>
            <a:r>
              <a:rPr lang="it-IT" sz="20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Nella normalità dei casi il periodo “interinale” ha una durata di sei/sette mesi, ma in alcuni casi può anche essere di alcuni anni (ad esempio nel caso in cui vi fossero opposizioni alla fusione da parte dei creditori o si verificassero situazioni impreviste).</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1AAD1AC-A089-787D-B9A2-77D6C107F4D4}"/>
              </a:ext>
            </a:extLst>
          </p:cNvPr>
          <p:cNvSpPr>
            <a:spLocks noGrp="1"/>
          </p:cNvSpPr>
          <p:nvPr>
            <p:ph type="sldNum" sz="quarter" idx="12"/>
          </p:nvPr>
        </p:nvSpPr>
        <p:spPr/>
        <p:txBody>
          <a:bodyPr/>
          <a:lstStyle/>
          <a:p>
            <a:fld id="{924E01A3-EAA5-4C2C-A4B3-8A501F687B1A}" type="slidenum">
              <a:rPr lang="it-IT" smtClean="0"/>
              <a:t>26</a:t>
            </a:fld>
            <a:endParaRPr lang="it-IT"/>
          </a:p>
        </p:txBody>
      </p:sp>
    </p:spTree>
    <p:extLst>
      <p:ext uri="{BB962C8B-B14F-4D97-AF65-F5344CB8AC3E}">
        <p14:creationId xmlns:p14="http://schemas.microsoft.com/office/powerpoint/2010/main" val="97878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35BE5-BA29-B6CD-8DC9-D2D8E4456C9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C463D49-82E6-B17B-F00D-BADAD3E7D84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28A7DFB-F65B-2FEE-3F24-0FD43B3AF6E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Tale periodo, inoltre, potrebbe:</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 </a:t>
            </a:r>
            <a:r>
              <a:rPr lang="it-IT" sz="2000" b="1" i="0" u="none" strike="noStrike" baseline="0" dirty="0">
                <a:latin typeface="Roboto Slab" pitchFamily="2" charset="0"/>
                <a:ea typeface="Roboto Slab" pitchFamily="2" charset="0"/>
                <a:cs typeface="Roboto Slab" pitchFamily="2" charset="0"/>
              </a:rPr>
              <a:t>ricadere per intero in uno stesso esercizio </a:t>
            </a:r>
            <a:r>
              <a:rPr lang="it-IT" sz="2000" b="0" i="0" u="none" strike="noStrike" baseline="0" dirty="0">
                <a:latin typeface="Roboto Slab" pitchFamily="2" charset="0"/>
                <a:ea typeface="Roboto Slab" pitchFamily="2" charset="0"/>
                <a:cs typeface="Roboto Slab" pitchFamily="2" charset="0"/>
              </a:rPr>
              <a:t>(ad esempio: data di approvazione del progetto di fusione 10 maggio 2005, in base al bilancio chiuso al 31 dicembre 2004; data di iscrizione dell’atto di fusione 20 novembre 2005);</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 </a:t>
            </a:r>
            <a:r>
              <a:rPr lang="it-IT" sz="2000" b="1" i="0" u="none" strike="noStrike" baseline="0" dirty="0">
                <a:latin typeface="Roboto Slab" pitchFamily="2" charset="0"/>
                <a:ea typeface="Roboto Slab" pitchFamily="2" charset="0"/>
                <a:cs typeface="Roboto Slab" pitchFamily="2" charset="0"/>
              </a:rPr>
              <a:t>avere inizio in un esercizio </a:t>
            </a:r>
            <a:r>
              <a:rPr lang="it-IT" sz="2000" b="0" i="0" u="none" strike="noStrike" baseline="0" dirty="0">
                <a:latin typeface="Roboto Slab" pitchFamily="2" charset="0"/>
                <a:ea typeface="Roboto Slab" pitchFamily="2" charset="0"/>
                <a:cs typeface="Roboto Slab" pitchFamily="2" charset="0"/>
              </a:rPr>
              <a:t>(ad esempio: data di approvazione del progetto di fusione 31 ottobre 2005 in base ad una situazione patrimoniale al 30 giugno 2005) </a:t>
            </a:r>
            <a:r>
              <a:rPr lang="it-IT" sz="2000" b="1" i="0" u="none" strike="noStrike" baseline="0" dirty="0">
                <a:latin typeface="Roboto Slab" pitchFamily="2" charset="0"/>
                <a:ea typeface="Roboto Slab" pitchFamily="2" charset="0"/>
                <a:cs typeface="Roboto Slab" pitchFamily="2" charset="0"/>
              </a:rPr>
              <a:t>e terminare nell’esercizio successivo</a:t>
            </a:r>
            <a:r>
              <a:rPr lang="it-IT" sz="2000" b="0" i="0" u="none" strike="noStrike" baseline="0" dirty="0">
                <a:latin typeface="Roboto Slab" pitchFamily="2" charset="0"/>
                <a:ea typeface="Roboto Slab" pitchFamily="2" charset="0"/>
                <a:cs typeface="Roboto Slab" pitchFamily="2" charset="0"/>
              </a:rPr>
              <a:t> (ad esempio: data di iscrizione dell’atto di fusione 20 aprile 2006). (</a:t>
            </a:r>
            <a:r>
              <a:rPr lang="it-IT" sz="2000" b="0" i="1" u="none" strike="noStrike" baseline="0" dirty="0">
                <a:latin typeface="Roboto Slab" pitchFamily="2" charset="0"/>
                <a:ea typeface="Roboto Slab" pitchFamily="2" charset="0"/>
                <a:cs typeface="Roboto Slab" pitchFamily="2" charset="0"/>
              </a:rPr>
              <a:t>OIC 4</a:t>
            </a:r>
            <a:r>
              <a:rPr lang="it-IT" sz="2000" b="0" i="0" u="none" strike="noStrike" baseline="0" dirty="0">
                <a:latin typeface="Roboto Slab" pitchFamily="2" charset="0"/>
                <a:ea typeface="Roboto Slab" pitchFamily="2" charset="0"/>
                <a:cs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E793280B-7186-193E-0A38-87F9D28DC81D}"/>
              </a:ext>
            </a:extLst>
          </p:cNvPr>
          <p:cNvSpPr>
            <a:spLocks noGrp="1"/>
          </p:cNvSpPr>
          <p:nvPr>
            <p:ph type="sldNum" sz="quarter" idx="12"/>
          </p:nvPr>
        </p:nvSpPr>
        <p:spPr/>
        <p:txBody>
          <a:bodyPr/>
          <a:lstStyle/>
          <a:p>
            <a:fld id="{924E01A3-EAA5-4C2C-A4B3-8A501F687B1A}" type="slidenum">
              <a:rPr lang="it-IT" smtClean="0"/>
              <a:t>27</a:t>
            </a:fld>
            <a:endParaRPr lang="it-IT"/>
          </a:p>
        </p:txBody>
      </p:sp>
    </p:spTree>
    <p:extLst>
      <p:ext uri="{BB962C8B-B14F-4D97-AF65-F5344CB8AC3E}">
        <p14:creationId xmlns:p14="http://schemas.microsoft.com/office/powerpoint/2010/main" val="1992161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45150-9D2F-BD93-DAF9-C601B63B8CC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12EAFAD-4F7C-7542-8061-5103E40D9543}"/>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9EE3C1C-DE44-4A4C-A473-624C74D4ACC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Occorre procedere con una distinzione tra gli </a:t>
            </a:r>
            <a:r>
              <a:rPr lang="it-IT" sz="1800" b="1" i="0" u="none" strike="noStrike" baseline="0" dirty="0">
                <a:latin typeface="Roboto Slab" pitchFamily="2" charset="0"/>
                <a:ea typeface="Roboto Slab" pitchFamily="2" charset="0"/>
                <a:cs typeface="Roboto Slab" pitchFamily="2" charset="0"/>
              </a:rPr>
              <a:t>effetti “reali”</a:t>
            </a:r>
            <a:r>
              <a:rPr lang="it-IT" sz="1800" b="0" i="0" u="none" strike="noStrike" baseline="0" dirty="0">
                <a:latin typeface="Roboto Slab" pitchFamily="2" charset="0"/>
                <a:ea typeface="Roboto Slab" pitchFamily="2" charset="0"/>
                <a:cs typeface="Roboto Slab" pitchFamily="2" charset="0"/>
              </a:rPr>
              <a:t>, “</a:t>
            </a:r>
            <a:r>
              <a:rPr lang="it-IT" sz="1800" b="0" i="1" u="none" strike="noStrike" baseline="0" dirty="0">
                <a:latin typeface="Roboto Slab" pitchFamily="2" charset="0"/>
                <a:ea typeface="Roboto Slab" pitchFamily="2" charset="0"/>
                <a:cs typeface="Roboto Slab" pitchFamily="2" charset="0"/>
              </a:rPr>
              <a:t>erga omnes</a:t>
            </a:r>
            <a:r>
              <a:rPr lang="it-IT" sz="1800" b="0" i="0" u="none" strike="noStrike" baseline="0" dirty="0">
                <a:latin typeface="Roboto Slab" pitchFamily="2" charset="0"/>
                <a:ea typeface="Roboto Slab" pitchFamily="2" charset="0"/>
                <a:cs typeface="Roboto Slab" pitchFamily="2" charset="0"/>
              </a:rPr>
              <a:t>” (detti anche esterni o assoluti) e gli </a:t>
            </a:r>
            <a:r>
              <a:rPr lang="it-IT" sz="1800" b="1" i="0" u="none" strike="noStrike" baseline="0" dirty="0">
                <a:latin typeface="Roboto Slab" pitchFamily="2" charset="0"/>
                <a:ea typeface="Roboto Slab" pitchFamily="2" charset="0"/>
                <a:cs typeface="Roboto Slab" pitchFamily="2" charset="0"/>
              </a:rPr>
              <a:t>effetti “obbligatori” </a:t>
            </a:r>
            <a:r>
              <a:rPr lang="it-IT" sz="1800" b="0" i="0" u="none" strike="noStrike" baseline="0" dirty="0">
                <a:latin typeface="Roboto Slab" pitchFamily="2" charset="0"/>
                <a:ea typeface="Roboto Slab" pitchFamily="2" charset="0"/>
                <a:cs typeface="Roboto Slab" pitchFamily="2" charset="0"/>
              </a:rPr>
              <a:t>(o interni, esplicandosi solo fra le parti) della fusione.</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Gli </a:t>
            </a:r>
            <a:r>
              <a:rPr lang="it-IT" sz="1800" b="1" i="0" u="none" strike="noStrike" baseline="0" dirty="0">
                <a:latin typeface="Roboto Slab" pitchFamily="2" charset="0"/>
                <a:ea typeface="Roboto Slab" pitchFamily="2" charset="0"/>
                <a:cs typeface="Roboto Slab" pitchFamily="2" charset="0"/>
              </a:rPr>
              <a:t>effetti “reali” </a:t>
            </a:r>
            <a:r>
              <a:rPr lang="it-IT" sz="1800" b="0" i="0" u="none" strike="noStrike" baseline="0" dirty="0">
                <a:latin typeface="Roboto Slab" pitchFamily="2" charset="0"/>
                <a:ea typeface="Roboto Slab" pitchFamily="2" charset="0"/>
                <a:cs typeface="Roboto Slab" pitchFamily="2" charset="0"/>
              </a:rPr>
              <a:t>consistono:</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a) nella </a:t>
            </a:r>
            <a:r>
              <a:rPr lang="it-IT" sz="1800" b="1" i="0" u="none" strike="noStrike" baseline="0" dirty="0">
                <a:latin typeface="Roboto Slab" pitchFamily="2" charset="0"/>
                <a:ea typeface="Roboto Slab" pitchFamily="2" charset="0"/>
                <a:cs typeface="Roboto Slab" pitchFamily="2" charset="0"/>
              </a:rPr>
              <a:t>“estinzione” delle società incorporate o fuse </a:t>
            </a:r>
            <a:r>
              <a:rPr lang="it-IT" sz="1800" b="0" i="0" u="none" strike="noStrike" baseline="0" dirty="0">
                <a:latin typeface="Roboto Slab" pitchFamily="2" charset="0"/>
                <a:ea typeface="Roboto Slab" pitchFamily="2" charset="0"/>
                <a:cs typeface="Roboto Slab" pitchFamily="2" charset="0"/>
              </a:rPr>
              <a:t>come autonomi soggetti di diritto;</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b) nella </a:t>
            </a:r>
            <a:r>
              <a:rPr lang="it-IT" sz="1800" b="1" i="0" u="none" strike="noStrike" baseline="0" dirty="0">
                <a:latin typeface="Roboto Slab" pitchFamily="2" charset="0"/>
                <a:ea typeface="Roboto Slab" pitchFamily="2" charset="0"/>
                <a:cs typeface="Roboto Slab" pitchFamily="2" charset="0"/>
              </a:rPr>
              <a:t>successione universale della società incorporante o risultante dalla fusione </a:t>
            </a:r>
            <a:r>
              <a:rPr lang="it-IT" sz="1800" b="0" i="0" u="none" strike="noStrike" baseline="0" dirty="0">
                <a:latin typeface="Roboto Slab" pitchFamily="2" charset="0"/>
                <a:ea typeface="Roboto Slab" pitchFamily="2" charset="0"/>
                <a:cs typeface="Roboto Slab" pitchFamily="2" charset="0"/>
              </a:rPr>
              <a:t>nel patrimonio e nella totalità dei rapporti giuridici facenti capo alle società estinte;</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c) nell’</a:t>
            </a:r>
            <a:r>
              <a:rPr lang="it-IT" sz="1800" b="1" i="0" u="none" strike="noStrike" baseline="0" dirty="0">
                <a:latin typeface="Roboto Slab" pitchFamily="2" charset="0"/>
                <a:ea typeface="Roboto Slab" pitchFamily="2" charset="0"/>
                <a:cs typeface="Roboto Slab" pitchFamily="2" charset="0"/>
              </a:rPr>
              <a:t>annullamento delle azioni o quote nelle società estinte</a:t>
            </a:r>
            <a:r>
              <a:rPr lang="it-IT" sz="1800" b="0" i="0" u="none" strike="noStrike" baseline="0" dirty="0">
                <a:latin typeface="Roboto Slab" pitchFamily="2" charset="0"/>
                <a:ea typeface="Roboto Slab" pitchFamily="2" charset="0"/>
                <a:cs typeface="Roboto Slab" pitchFamily="2" charset="0"/>
              </a:rPr>
              <a:t> e nella loro </a:t>
            </a:r>
            <a:r>
              <a:rPr lang="it-IT" sz="1800" b="1" i="0" u="none" strike="noStrike" baseline="0" dirty="0">
                <a:latin typeface="Roboto Slab" pitchFamily="2" charset="0"/>
                <a:ea typeface="Roboto Slab" pitchFamily="2" charset="0"/>
                <a:cs typeface="Roboto Slab" pitchFamily="2" charset="0"/>
              </a:rPr>
              <a:t>“conversione”, in base al rapporto di cambio</a:t>
            </a:r>
            <a:r>
              <a:rPr lang="it-IT" sz="1800" b="0" i="0" u="none" strike="noStrike" baseline="0" dirty="0">
                <a:latin typeface="Roboto Slab" pitchFamily="2" charset="0"/>
                <a:ea typeface="Roboto Slab" pitchFamily="2" charset="0"/>
                <a:cs typeface="Roboto Slab" pitchFamily="2" charset="0"/>
              </a:rPr>
              <a:t>, in azioni o quote nella società incorporante o risultante dalla fusione.</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EA8D7B0-A92B-666C-6300-144320F37D90}"/>
              </a:ext>
            </a:extLst>
          </p:cNvPr>
          <p:cNvSpPr>
            <a:spLocks noGrp="1"/>
          </p:cNvSpPr>
          <p:nvPr>
            <p:ph type="sldNum" sz="quarter" idx="12"/>
          </p:nvPr>
        </p:nvSpPr>
        <p:spPr/>
        <p:txBody>
          <a:bodyPr/>
          <a:lstStyle/>
          <a:p>
            <a:fld id="{924E01A3-EAA5-4C2C-A4B3-8A501F687B1A}" type="slidenum">
              <a:rPr lang="it-IT" smtClean="0"/>
              <a:t>28</a:t>
            </a:fld>
            <a:endParaRPr lang="it-IT"/>
          </a:p>
        </p:txBody>
      </p:sp>
    </p:spTree>
    <p:extLst>
      <p:ext uri="{BB962C8B-B14F-4D97-AF65-F5344CB8AC3E}">
        <p14:creationId xmlns:p14="http://schemas.microsoft.com/office/powerpoint/2010/main" val="2772503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D2749-53F1-B7E2-9645-B79578E4501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9987180-C8E1-5734-23CC-1C8CBB48A0B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C6951BEF-6B73-7873-31EE-AD86D261779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Ex art. 2504-</a:t>
            </a:r>
            <a:r>
              <a:rPr lang="it-IT" sz="1800" b="0" i="1" u="none" strike="noStrike" baseline="0" dirty="0">
                <a:latin typeface="Roboto Slab" pitchFamily="2" charset="0"/>
                <a:ea typeface="Roboto Slab" pitchFamily="2" charset="0"/>
                <a:cs typeface="Roboto Slab" pitchFamily="2" charset="0"/>
              </a:rPr>
              <a:t>bis </a:t>
            </a:r>
            <a:r>
              <a:rPr lang="it-IT" sz="1800" b="0" i="0" u="none" strike="noStrike" baseline="0" dirty="0">
                <a:latin typeface="Roboto Slab" pitchFamily="2" charset="0"/>
                <a:ea typeface="Roboto Slab" pitchFamily="2" charset="0"/>
                <a:cs typeface="Roboto Slab" pitchFamily="2" charset="0"/>
              </a:rPr>
              <a:t>comma 2 del Codice Civile, gli </a:t>
            </a:r>
            <a:r>
              <a:rPr lang="it-IT" sz="1800" b="1" i="0" u="none" strike="noStrike" baseline="0" dirty="0">
                <a:latin typeface="Roboto Slab" pitchFamily="2" charset="0"/>
                <a:ea typeface="Roboto Slab" pitchFamily="2" charset="0"/>
                <a:cs typeface="Roboto Slab" pitchFamily="2" charset="0"/>
              </a:rPr>
              <a:t>effetti “reali” </a:t>
            </a:r>
            <a:r>
              <a:rPr lang="it-IT" sz="1800" b="0" i="0" u="none" strike="noStrike" baseline="0" dirty="0">
                <a:latin typeface="Roboto Slab" pitchFamily="2" charset="0"/>
                <a:ea typeface="Roboto Slab" pitchFamily="2" charset="0"/>
                <a:cs typeface="Roboto Slab" pitchFamily="2" charset="0"/>
              </a:rPr>
              <a:t>si producono </a:t>
            </a:r>
            <a:r>
              <a:rPr lang="it-IT" sz="1800" b="0" i="1" u="none" strike="noStrike" baseline="0" dirty="0">
                <a:latin typeface="Roboto Slab" pitchFamily="2" charset="0"/>
                <a:ea typeface="Roboto Slab" pitchFamily="2" charset="0"/>
                <a:cs typeface="Roboto Slab" pitchFamily="2" charset="0"/>
              </a:rPr>
              <a:t>simultaneamente ipso iure </a:t>
            </a:r>
            <a:r>
              <a:rPr lang="it-IT" sz="1800" b="0" i="0" u="none" strike="noStrike" baseline="0" dirty="0">
                <a:latin typeface="Roboto Slab" pitchFamily="2" charset="0"/>
                <a:ea typeface="Roboto Slab" pitchFamily="2" charset="0"/>
                <a:cs typeface="Roboto Slab" pitchFamily="2" charset="0"/>
              </a:rPr>
              <a:t>dalla </a:t>
            </a:r>
            <a:r>
              <a:rPr lang="it-IT" sz="1800" b="1" i="0" u="none" strike="noStrike" baseline="0" dirty="0">
                <a:latin typeface="Roboto Slab" pitchFamily="2" charset="0"/>
                <a:ea typeface="Roboto Slab" pitchFamily="2" charset="0"/>
                <a:cs typeface="Roboto Slab" pitchFamily="2" charset="0"/>
              </a:rPr>
              <a:t>data di iscrizione dell’atto di fusione nel Registro delle imprese </a:t>
            </a:r>
            <a:r>
              <a:rPr lang="it-IT" sz="1800" b="0" i="0" u="none" strike="noStrike" baseline="0" dirty="0">
                <a:latin typeface="Roboto Slab" pitchFamily="2" charset="0"/>
                <a:ea typeface="Roboto Slab" pitchFamily="2" charset="0"/>
                <a:cs typeface="Roboto Slab" pitchFamily="2" charset="0"/>
              </a:rPr>
              <a:t>dell’incorporante o, per le fusioni proprie, dalla data dell’ultima delle iscrizioni nel Registro delle imprese delle società fuse.</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Per le </a:t>
            </a:r>
            <a:r>
              <a:rPr lang="it-IT" sz="1800" b="1" i="0" u="none" strike="noStrike" baseline="0" dirty="0">
                <a:latin typeface="Roboto Slab" pitchFamily="2" charset="0"/>
                <a:ea typeface="Roboto Slab" pitchFamily="2" charset="0"/>
                <a:cs typeface="Roboto Slab" pitchFamily="2" charset="0"/>
              </a:rPr>
              <a:t>sole fusioni per incorporazione</a:t>
            </a:r>
            <a:r>
              <a:rPr lang="it-IT" sz="1800" b="0" i="0" u="none" strike="noStrike" baseline="0" dirty="0">
                <a:latin typeface="Roboto Slab" pitchFamily="2" charset="0"/>
                <a:ea typeface="Roboto Slab" pitchFamily="2" charset="0"/>
                <a:cs typeface="Roboto Slab" pitchFamily="2" charset="0"/>
              </a:rPr>
              <a:t>, può anche essere stabilita una </a:t>
            </a:r>
            <a:r>
              <a:rPr lang="it-IT" sz="1800" b="1" i="0" u="none" strike="noStrike" baseline="0" dirty="0">
                <a:latin typeface="Roboto Slab" pitchFamily="2" charset="0"/>
                <a:ea typeface="Roboto Slab" pitchFamily="2" charset="0"/>
                <a:cs typeface="Roboto Slab" pitchFamily="2" charset="0"/>
              </a:rPr>
              <a:t>data di efficacia “reale” successiva alla data dell’ultima iscrizione dell’atto</a:t>
            </a:r>
            <a:r>
              <a:rPr lang="it-IT" sz="1800" b="0" i="0" u="none" strike="noStrike" baseline="0" dirty="0">
                <a:latin typeface="Roboto Slab" pitchFamily="2" charset="0"/>
                <a:ea typeface="Roboto Slab" pitchFamily="2" charset="0"/>
                <a:cs typeface="Roboto Slab" pitchFamily="2" charset="0"/>
              </a:rPr>
              <a:t>: a ciò si può fare ricorso, ad esempio, per ragioni pratiche quando la data dell’ultima delle iscrizioni è prossima alla chiusura dell’esercizio, stabilendo che l’efficacia reale è posticipata alle ore zero del primo giorno del successivo esercizio. </a:t>
            </a:r>
          </a:p>
        </p:txBody>
      </p:sp>
      <p:sp>
        <p:nvSpPr>
          <p:cNvPr id="3" name="Segnaposto numero diapositiva 2">
            <a:extLst>
              <a:ext uri="{FF2B5EF4-FFF2-40B4-BE49-F238E27FC236}">
                <a16:creationId xmlns:a16="http://schemas.microsoft.com/office/drawing/2014/main" id="{91DB2696-7FE1-1405-9920-3B1DBD573450}"/>
              </a:ext>
            </a:extLst>
          </p:cNvPr>
          <p:cNvSpPr>
            <a:spLocks noGrp="1"/>
          </p:cNvSpPr>
          <p:nvPr>
            <p:ph type="sldNum" sz="quarter" idx="12"/>
          </p:nvPr>
        </p:nvSpPr>
        <p:spPr/>
        <p:txBody>
          <a:bodyPr/>
          <a:lstStyle/>
          <a:p>
            <a:fld id="{924E01A3-EAA5-4C2C-A4B3-8A501F687B1A}" type="slidenum">
              <a:rPr lang="it-IT" smtClean="0"/>
              <a:t>29</a:t>
            </a:fld>
            <a:endParaRPr lang="it-IT"/>
          </a:p>
        </p:txBody>
      </p:sp>
    </p:spTree>
    <p:extLst>
      <p:ext uri="{BB962C8B-B14F-4D97-AF65-F5344CB8AC3E}">
        <p14:creationId xmlns:p14="http://schemas.microsoft.com/office/powerpoint/2010/main" val="116409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083E2-C7EB-435B-C05F-CF063ED6DAE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C98CC4C-8309-9DD4-C788-77B8FD00A59C}"/>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documentazione contabile della fusione</a:t>
            </a:r>
          </a:p>
        </p:txBody>
      </p:sp>
      <p:sp>
        <p:nvSpPr>
          <p:cNvPr id="2051" name="Rectangle 3">
            <a:extLst>
              <a:ext uri="{FF2B5EF4-FFF2-40B4-BE49-F238E27FC236}">
                <a16:creationId xmlns:a16="http://schemas.microsoft.com/office/drawing/2014/main" id="{322DE1E8-6281-8E37-7C02-B0706965B05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eaLnBrk="1" hangingPunct="1">
              <a:lnSpc>
                <a:spcPct val="80000"/>
              </a:lnSpc>
            </a:pPr>
            <a:endParaRPr lang="it-IT" altLang="it-IT" sz="800" b="1" i="1" dirty="0">
              <a:latin typeface="Roboto Slab" pitchFamily="2" charset="0"/>
              <a:ea typeface="Roboto Slab" pitchFamily="2" charset="0"/>
              <a:cs typeface="Roboto Slab" pitchFamily="2" charset="0"/>
            </a:endParaRPr>
          </a:p>
          <a:p>
            <a:pPr algn="just">
              <a:lnSpc>
                <a:spcPct val="150000"/>
              </a:lnSpc>
              <a:spcBef>
                <a:spcPts val="0"/>
              </a:spcBef>
            </a:pPr>
            <a:r>
              <a:rPr lang="it-IT" b="0" i="0" dirty="0">
                <a:solidFill>
                  <a:srgbClr val="000000"/>
                </a:solidFill>
                <a:effectLst/>
                <a:latin typeface="Roboto Slab" pitchFamily="2" charset="0"/>
              </a:rPr>
              <a:t>Sul piano contabile, il perfezionamento di un'operazione di fusione comporta lo </a:t>
            </a:r>
            <a:r>
              <a:rPr lang="it-IT" b="1" i="0" dirty="0">
                <a:solidFill>
                  <a:srgbClr val="000000"/>
                </a:solidFill>
                <a:effectLst/>
                <a:latin typeface="Roboto Slab" pitchFamily="2" charset="0"/>
              </a:rPr>
              <a:t>spostamento</a:t>
            </a:r>
            <a:r>
              <a:rPr lang="it-IT" b="0" i="0" dirty="0">
                <a:solidFill>
                  <a:srgbClr val="000000"/>
                </a:solidFill>
                <a:effectLst/>
                <a:latin typeface="Roboto Slab" pitchFamily="2" charset="0"/>
              </a:rPr>
              <a:t>, nello Stato patrimoniale della società risultante o incorporante, di </a:t>
            </a:r>
            <a:r>
              <a:rPr lang="it-IT" b="1" i="0" dirty="0">
                <a:solidFill>
                  <a:srgbClr val="000000"/>
                </a:solidFill>
                <a:effectLst/>
                <a:latin typeface="Roboto Slab" pitchFamily="2" charset="0"/>
              </a:rPr>
              <a:t>tutte le attività </a:t>
            </a:r>
            <a:r>
              <a:rPr lang="it-IT" b="0" i="0" dirty="0">
                <a:solidFill>
                  <a:srgbClr val="000000"/>
                </a:solidFill>
                <a:effectLst/>
                <a:latin typeface="Roboto Slab" pitchFamily="2" charset="0"/>
              </a:rPr>
              <a:t>e di </a:t>
            </a:r>
            <a:r>
              <a:rPr lang="it-IT" b="1" i="0" dirty="0">
                <a:solidFill>
                  <a:srgbClr val="000000"/>
                </a:solidFill>
                <a:effectLst/>
                <a:latin typeface="Roboto Slab" pitchFamily="2" charset="0"/>
              </a:rPr>
              <a:t>tutte le passività </a:t>
            </a:r>
            <a:r>
              <a:rPr lang="it-IT" b="0" i="0" dirty="0">
                <a:solidFill>
                  <a:srgbClr val="000000"/>
                </a:solidFill>
                <a:effectLst/>
                <a:latin typeface="Roboto Slab" pitchFamily="2" charset="0"/>
              </a:rPr>
              <a:t>delle società fuse o incorporate.</a:t>
            </a:r>
          </a:p>
          <a:p>
            <a:pPr algn="just">
              <a:lnSpc>
                <a:spcPct val="150000"/>
              </a:lnSpc>
              <a:spcBef>
                <a:spcPts val="0"/>
              </a:spcBef>
            </a:pPr>
            <a:r>
              <a:rPr lang="it-IT" b="0" i="0" dirty="0">
                <a:solidFill>
                  <a:srgbClr val="000000"/>
                </a:solidFill>
                <a:effectLst/>
                <a:latin typeface="Roboto Slab" pitchFamily="2" charset="0"/>
              </a:rPr>
              <a:t>Art. 2504-bis, comma 4 c.c.: nel </a:t>
            </a:r>
            <a:r>
              <a:rPr lang="it-IT" b="1" i="0" dirty="0">
                <a:solidFill>
                  <a:srgbClr val="000000"/>
                </a:solidFill>
                <a:effectLst/>
                <a:latin typeface="Roboto Slab" pitchFamily="2" charset="0"/>
              </a:rPr>
              <a:t>primo bilancio successivo </a:t>
            </a:r>
            <a:r>
              <a:rPr lang="it-IT" b="0" i="0" dirty="0">
                <a:solidFill>
                  <a:srgbClr val="000000"/>
                </a:solidFill>
                <a:effectLst/>
                <a:latin typeface="Roboto Slab" pitchFamily="2" charset="0"/>
              </a:rPr>
              <a:t>alla fusione le attività e le passività sono iscritte ai </a:t>
            </a:r>
            <a:r>
              <a:rPr lang="it-IT" b="1" i="0" dirty="0">
                <a:solidFill>
                  <a:srgbClr val="000000"/>
                </a:solidFill>
                <a:effectLst/>
                <a:latin typeface="Roboto Slab" pitchFamily="2" charset="0"/>
              </a:rPr>
              <a:t>valori risultanti dalle scritture contabili alla data di efficacia </a:t>
            </a:r>
            <a:r>
              <a:rPr lang="it-IT" b="0" i="0" dirty="0">
                <a:solidFill>
                  <a:srgbClr val="000000"/>
                </a:solidFill>
                <a:effectLst/>
                <a:latin typeface="Roboto Slab" pitchFamily="2" charset="0"/>
              </a:rPr>
              <a:t>della fusione medesima c.d. "principio di continuità dei valori contabili".</a:t>
            </a:r>
            <a:r>
              <a:rPr lang="it-IT" sz="1800" kern="100" dirty="0">
                <a:effectLst/>
                <a:latin typeface="Roboto Slab" pitchFamily="2" charset="0"/>
                <a:ea typeface="Roboto Slab" pitchFamily="2" charset="0"/>
                <a:cs typeface="Roboto Slab" pitchFamily="2" charset="0"/>
              </a:rPr>
              <a:t>		</a:t>
            </a: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777AC9C2-94EC-BEB4-2A3B-4393C68AD5E2}"/>
              </a:ext>
            </a:extLst>
          </p:cNvPr>
          <p:cNvSpPr>
            <a:spLocks noGrp="1"/>
          </p:cNvSpPr>
          <p:nvPr>
            <p:ph type="sldNum" sz="quarter" idx="12"/>
          </p:nvPr>
        </p:nvSpPr>
        <p:spPr/>
        <p:txBody>
          <a:bodyPr/>
          <a:lstStyle/>
          <a:p>
            <a:fld id="{924E01A3-EAA5-4C2C-A4B3-8A501F687B1A}" type="slidenum">
              <a:rPr lang="it-IT" smtClean="0"/>
              <a:t>3</a:t>
            </a:fld>
            <a:endParaRPr lang="it-IT"/>
          </a:p>
        </p:txBody>
      </p:sp>
    </p:spTree>
    <p:extLst>
      <p:ext uri="{BB962C8B-B14F-4D97-AF65-F5344CB8AC3E}">
        <p14:creationId xmlns:p14="http://schemas.microsoft.com/office/powerpoint/2010/main" val="48736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CAD819-01FC-748D-38D7-AFD4E329501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89D3A7E-F24F-7A63-939C-D42B0F13BA3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AB46201E-C2E9-01FD-46FC-7F04E2A80D5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b="0" i="0" u="none" strike="noStrike" baseline="0" dirty="0">
                <a:latin typeface="Roboto Slab" pitchFamily="2" charset="0"/>
                <a:ea typeface="Roboto Slab" pitchFamily="2" charset="0"/>
                <a:cs typeface="Roboto Slab" pitchFamily="2" charset="0"/>
              </a:rPr>
              <a:t>La postdatazione o posticipazione dell’effetto reale sonio </a:t>
            </a:r>
            <a:r>
              <a:rPr lang="it-IT" b="1" i="0" u="none" strike="noStrike" baseline="0" dirty="0">
                <a:latin typeface="Roboto Slab" pitchFamily="2" charset="0"/>
                <a:ea typeface="Roboto Slab" pitchFamily="2" charset="0"/>
                <a:cs typeface="Roboto Slab" pitchFamily="2" charset="0"/>
              </a:rPr>
              <a:t>indicate già nel progetto di fusione</a:t>
            </a:r>
            <a:r>
              <a:rPr lang="it-IT"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endParaRPr lang="it-IT"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b="0" i="0" u="none" strike="noStrike" baseline="0" dirty="0">
                <a:latin typeface="Roboto Slab" pitchFamily="2" charset="0"/>
                <a:ea typeface="Roboto Slab" pitchFamily="2" charset="0"/>
                <a:cs typeface="Roboto Slab" pitchFamily="2" charset="0"/>
              </a:rPr>
              <a:t>La dottrina e la giurisprudenza sono unanimi nel ritenere che </a:t>
            </a:r>
            <a:r>
              <a:rPr lang="it-IT" b="1" i="0" u="none" strike="noStrike" baseline="0" dirty="0">
                <a:latin typeface="Roboto Slab" pitchFamily="2" charset="0"/>
                <a:ea typeface="Roboto Slab" pitchFamily="2" charset="0"/>
                <a:cs typeface="Roboto Slab" pitchFamily="2" charset="0"/>
              </a:rPr>
              <a:t>l’effetto “reale” della fusione non possa essere anticipato o retrodatato</a:t>
            </a:r>
            <a:r>
              <a:rPr lang="it-IT" b="0" i="0" u="none" strike="noStrike" baseline="0" dirty="0">
                <a:latin typeface="Roboto Slab" pitchFamily="2" charset="0"/>
                <a:ea typeface="Roboto Slab" pitchFamily="2" charset="0"/>
                <a:cs typeface="Roboto Slab" pitchFamily="2" charset="0"/>
              </a:rPr>
              <a:t>, essendo la data fissata dalla legge per tale effetto non modificabile da parte dell’autonomia privata.</a:t>
            </a:r>
            <a:endParaRPr lang="it-IT"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1A5EBA6C-21F4-3B67-8239-3976CB6F06C0}"/>
              </a:ext>
            </a:extLst>
          </p:cNvPr>
          <p:cNvSpPr>
            <a:spLocks noGrp="1"/>
          </p:cNvSpPr>
          <p:nvPr>
            <p:ph type="sldNum" sz="quarter" idx="12"/>
          </p:nvPr>
        </p:nvSpPr>
        <p:spPr/>
        <p:txBody>
          <a:bodyPr/>
          <a:lstStyle/>
          <a:p>
            <a:fld id="{924E01A3-EAA5-4C2C-A4B3-8A501F687B1A}" type="slidenum">
              <a:rPr lang="it-IT" smtClean="0"/>
              <a:t>30</a:t>
            </a:fld>
            <a:endParaRPr lang="it-IT"/>
          </a:p>
        </p:txBody>
      </p:sp>
    </p:spTree>
    <p:extLst>
      <p:ext uri="{BB962C8B-B14F-4D97-AF65-F5344CB8AC3E}">
        <p14:creationId xmlns:p14="http://schemas.microsoft.com/office/powerpoint/2010/main" val="1164828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24A48-E05F-F8AF-1E48-83DD0F3278A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2D5F5B4-5147-8573-A6BA-F81BBCB4559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FF6A51EC-ED87-1CFF-54B1-9C8C9115254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800" b="1" i="0" u="none" strike="noStrike" baseline="0" dirty="0">
                <a:latin typeface="Roboto Slab" pitchFamily="2" charset="0"/>
                <a:ea typeface="Roboto Slab" pitchFamily="2" charset="0"/>
                <a:cs typeface="Roboto Slab" pitchFamily="2" charset="0"/>
              </a:rPr>
              <a:t>Effetti “obbligatori”</a:t>
            </a:r>
            <a:r>
              <a:rPr lang="it-IT" sz="1800" b="0" i="0" u="none" strike="noStrike" baseline="0" dirty="0">
                <a:latin typeface="Roboto Slab" pitchFamily="2" charset="0"/>
                <a:ea typeface="Roboto Slab" pitchFamily="2" charset="0"/>
                <a:cs typeface="Roboto Slab" pitchFamily="2" charset="0"/>
              </a:rPr>
              <a:t>: l’art. 2504-</a:t>
            </a:r>
            <a:r>
              <a:rPr lang="it-IT" sz="1800" b="0" i="1" u="none" strike="noStrike" baseline="0" dirty="0">
                <a:latin typeface="Roboto Slab" pitchFamily="2" charset="0"/>
                <a:ea typeface="Roboto Slab" pitchFamily="2" charset="0"/>
                <a:cs typeface="Roboto Slab" pitchFamily="2" charset="0"/>
              </a:rPr>
              <a:t>bis </a:t>
            </a:r>
            <a:r>
              <a:rPr lang="it-IT" sz="1800" b="0" i="0" u="none" strike="noStrike" baseline="0" dirty="0">
                <a:latin typeface="Roboto Slab" pitchFamily="2" charset="0"/>
                <a:ea typeface="Roboto Slab" pitchFamily="2" charset="0"/>
                <a:cs typeface="Roboto Slab" pitchFamily="2" charset="0"/>
              </a:rPr>
              <a:t>comma 3 del Codice Civile prevede che “</a:t>
            </a:r>
            <a:r>
              <a:rPr lang="it-IT" sz="1800" b="0" i="1" u="none" strike="noStrike" baseline="0" dirty="0">
                <a:latin typeface="Roboto Slab" pitchFamily="2" charset="0"/>
                <a:ea typeface="Roboto Slab" pitchFamily="2" charset="0"/>
                <a:cs typeface="Roboto Slab" pitchFamily="2" charset="0"/>
              </a:rPr>
              <a:t>per gli effetti ai quali si riferisce il primo comma dell’</a:t>
            </a:r>
            <a:r>
              <a:rPr lang="it-IT" sz="1800" b="1" i="1" u="none" strike="noStrike" baseline="0" dirty="0">
                <a:latin typeface="Roboto Slab" pitchFamily="2" charset="0"/>
                <a:ea typeface="Roboto Slab" pitchFamily="2" charset="0"/>
                <a:cs typeface="Roboto Slab" pitchFamily="2" charset="0"/>
              </a:rPr>
              <a:t>art. 2501-ter, </a:t>
            </a:r>
            <a:r>
              <a:rPr lang="it-IT" sz="1800" b="1" i="1" u="none" strike="noStrike" baseline="0" dirty="0" err="1">
                <a:latin typeface="Roboto Slab" pitchFamily="2" charset="0"/>
                <a:ea typeface="Roboto Slab" pitchFamily="2" charset="0"/>
                <a:cs typeface="Roboto Slab" pitchFamily="2" charset="0"/>
              </a:rPr>
              <a:t>nn</a:t>
            </a:r>
            <a:r>
              <a:rPr lang="it-IT" sz="1800" b="1" i="1" u="none" strike="noStrike" baseline="0" dirty="0">
                <a:latin typeface="Roboto Slab" pitchFamily="2" charset="0"/>
                <a:ea typeface="Roboto Slab" pitchFamily="2" charset="0"/>
                <a:cs typeface="Roboto Slab" pitchFamily="2" charset="0"/>
              </a:rPr>
              <a:t>. 5) e 6)</a:t>
            </a:r>
            <a:r>
              <a:rPr lang="it-IT" sz="1800" b="0" i="1" u="none" strike="noStrike" baseline="0" dirty="0">
                <a:latin typeface="Roboto Slab" pitchFamily="2" charset="0"/>
                <a:ea typeface="Roboto Slab" pitchFamily="2" charset="0"/>
                <a:cs typeface="Roboto Slab" pitchFamily="2" charset="0"/>
              </a:rPr>
              <a:t> del Codice Civile possono essere stabilite date anche anteriori</a:t>
            </a:r>
            <a:r>
              <a:rPr lang="it-IT" sz="1800" b="0" i="0" u="none" strike="noStrike" baseline="0" dirty="0">
                <a:latin typeface="Roboto Slab" pitchFamily="2" charset="0"/>
                <a:ea typeface="Roboto Slab" pitchFamily="2" charset="0"/>
                <a:cs typeface="Roboto Slab" pitchFamily="2" charset="0"/>
              </a:rPr>
              <a:t>”, rispetto a quella di efficacia “reale”.</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L’</a:t>
            </a:r>
            <a:r>
              <a:rPr lang="it-IT" sz="1800" b="1" i="0" u="none" strike="noStrike" baseline="0" dirty="0">
                <a:latin typeface="Roboto Slab" pitchFamily="2" charset="0"/>
                <a:ea typeface="Roboto Slab" pitchFamily="2" charset="0"/>
                <a:cs typeface="Roboto Slab" pitchFamily="2" charset="0"/>
              </a:rPr>
              <a:t>art. 2501-</a:t>
            </a:r>
            <a:r>
              <a:rPr lang="it-IT" sz="1800" b="1" i="1" u="none" strike="noStrike" baseline="0" dirty="0">
                <a:latin typeface="Roboto Slab" pitchFamily="2" charset="0"/>
                <a:ea typeface="Roboto Slab" pitchFamily="2" charset="0"/>
                <a:cs typeface="Roboto Slab" pitchFamily="2" charset="0"/>
              </a:rPr>
              <a:t>ter </a:t>
            </a:r>
            <a:r>
              <a:rPr lang="it-IT" sz="1800" b="0" i="0" u="none" strike="noStrike" baseline="0" dirty="0">
                <a:latin typeface="Roboto Slab" pitchFamily="2" charset="0"/>
                <a:ea typeface="Roboto Slab" pitchFamily="2" charset="0"/>
                <a:cs typeface="Roboto Slab" pitchFamily="2" charset="0"/>
              </a:rPr>
              <a:t>disciplina il contenuto del progetto di fusione e stabilisce che da tale progetto devono </a:t>
            </a:r>
            <a:r>
              <a:rPr lang="it-IT" sz="1800" b="0" i="1" u="none" strike="noStrike" baseline="0" dirty="0">
                <a:latin typeface="Roboto Slab" pitchFamily="2" charset="0"/>
                <a:ea typeface="Roboto Slab" pitchFamily="2" charset="0"/>
                <a:cs typeface="Roboto Slab" pitchFamily="2" charset="0"/>
              </a:rPr>
              <a:t>in ogni caso </a:t>
            </a:r>
            <a:r>
              <a:rPr lang="it-IT" sz="1800" b="0" i="0" u="none" strike="noStrike" baseline="0" dirty="0">
                <a:latin typeface="Roboto Slab" pitchFamily="2" charset="0"/>
                <a:ea typeface="Roboto Slab" pitchFamily="2" charset="0"/>
                <a:cs typeface="Roboto Slab" pitchFamily="2" charset="0"/>
              </a:rPr>
              <a:t>risultare:</a:t>
            </a:r>
          </a:p>
          <a:p>
            <a:pPr algn="just">
              <a:lnSpc>
                <a:spcPct val="170000"/>
              </a:lnSpc>
              <a:spcBef>
                <a:spcPts val="0"/>
              </a:spcBef>
            </a:pPr>
            <a:r>
              <a:rPr lang="it-IT" sz="1800" b="1" i="0" u="none" strike="noStrike" baseline="0" dirty="0">
                <a:latin typeface="Roboto Slab" pitchFamily="2" charset="0"/>
                <a:ea typeface="Roboto Slab" pitchFamily="2" charset="0"/>
                <a:cs typeface="Roboto Slab" pitchFamily="2" charset="0"/>
              </a:rPr>
              <a:t>n. 5) </a:t>
            </a:r>
            <a:r>
              <a:rPr lang="it-IT" sz="1800" b="0" i="0" u="none" strike="noStrike" baseline="0" dirty="0">
                <a:latin typeface="Roboto Slab" pitchFamily="2" charset="0"/>
                <a:ea typeface="Roboto Slab" pitchFamily="2" charset="0"/>
                <a:cs typeface="Roboto Slab" pitchFamily="2" charset="0"/>
              </a:rPr>
              <a:t>“</a:t>
            </a:r>
            <a:r>
              <a:rPr lang="it-IT" sz="1800" b="0" i="1" u="none" strike="noStrike" baseline="0" dirty="0">
                <a:latin typeface="Roboto Slab" pitchFamily="2" charset="0"/>
                <a:ea typeface="Roboto Slab" pitchFamily="2" charset="0"/>
                <a:cs typeface="Roboto Slab" pitchFamily="2" charset="0"/>
              </a:rPr>
              <a:t>la data dalla quale tali azioni o quote (ossia quelle della società incorporante o risultante dalla fusione propria, date in concambio ai soci delle società incorporate o fuse) </a:t>
            </a:r>
            <a:r>
              <a:rPr lang="it-IT" sz="1800" b="1" i="1" u="none" strike="noStrike" baseline="0" dirty="0">
                <a:latin typeface="Roboto Slab" pitchFamily="2" charset="0"/>
                <a:ea typeface="Roboto Slab" pitchFamily="2" charset="0"/>
                <a:cs typeface="Roboto Slab" pitchFamily="2" charset="0"/>
              </a:rPr>
              <a:t>partecipano agli utili</a:t>
            </a:r>
            <a:r>
              <a:rPr lang="it-IT" sz="18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800" b="1" i="0" u="none" strike="noStrike" baseline="0" dirty="0">
                <a:latin typeface="Roboto Slab" pitchFamily="2" charset="0"/>
                <a:ea typeface="Roboto Slab" pitchFamily="2" charset="0"/>
                <a:cs typeface="Roboto Slab" pitchFamily="2" charset="0"/>
              </a:rPr>
              <a:t>n. 6) </a:t>
            </a:r>
            <a:r>
              <a:rPr lang="it-IT" sz="1800" b="0" i="0" u="none" strike="noStrike" baseline="0" dirty="0">
                <a:latin typeface="Roboto Slab" pitchFamily="2" charset="0"/>
                <a:ea typeface="Roboto Slab" pitchFamily="2" charset="0"/>
                <a:cs typeface="Roboto Slab" pitchFamily="2" charset="0"/>
              </a:rPr>
              <a:t>“</a:t>
            </a:r>
            <a:r>
              <a:rPr lang="it-IT" sz="1800" b="0" i="1" u="none" strike="noStrike" baseline="0" dirty="0">
                <a:latin typeface="Roboto Slab" pitchFamily="2" charset="0"/>
                <a:ea typeface="Roboto Slab" pitchFamily="2" charset="0"/>
                <a:cs typeface="Roboto Slab" pitchFamily="2" charset="0"/>
              </a:rPr>
              <a:t>la data a decorrere dalla quale le operazioni delle società partecipanti alla fusione sono </a:t>
            </a:r>
            <a:r>
              <a:rPr lang="it-IT" sz="1800" b="1" i="1" u="none" strike="noStrike" baseline="0" dirty="0">
                <a:latin typeface="Roboto Slab" pitchFamily="2" charset="0"/>
                <a:ea typeface="Roboto Slab" pitchFamily="2" charset="0"/>
                <a:cs typeface="Roboto Slab" pitchFamily="2" charset="0"/>
              </a:rPr>
              <a:t>imputate al bilancio </a:t>
            </a:r>
            <a:r>
              <a:rPr lang="it-IT" sz="1800" b="0" i="1" u="none" strike="noStrike" baseline="0" dirty="0">
                <a:latin typeface="Roboto Slab" pitchFamily="2" charset="0"/>
                <a:ea typeface="Roboto Slab" pitchFamily="2" charset="0"/>
                <a:cs typeface="Roboto Slab" pitchFamily="2" charset="0"/>
              </a:rPr>
              <a:t>della società che risulta dalla fusione o di quella incorporante</a:t>
            </a:r>
            <a:r>
              <a:rPr lang="it-IT" sz="1800" b="0" i="0" u="none" strike="noStrike" baseline="0" dirty="0">
                <a:latin typeface="Roboto Slab" pitchFamily="2" charset="0"/>
                <a:ea typeface="Roboto Slab" pitchFamily="2" charset="0"/>
                <a:cs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2FA8E08-FC94-2141-6966-B65CA07FB725}"/>
              </a:ext>
            </a:extLst>
          </p:cNvPr>
          <p:cNvSpPr>
            <a:spLocks noGrp="1"/>
          </p:cNvSpPr>
          <p:nvPr>
            <p:ph type="sldNum" sz="quarter" idx="12"/>
          </p:nvPr>
        </p:nvSpPr>
        <p:spPr/>
        <p:txBody>
          <a:bodyPr/>
          <a:lstStyle/>
          <a:p>
            <a:fld id="{924E01A3-EAA5-4C2C-A4B3-8A501F687B1A}" type="slidenum">
              <a:rPr lang="it-IT" smtClean="0"/>
              <a:t>31</a:t>
            </a:fld>
            <a:endParaRPr lang="it-IT"/>
          </a:p>
        </p:txBody>
      </p:sp>
    </p:spTree>
    <p:extLst>
      <p:ext uri="{BB962C8B-B14F-4D97-AF65-F5344CB8AC3E}">
        <p14:creationId xmlns:p14="http://schemas.microsoft.com/office/powerpoint/2010/main" val="1366792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B88D5-1078-8ABB-B23B-5E3332DF776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377A5CE-46DA-55CB-6B85-C27C88FB36C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457FBC4F-5E31-87C5-ED22-9CCA8DBFEAC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2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Pertanto </a:t>
            </a:r>
            <a:r>
              <a:rPr lang="it-IT" sz="1900" b="1" i="0" u="none" strike="noStrike" baseline="0" dirty="0">
                <a:latin typeface="Roboto Slab" pitchFamily="2" charset="0"/>
                <a:ea typeface="Roboto Slab" pitchFamily="2" charset="0"/>
                <a:cs typeface="Roboto Slab" pitchFamily="2" charset="0"/>
              </a:rPr>
              <a:t>non è possibile modificare </a:t>
            </a:r>
            <a:r>
              <a:rPr lang="it-IT" sz="1900" b="0" i="0" u="none" strike="noStrike" baseline="0" dirty="0">
                <a:latin typeface="Roboto Slab" pitchFamily="2" charset="0"/>
                <a:ea typeface="Roboto Slab" pitchFamily="2" charset="0"/>
                <a:cs typeface="Roboto Slab" pitchFamily="2" charset="0"/>
              </a:rPr>
              <a:t>secondo esplicita volontà delle parti, la data fissata dalla legge per </a:t>
            </a:r>
            <a:r>
              <a:rPr lang="it-IT" sz="1900" b="1" i="0" u="none" strike="noStrike" baseline="0" dirty="0">
                <a:latin typeface="Roboto Slab" pitchFamily="2" charset="0"/>
                <a:ea typeface="Roboto Slab" pitchFamily="2" charset="0"/>
                <a:cs typeface="Roboto Slab" pitchFamily="2" charset="0"/>
              </a:rPr>
              <a:t>l’effetto “reale” </a:t>
            </a:r>
            <a:r>
              <a:rPr lang="it-IT" sz="1900" b="0" i="0" u="none" strike="noStrike" baseline="0" dirty="0">
                <a:latin typeface="Roboto Slab" pitchFamily="2" charset="0"/>
                <a:ea typeface="Roboto Slab" pitchFamily="2" charset="0"/>
                <a:cs typeface="Roboto Slab" pitchFamily="2" charset="0"/>
              </a:rPr>
              <a:t>della fusione (fatta salva la previsione di una </a:t>
            </a:r>
            <a:r>
              <a:rPr lang="it-IT" sz="1900" b="1" i="0" u="none" strike="noStrike" baseline="0" dirty="0">
                <a:latin typeface="Roboto Slab" pitchFamily="2" charset="0"/>
                <a:ea typeface="Roboto Slab" pitchFamily="2" charset="0"/>
                <a:cs typeface="Roboto Slab" pitchFamily="2" charset="0"/>
              </a:rPr>
              <a:t>data successiva per le sole incorporazioni</a:t>
            </a:r>
            <a:r>
              <a:rPr lang="it-IT" sz="1900" b="0" i="0" u="none" strike="noStrike" baseline="0" dirty="0">
                <a:latin typeface="Roboto Slab" pitchFamily="2" charset="0"/>
                <a:ea typeface="Roboto Slab" pitchFamily="2" charset="0"/>
                <a:cs typeface="Roboto Slab" pitchFamily="2" charset="0"/>
              </a:rPr>
              <a:t>), ma è invece possibile </a:t>
            </a:r>
            <a:r>
              <a:rPr lang="it-IT" sz="1900" b="1" u="none" strike="noStrike" baseline="0" dirty="0">
                <a:latin typeface="Roboto Slab" pitchFamily="2" charset="0"/>
                <a:ea typeface="Roboto Slab" pitchFamily="2" charset="0"/>
                <a:cs typeface="Roboto Slab" pitchFamily="2" charset="0"/>
              </a:rPr>
              <a:t>a</a:t>
            </a:r>
            <a:r>
              <a:rPr lang="it-IT" sz="1900" b="1" dirty="0">
                <a:latin typeface="Roboto Slab" pitchFamily="2" charset="0"/>
                <a:ea typeface="Roboto Slab" pitchFamily="2" charset="0"/>
                <a:cs typeface="Roboto Slab" pitchFamily="2" charset="0"/>
              </a:rPr>
              <a:t>nticipare</a:t>
            </a:r>
            <a:r>
              <a:rPr lang="it-IT" sz="1900" dirty="0">
                <a:latin typeface="Roboto Slab" pitchFamily="2" charset="0"/>
                <a:ea typeface="Roboto Slab" pitchFamily="2" charset="0"/>
                <a:cs typeface="Roboto Slab" pitchFamily="2" charset="0"/>
              </a:rPr>
              <a:t>:</a:t>
            </a:r>
            <a:endParaRPr lang="it-IT" sz="1900" u="none" strike="noStrike" baseline="0" dirty="0">
              <a:latin typeface="Roboto Slab" pitchFamily="2" charset="0"/>
              <a:ea typeface="Roboto Slab" pitchFamily="2" charset="0"/>
              <a:cs typeface="Roboto Slab" pitchFamily="2" charset="0"/>
            </a:endParaRPr>
          </a:p>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 la data a partire dalla quale le azioni o quote attribuite in concambio </a:t>
            </a:r>
            <a:r>
              <a:rPr lang="it-IT" sz="1900" b="1" i="0" u="none" strike="noStrike" baseline="0" dirty="0">
                <a:latin typeface="Roboto Slab" pitchFamily="2" charset="0"/>
                <a:ea typeface="Roboto Slab" pitchFamily="2" charset="0"/>
                <a:cs typeface="Roboto Slab" pitchFamily="2" charset="0"/>
              </a:rPr>
              <a:t>parteciperanno agli utili </a:t>
            </a:r>
            <a:r>
              <a:rPr lang="it-IT" sz="1900" b="0" i="0" u="none" strike="noStrike" baseline="0" dirty="0">
                <a:latin typeface="Roboto Slab" pitchFamily="2" charset="0"/>
                <a:ea typeface="Roboto Slab" pitchFamily="2" charset="0"/>
                <a:cs typeface="Roboto Slab" pitchFamily="2" charset="0"/>
              </a:rPr>
              <a:t>(</a:t>
            </a:r>
            <a:r>
              <a:rPr lang="it-IT" sz="1900" b="1" i="0" u="none" strike="noStrike" baseline="0" dirty="0">
                <a:latin typeface="Roboto Slab" pitchFamily="2" charset="0"/>
                <a:ea typeface="Roboto Slab" pitchFamily="2" charset="0"/>
                <a:cs typeface="Roboto Slab" pitchFamily="2" charset="0"/>
              </a:rPr>
              <a:t>retroattività reddituale</a:t>
            </a:r>
            <a:r>
              <a:rPr lang="it-IT" sz="19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 la data (che potrebbe essere diversa da quella precedente) dalla quale gli </a:t>
            </a:r>
            <a:r>
              <a:rPr lang="it-IT" sz="1900" b="1" i="0" u="none" strike="noStrike" baseline="0" dirty="0">
                <a:latin typeface="Roboto Slab" pitchFamily="2" charset="0"/>
                <a:ea typeface="Roboto Slab" pitchFamily="2" charset="0"/>
                <a:cs typeface="Roboto Slab" pitchFamily="2" charset="0"/>
              </a:rPr>
              <a:t>effetti patrimoniali e reddituali delle operazioni compiute </a:t>
            </a:r>
            <a:r>
              <a:rPr lang="it-IT" sz="1900" b="0" i="0" u="none" strike="noStrike" baseline="0" dirty="0">
                <a:latin typeface="Roboto Slab" pitchFamily="2" charset="0"/>
                <a:ea typeface="Roboto Slab" pitchFamily="2" charset="0"/>
                <a:cs typeface="Roboto Slab" pitchFamily="2" charset="0"/>
              </a:rPr>
              <a:t>dalle società incorporate o fuse, fino alla loro “estinzione”, saranno attribuite alla società incorporante o risultante dalla fusione. Tali operazioni sono, pertanto, rilevate, con le modalità che saranno precisate, anche nella contabilità e nel bilancio della società incorporante o risultante dalla fusione (</a:t>
            </a:r>
            <a:r>
              <a:rPr lang="it-IT" sz="1900" b="1" i="0" u="none" strike="noStrike" baseline="0" dirty="0">
                <a:latin typeface="Roboto Slab" pitchFamily="2" charset="0"/>
                <a:ea typeface="Roboto Slab" pitchFamily="2" charset="0"/>
                <a:cs typeface="Roboto Slab" pitchFamily="2" charset="0"/>
              </a:rPr>
              <a:t>retroattività contabile</a:t>
            </a:r>
            <a:r>
              <a:rPr lang="it-IT" sz="1900" b="0" i="0" u="none" strike="noStrike" baseline="0" dirty="0">
                <a:latin typeface="Roboto Slab" pitchFamily="2" charset="0"/>
                <a:ea typeface="Roboto Slab" pitchFamily="2" charset="0"/>
                <a:cs typeface="Roboto Slab" pitchFamily="2" charset="0"/>
              </a:rPr>
              <a:t>). (</a:t>
            </a:r>
            <a:r>
              <a:rPr lang="it-IT" sz="1900" b="0" i="1" u="none" strike="noStrike" baseline="0" dirty="0">
                <a:latin typeface="Roboto Slab" pitchFamily="2" charset="0"/>
                <a:ea typeface="Roboto Slab" pitchFamily="2" charset="0"/>
                <a:cs typeface="Roboto Slab" pitchFamily="2" charset="0"/>
              </a:rPr>
              <a:t>OIC 4</a:t>
            </a:r>
            <a:r>
              <a:rPr lang="it-IT" sz="1900" b="0" i="0" u="none" strike="noStrike" baseline="0" dirty="0">
                <a:latin typeface="Roboto Slab" pitchFamily="2" charset="0"/>
                <a:ea typeface="Roboto Slab" pitchFamily="2" charset="0"/>
                <a:cs typeface="Roboto Slab" pitchFamily="2" charset="0"/>
              </a:rPr>
              <a:t>).</a:t>
            </a:r>
            <a:endParaRPr lang="it-IT" sz="19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DF3CBD96-0BC8-089A-468D-67B02494C269}"/>
              </a:ext>
            </a:extLst>
          </p:cNvPr>
          <p:cNvSpPr>
            <a:spLocks noGrp="1"/>
          </p:cNvSpPr>
          <p:nvPr>
            <p:ph type="sldNum" sz="quarter" idx="12"/>
          </p:nvPr>
        </p:nvSpPr>
        <p:spPr/>
        <p:txBody>
          <a:bodyPr/>
          <a:lstStyle/>
          <a:p>
            <a:fld id="{924E01A3-EAA5-4C2C-A4B3-8A501F687B1A}" type="slidenum">
              <a:rPr lang="it-IT" smtClean="0"/>
              <a:t>32</a:t>
            </a:fld>
            <a:endParaRPr lang="it-IT"/>
          </a:p>
        </p:txBody>
      </p:sp>
    </p:spTree>
    <p:extLst>
      <p:ext uri="{BB962C8B-B14F-4D97-AF65-F5344CB8AC3E}">
        <p14:creationId xmlns:p14="http://schemas.microsoft.com/office/powerpoint/2010/main" val="2648501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82512-6101-2F8F-F133-182BB723823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4103A18-787A-4D1E-8751-6A24648B47B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7D4286B4-5140-9E3C-8F07-A365483F30C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Esiste poi un </a:t>
            </a:r>
            <a:r>
              <a:rPr lang="it-IT" sz="1800" b="1" i="0" u="none" strike="noStrike" baseline="0" dirty="0">
                <a:latin typeface="Roboto Slab" pitchFamily="2" charset="0"/>
                <a:ea typeface="Roboto Slab" pitchFamily="2" charset="0"/>
                <a:cs typeface="Roboto Slab" pitchFamily="2" charset="0"/>
              </a:rPr>
              <a:t>terzo tipo di retroattività</a:t>
            </a:r>
            <a:r>
              <a:rPr lang="it-IT" sz="1800" b="0" i="0" u="none" strike="noStrike" baseline="0" dirty="0">
                <a:latin typeface="Roboto Slab" pitchFamily="2" charset="0"/>
                <a:ea typeface="Roboto Slab" pitchFamily="2" charset="0"/>
                <a:cs typeface="Roboto Slab" pitchFamily="2" charset="0"/>
              </a:rPr>
              <a:t>, quella </a:t>
            </a:r>
            <a:r>
              <a:rPr lang="it-IT" sz="1800" b="1" i="0" u="none" strike="noStrike" baseline="0" dirty="0">
                <a:latin typeface="Roboto Slab" pitchFamily="2" charset="0"/>
                <a:ea typeface="Roboto Slab" pitchFamily="2" charset="0"/>
                <a:cs typeface="Roboto Slab" pitchFamily="2" charset="0"/>
              </a:rPr>
              <a:t>fiscale ai fini delle imposte sui redditi</a:t>
            </a:r>
            <a:r>
              <a:rPr lang="it-IT" sz="1800" b="0" i="0" u="none" strike="noStrike" baseline="0" dirty="0">
                <a:latin typeface="Roboto Slab" pitchFamily="2" charset="0"/>
                <a:ea typeface="Roboto Slab" pitchFamily="2" charset="0"/>
                <a:cs typeface="Roboto Slab" pitchFamily="2" charset="0"/>
              </a:rPr>
              <a:t> che teoricamente è distinta dalle altre due, ma che nella prassi è strettamente legata alla retroattività contabile, nel senso che, una volta stabilita quest’ultima, sembra debba necessariamente verificarsi anche quella fiscale, sia pur con i limiti più stringenti previsti dall’art. 172, comma 9, del T.U.I.R., che prevede quanto segue:</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a:t>
            </a:r>
            <a:r>
              <a:rPr lang="it-IT" sz="1800" b="0" i="1" u="none" strike="noStrike" baseline="0" dirty="0">
                <a:latin typeface="Roboto Slab" pitchFamily="2" charset="0"/>
                <a:ea typeface="Roboto Slab" pitchFamily="2" charset="0"/>
                <a:cs typeface="Roboto Slab" pitchFamily="2" charset="0"/>
              </a:rPr>
              <a:t>L’atto di fusione può stabilire che </a:t>
            </a:r>
            <a:r>
              <a:rPr lang="it-IT" sz="1800" b="1" i="1" u="none" strike="noStrike" baseline="0" dirty="0">
                <a:latin typeface="Roboto Slab" pitchFamily="2" charset="0"/>
                <a:ea typeface="Roboto Slab" pitchFamily="2" charset="0"/>
                <a:cs typeface="Roboto Slab" pitchFamily="2" charset="0"/>
              </a:rPr>
              <a:t>ai fini delle imposte sui redditi </a:t>
            </a:r>
            <a:r>
              <a:rPr lang="it-IT" sz="1800" b="0" i="1" u="none" strike="noStrike" baseline="0" dirty="0">
                <a:latin typeface="Roboto Slab" pitchFamily="2" charset="0"/>
                <a:ea typeface="Roboto Slab" pitchFamily="2" charset="0"/>
                <a:cs typeface="Roboto Slab" pitchFamily="2" charset="0"/>
              </a:rPr>
              <a:t>gli effetti della fusione decorrano da </a:t>
            </a:r>
            <a:r>
              <a:rPr lang="it-IT" sz="1800" b="1" i="1" u="none" strike="noStrike" baseline="0" dirty="0">
                <a:latin typeface="Roboto Slab" pitchFamily="2" charset="0"/>
                <a:ea typeface="Roboto Slab" pitchFamily="2" charset="0"/>
                <a:cs typeface="Roboto Slab" pitchFamily="2" charset="0"/>
              </a:rPr>
              <a:t>una data non anteriore </a:t>
            </a:r>
            <a:r>
              <a:rPr lang="it-IT" sz="1800" b="0" i="1" u="none" strike="noStrike" baseline="0" dirty="0">
                <a:latin typeface="Roboto Slab" pitchFamily="2" charset="0"/>
                <a:ea typeface="Roboto Slab" pitchFamily="2" charset="0"/>
                <a:cs typeface="Roboto Slab" pitchFamily="2" charset="0"/>
              </a:rPr>
              <a:t>a quella in cui si è </a:t>
            </a:r>
            <a:r>
              <a:rPr lang="it-IT" sz="1800" b="1" i="1" u="none" strike="noStrike" baseline="0" dirty="0">
                <a:latin typeface="Roboto Slab" pitchFamily="2" charset="0"/>
                <a:ea typeface="Roboto Slab" pitchFamily="2" charset="0"/>
                <a:cs typeface="Roboto Slab" pitchFamily="2" charset="0"/>
              </a:rPr>
              <a:t>chiuso l’ultimo esercizio di ciascuna </a:t>
            </a:r>
            <a:r>
              <a:rPr lang="it-IT" sz="1800" b="0" i="1" u="none" strike="noStrike" baseline="0" dirty="0">
                <a:latin typeface="Roboto Slab" pitchFamily="2" charset="0"/>
                <a:ea typeface="Roboto Slab" pitchFamily="2" charset="0"/>
                <a:cs typeface="Roboto Slab" pitchFamily="2" charset="0"/>
              </a:rPr>
              <a:t>delle società fuse o incorporate o a </a:t>
            </a:r>
            <a:r>
              <a:rPr lang="it-IT" sz="1800" b="1" i="1" u="none" strike="noStrike" baseline="0" dirty="0">
                <a:latin typeface="Roboto Slab" pitchFamily="2" charset="0"/>
                <a:ea typeface="Roboto Slab" pitchFamily="2" charset="0"/>
                <a:cs typeface="Roboto Slab" pitchFamily="2" charset="0"/>
              </a:rPr>
              <a:t>quella, se più prossima</a:t>
            </a:r>
            <a:r>
              <a:rPr lang="it-IT" sz="1800" b="0" i="1" u="none" strike="noStrike" baseline="0" dirty="0">
                <a:latin typeface="Roboto Slab" pitchFamily="2" charset="0"/>
                <a:ea typeface="Roboto Slab" pitchFamily="2" charset="0"/>
                <a:cs typeface="Roboto Slab" pitchFamily="2" charset="0"/>
              </a:rPr>
              <a:t>, in cui si è chiuso l’ultimo esercizio </a:t>
            </a:r>
            <a:r>
              <a:rPr lang="it-IT" sz="1800" b="1" i="1" u="none" strike="noStrike" baseline="0" dirty="0">
                <a:latin typeface="Roboto Slab" pitchFamily="2" charset="0"/>
                <a:ea typeface="Roboto Slab" pitchFamily="2" charset="0"/>
                <a:cs typeface="Roboto Slab" pitchFamily="2" charset="0"/>
              </a:rPr>
              <a:t>della società incorporante</a:t>
            </a:r>
            <a:r>
              <a:rPr lang="it-IT" sz="1800" b="0" i="0" u="none" strike="noStrike" baseline="0" dirty="0">
                <a:latin typeface="Times New Roman" panose="02020603050405020304" pitchFamily="18" charset="0"/>
              </a:rPr>
              <a:t>”.</a:t>
            </a:r>
            <a:endParaRPr lang="it-IT" sz="19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0267CAB1-1345-FB3D-EC23-6A6A2F0F1EBE}"/>
              </a:ext>
            </a:extLst>
          </p:cNvPr>
          <p:cNvSpPr>
            <a:spLocks noGrp="1"/>
          </p:cNvSpPr>
          <p:nvPr>
            <p:ph type="sldNum" sz="quarter" idx="12"/>
          </p:nvPr>
        </p:nvSpPr>
        <p:spPr/>
        <p:txBody>
          <a:bodyPr/>
          <a:lstStyle/>
          <a:p>
            <a:fld id="{924E01A3-EAA5-4C2C-A4B3-8A501F687B1A}" type="slidenum">
              <a:rPr lang="it-IT" smtClean="0"/>
              <a:t>33</a:t>
            </a:fld>
            <a:endParaRPr lang="it-IT"/>
          </a:p>
        </p:txBody>
      </p:sp>
    </p:spTree>
    <p:extLst>
      <p:ext uri="{BB962C8B-B14F-4D97-AF65-F5344CB8AC3E}">
        <p14:creationId xmlns:p14="http://schemas.microsoft.com/office/powerpoint/2010/main" val="4268292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5D01D-9714-93AC-D315-017BF609171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2D788FF-B4CC-9288-E776-D96A9D8BBA9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31647F2-41F7-AD81-FA66-4C403829170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200" i="0" dirty="0">
              <a:solidFill>
                <a:srgbClr val="000000"/>
              </a:solidFill>
              <a:effectLst/>
              <a:latin typeface="Roboto Slab" pitchFamily="2" charset="0"/>
              <a:ea typeface="Roboto Slab" pitchFamily="2" charset="0"/>
              <a:cs typeface="Roboto Slab" pitchFamily="2" charset="0"/>
            </a:endParaRP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La </a:t>
            </a:r>
            <a:r>
              <a:rPr lang="it-IT" sz="2000" b="1" i="0" u="none" strike="noStrike" baseline="0" dirty="0">
                <a:latin typeface="Roboto Slab" pitchFamily="2" charset="0"/>
                <a:ea typeface="Roboto Slab" pitchFamily="2" charset="0"/>
                <a:cs typeface="Roboto Slab" pitchFamily="2" charset="0"/>
              </a:rPr>
              <a:t>retroattività fiscale </a:t>
            </a:r>
            <a:r>
              <a:rPr lang="it-IT" sz="2000" b="0" i="0" u="none" strike="noStrike" baseline="0" dirty="0">
                <a:latin typeface="Roboto Slab" pitchFamily="2" charset="0"/>
                <a:ea typeface="Roboto Slab" pitchFamily="2" charset="0"/>
                <a:cs typeface="Roboto Slab" pitchFamily="2" charset="0"/>
              </a:rPr>
              <a:t>risponde ad innegabili esigenze pratiche, quali:</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 la possibilità di </a:t>
            </a:r>
            <a:r>
              <a:rPr lang="it-IT" sz="2000" b="1" i="0" u="none" strike="noStrike" baseline="0" dirty="0">
                <a:latin typeface="Roboto Slab" pitchFamily="2" charset="0"/>
                <a:ea typeface="Roboto Slab" pitchFamily="2" charset="0"/>
                <a:cs typeface="Roboto Slab" pitchFamily="2" charset="0"/>
              </a:rPr>
              <a:t>evitare la redazione</a:t>
            </a:r>
            <a:r>
              <a:rPr lang="it-IT" sz="2000" b="0" i="0" u="none" strike="noStrike" baseline="0" dirty="0">
                <a:latin typeface="Roboto Slab" pitchFamily="2" charset="0"/>
                <a:ea typeface="Roboto Slab" pitchFamily="2" charset="0"/>
                <a:cs typeface="Roboto Slab" pitchFamily="2" charset="0"/>
              </a:rPr>
              <a:t>, per il periodo che intercorre dall’inizio dell’esercizio a quella di effetto reale della fusione, </a:t>
            </a:r>
            <a:r>
              <a:rPr lang="it-IT" sz="2000" b="1" i="0" u="none" strike="noStrike" baseline="0" dirty="0">
                <a:latin typeface="Roboto Slab" pitchFamily="2" charset="0"/>
                <a:ea typeface="Roboto Slab" pitchFamily="2" charset="0"/>
                <a:cs typeface="Roboto Slab" pitchFamily="2" charset="0"/>
              </a:rPr>
              <a:t>di un apposito “bilancio di chiusura” per la società incorporata o fusa e di una apposita distinta dichiarazione dei redditi</a:t>
            </a:r>
            <a:r>
              <a:rPr lang="it-IT" sz="20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 la possibilità di </a:t>
            </a:r>
            <a:r>
              <a:rPr lang="it-IT" sz="2000" b="1" i="0" u="none" strike="noStrike" baseline="0" dirty="0">
                <a:latin typeface="Roboto Slab" pitchFamily="2" charset="0"/>
                <a:ea typeface="Roboto Slab" pitchFamily="2" charset="0"/>
                <a:cs typeface="Roboto Slab" pitchFamily="2" charset="0"/>
              </a:rPr>
              <a:t>compensare perdite di tale periodo dell’incorporata con utili dell’incorporante</a:t>
            </a:r>
            <a:r>
              <a:rPr lang="it-IT" sz="2000" b="0" i="0" u="none" strike="noStrike" baseline="0" dirty="0">
                <a:latin typeface="Roboto Slab" pitchFamily="2" charset="0"/>
                <a:ea typeface="Roboto Slab" pitchFamily="2" charset="0"/>
                <a:cs typeface="Roboto Slab" pitchFamily="2" charset="0"/>
              </a:rPr>
              <a:t>, e viceversa, dovendo ambedue essere imputati al bilancio d’esercizio dell’incorporante successivo alla fusione</a:t>
            </a:r>
            <a:r>
              <a:rPr lang="it-IT" sz="1800" b="0" i="0" u="none" strike="noStrike" baseline="0" dirty="0">
                <a:latin typeface="Roboto Slab" pitchFamily="2" charset="0"/>
                <a:ea typeface="Roboto Slab" pitchFamily="2" charset="0"/>
                <a:cs typeface="Roboto Slab" pitchFamily="2" charset="0"/>
              </a:rPr>
              <a:t>.</a:t>
            </a:r>
            <a:endParaRPr lang="it-IT" sz="19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6EC2107-14C6-426C-9A34-8A7C0F891F12}"/>
              </a:ext>
            </a:extLst>
          </p:cNvPr>
          <p:cNvSpPr>
            <a:spLocks noGrp="1"/>
          </p:cNvSpPr>
          <p:nvPr>
            <p:ph type="sldNum" sz="quarter" idx="12"/>
          </p:nvPr>
        </p:nvSpPr>
        <p:spPr/>
        <p:txBody>
          <a:bodyPr/>
          <a:lstStyle/>
          <a:p>
            <a:fld id="{924E01A3-EAA5-4C2C-A4B3-8A501F687B1A}" type="slidenum">
              <a:rPr lang="it-IT" smtClean="0"/>
              <a:t>34</a:t>
            </a:fld>
            <a:endParaRPr lang="it-IT"/>
          </a:p>
        </p:txBody>
      </p:sp>
    </p:spTree>
    <p:extLst>
      <p:ext uri="{BB962C8B-B14F-4D97-AF65-F5344CB8AC3E}">
        <p14:creationId xmlns:p14="http://schemas.microsoft.com/office/powerpoint/2010/main" val="3377305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B5F252-6DD9-7117-4111-A43782B7CC5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10CA855-71D7-E351-C157-F9228D0FC18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F0522C2-3E2A-B5E0-9A58-6A4BFE8E65D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60000"/>
              </a:lnSpc>
              <a:spcBef>
                <a:spcPts val="0"/>
              </a:spcBef>
            </a:pPr>
            <a:r>
              <a:rPr lang="it-IT" sz="1900" b="0" i="0" u="none" strike="noStrike" baseline="0" dirty="0">
                <a:latin typeface="Roboto Slab" pitchFamily="2" charset="0"/>
                <a:ea typeface="Roboto Slab" pitchFamily="2" charset="0"/>
                <a:cs typeface="Roboto Slab" pitchFamily="2" charset="0"/>
              </a:rPr>
              <a:t>La norma dettata dall’art. 2504-</a:t>
            </a:r>
            <a:r>
              <a:rPr lang="it-IT" sz="1900" b="0" i="1" u="none" strike="noStrike" baseline="0" dirty="0">
                <a:latin typeface="Roboto Slab" pitchFamily="2" charset="0"/>
                <a:ea typeface="Roboto Slab" pitchFamily="2" charset="0"/>
                <a:cs typeface="Roboto Slab" pitchFamily="2" charset="0"/>
              </a:rPr>
              <a:t>bis </a:t>
            </a:r>
            <a:r>
              <a:rPr lang="it-IT" sz="1900" b="0" i="0" u="none" strike="noStrike" baseline="0" dirty="0">
                <a:latin typeface="Roboto Slab" pitchFamily="2" charset="0"/>
                <a:ea typeface="Roboto Slab" pitchFamily="2" charset="0"/>
                <a:cs typeface="Roboto Slab" pitchFamily="2" charset="0"/>
              </a:rPr>
              <a:t>del Codice Civile sembra quindi non porre alcun limite all’autonomia privata nel retrodatare gli effetti reddituali e contabili:  al contrario la norma tributaria fissa dei limiti precisi, che a parere della dottrina prevalente manifestano la loro efficacia anche sul piano civilistico.</a:t>
            </a:r>
          </a:p>
          <a:p>
            <a:pPr algn="just">
              <a:lnSpc>
                <a:spcPct val="160000"/>
              </a:lnSpc>
              <a:spcBef>
                <a:spcPts val="0"/>
              </a:spcBef>
            </a:pPr>
            <a:r>
              <a:rPr lang="it-IT" sz="1900" b="0" i="0" u="none" strike="noStrike" baseline="0" dirty="0">
                <a:latin typeface="Roboto Slab" pitchFamily="2" charset="0"/>
                <a:ea typeface="Roboto Slab" pitchFamily="2" charset="0"/>
                <a:cs typeface="Roboto Slab" pitchFamily="2" charset="0"/>
              </a:rPr>
              <a:t>Il fatto che l’art. 2501-</a:t>
            </a:r>
            <a:r>
              <a:rPr lang="it-IT" sz="1900" b="0" i="1" u="none" strike="noStrike" baseline="0" dirty="0">
                <a:latin typeface="Roboto Slab" pitchFamily="2" charset="0"/>
                <a:ea typeface="Roboto Slab" pitchFamily="2" charset="0"/>
                <a:cs typeface="Roboto Slab" pitchFamily="2" charset="0"/>
              </a:rPr>
              <a:t>ter </a:t>
            </a:r>
            <a:r>
              <a:rPr lang="it-IT" sz="1900" b="0" i="0" u="none" strike="noStrike" baseline="0" dirty="0" err="1">
                <a:latin typeface="Roboto Slab" pitchFamily="2" charset="0"/>
                <a:ea typeface="Roboto Slab" pitchFamily="2" charset="0"/>
                <a:cs typeface="Roboto Slab" pitchFamily="2" charset="0"/>
              </a:rPr>
              <a:t>nn</a:t>
            </a:r>
            <a:r>
              <a:rPr lang="it-IT" sz="1900" b="0" i="0" u="none" strike="noStrike" baseline="0" dirty="0">
                <a:latin typeface="Roboto Slab" pitchFamily="2" charset="0"/>
                <a:ea typeface="Roboto Slab" pitchFamily="2" charset="0"/>
                <a:cs typeface="Roboto Slab" pitchFamily="2" charset="0"/>
              </a:rPr>
              <a:t>. 5) e 6) del Codice Civile richieda “in ogni caso” l’indicazione nel progetto di fusione della data di decorrenza del diritto all’utile e degli effetti contabili, </a:t>
            </a:r>
            <a:r>
              <a:rPr lang="it-IT" sz="1900" b="1" i="0" u="none" strike="noStrike" baseline="0" dirty="0">
                <a:latin typeface="Roboto Slab" pitchFamily="2" charset="0"/>
                <a:ea typeface="Roboto Slab" pitchFamily="2" charset="0"/>
                <a:cs typeface="Roboto Slab" pitchFamily="2" charset="0"/>
              </a:rPr>
              <a:t>non implica che debba essere indicata sempre una data anteriore</a:t>
            </a:r>
            <a:r>
              <a:rPr lang="it-IT" sz="1900" b="0" i="0" u="none" strike="noStrike" baseline="0" dirty="0">
                <a:latin typeface="Roboto Slab" pitchFamily="2" charset="0"/>
                <a:ea typeface="Roboto Slab" pitchFamily="2" charset="0"/>
                <a:cs typeface="Roboto Slab" pitchFamily="2" charset="0"/>
              </a:rPr>
              <a:t>; se non viene precisato nulla in proposito, deve ritenersi che quegli effetti si producono dalla medesima data di efficacia reale della fusione. </a:t>
            </a:r>
            <a:r>
              <a:rPr lang="it-IT" sz="1900" b="1" i="0" u="none" strike="noStrike" baseline="0" dirty="0">
                <a:latin typeface="Roboto Slab" pitchFamily="2" charset="0"/>
                <a:ea typeface="Roboto Slab" pitchFamily="2" charset="0"/>
                <a:cs typeface="Roboto Slab" pitchFamily="2" charset="0"/>
              </a:rPr>
              <a:t>Lo stesso vale per l’effetto fiscale </a:t>
            </a:r>
            <a:r>
              <a:rPr lang="it-IT" sz="1900" b="0" i="0" u="none" strike="noStrike" baseline="0" dirty="0">
                <a:latin typeface="Roboto Slab" pitchFamily="2" charset="0"/>
                <a:ea typeface="Roboto Slab" pitchFamily="2" charset="0"/>
                <a:cs typeface="Roboto Slab" pitchFamily="2" charset="0"/>
              </a:rPr>
              <a:t>per il quale, peraltro, la retroattività potrebbe anche essere </a:t>
            </a:r>
            <a:r>
              <a:rPr lang="it-IT" sz="1900" b="1" i="0" u="none" strike="noStrike" baseline="0" dirty="0">
                <a:latin typeface="Roboto Slab" pitchFamily="2" charset="0"/>
                <a:ea typeface="Roboto Slab" pitchFamily="2" charset="0"/>
                <a:cs typeface="Roboto Slab" pitchFamily="2" charset="0"/>
              </a:rPr>
              <a:t>disposta in un secondo momento, in sede di redazione dell’atto di fusione</a:t>
            </a:r>
            <a:r>
              <a:rPr lang="it-IT" sz="1900" b="0" i="0" u="none" strike="noStrike" baseline="0" dirty="0">
                <a:latin typeface="Roboto Slab" pitchFamily="2" charset="0"/>
                <a:ea typeface="Roboto Slab" pitchFamily="2" charset="0"/>
                <a:cs typeface="Roboto Slab" pitchFamily="2" charset="0"/>
              </a:rPr>
              <a:t>.</a:t>
            </a:r>
            <a:endParaRPr lang="it-IT" sz="19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E18FA3A-BC98-95A4-926F-28B49E3943EA}"/>
              </a:ext>
            </a:extLst>
          </p:cNvPr>
          <p:cNvSpPr>
            <a:spLocks noGrp="1"/>
          </p:cNvSpPr>
          <p:nvPr>
            <p:ph type="sldNum" sz="quarter" idx="12"/>
          </p:nvPr>
        </p:nvSpPr>
        <p:spPr/>
        <p:txBody>
          <a:bodyPr/>
          <a:lstStyle/>
          <a:p>
            <a:fld id="{924E01A3-EAA5-4C2C-A4B3-8A501F687B1A}" type="slidenum">
              <a:rPr lang="it-IT" smtClean="0"/>
              <a:t>35</a:t>
            </a:fld>
            <a:endParaRPr lang="it-IT"/>
          </a:p>
        </p:txBody>
      </p:sp>
    </p:spTree>
    <p:extLst>
      <p:ext uri="{BB962C8B-B14F-4D97-AF65-F5344CB8AC3E}">
        <p14:creationId xmlns:p14="http://schemas.microsoft.com/office/powerpoint/2010/main" val="35571203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CC3AA6-6CB1-0887-7B2E-2531E58BD49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5BDC372-60AC-44D8-5E28-B3090BCBE6FE}"/>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reddituale </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FE9D063-CAA7-406B-DE5F-0221D1123DF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Il problema dell’individuazione della data alla quale può farsi risalire la </a:t>
            </a:r>
            <a:r>
              <a:rPr lang="it-IT" sz="1800" b="1" i="0" u="none" strike="noStrike" baseline="0" dirty="0">
                <a:latin typeface="Roboto Slab" pitchFamily="2" charset="0"/>
                <a:ea typeface="Roboto Slab" pitchFamily="2" charset="0"/>
                <a:cs typeface="Roboto Slab" pitchFamily="2" charset="0"/>
              </a:rPr>
              <a:t>retroattività reddituale </a:t>
            </a:r>
            <a:r>
              <a:rPr lang="it-IT" sz="1800" b="0" i="0" u="none" strike="noStrike" baseline="0" dirty="0">
                <a:latin typeface="Roboto Slab" pitchFamily="2" charset="0"/>
                <a:ea typeface="Roboto Slab" pitchFamily="2" charset="0"/>
                <a:cs typeface="Roboto Slab" pitchFamily="2" charset="0"/>
              </a:rPr>
              <a:t>è collegato ai seguenti aspetti:</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a) le modalità con le quali è stato valutato il patrimonio della società incorporata (o fusa) ai fini della determinazione del rapporto di cambio;</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b) il diritto o meno dei </a:t>
            </a:r>
            <a:r>
              <a:rPr lang="it-IT" sz="1800" b="0" i="1" u="none" strike="noStrike" baseline="0" dirty="0">
                <a:latin typeface="Roboto Slab" pitchFamily="2" charset="0"/>
                <a:ea typeface="Roboto Slab" pitchFamily="2" charset="0"/>
                <a:cs typeface="Roboto Slab" pitchFamily="2" charset="0"/>
              </a:rPr>
              <a:t>soli </a:t>
            </a:r>
            <a:r>
              <a:rPr lang="it-IT" sz="1800" b="0" i="0" u="none" strike="noStrike" baseline="0" dirty="0">
                <a:latin typeface="Roboto Slab" pitchFamily="2" charset="0"/>
                <a:ea typeface="Roboto Slab" pitchFamily="2" charset="0"/>
                <a:cs typeface="Roboto Slab" pitchFamily="2" charset="0"/>
              </a:rPr>
              <a:t>soci dell’incorporata all’utile prodotto da questa nel periodo “interinale” e fino alla sua “estinzione”.</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Inoltre tale problema, anche se teoricamente sembra autonomo, è strettamente connesso alla definizione della retroattività contabile, in quanto per la dottrina prevalente </a:t>
            </a:r>
            <a:r>
              <a:rPr lang="it-IT" sz="1800" b="1" i="0" u="none" strike="noStrike" baseline="0" dirty="0">
                <a:latin typeface="Roboto Slab" pitchFamily="2" charset="0"/>
                <a:ea typeface="Roboto Slab" pitchFamily="2" charset="0"/>
                <a:cs typeface="Roboto Slab" pitchFamily="2" charset="0"/>
              </a:rPr>
              <a:t>non è possibile stabilire date distinte, una per la retroattività reddituale ed un’altra per la retroattività contabile</a:t>
            </a:r>
            <a:r>
              <a:rPr lang="it-IT" sz="1800" b="0" i="0" u="none" strike="noStrike" baseline="0" dirty="0">
                <a:latin typeface="Roboto Slab" pitchFamily="2" charset="0"/>
                <a:ea typeface="Roboto Slab" pitchFamily="2" charset="0"/>
                <a:cs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98A7C784-3132-5EE5-AEB1-1CBA0D19FCDB}"/>
              </a:ext>
            </a:extLst>
          </p:cNvPr>
          <p:cNvSpPr>
            <a:spLocks noGrp="1"/>
          </p:cNvSpPr>
          <p:nvPr>
            <p:ph type="sldNum" sz="quarter" idx="12"/>
          </p:nvPr>
        </p:nvSpPr>
        <p:spPr/>
        <p:txBody>
          <a:bodyPr/>
          <a:lstStyle/>
          <a:p>
            <a:fld id="{924E01A3-EAA5-4C2C-A4B3-8A501F687B1A}" type="slidenum">
              <a:rPr lang="it-IT" smtClean="0"/>
              <a:t>36</a:t>
            </a:fld>
            <a:endParaRPr lang="it-IT"/>
          </a:p>
        </p:txBody>
      </p:sp>
    </p:spTree>
    <p:extLst>
      <p:ext uri="{BB962C8B-B14F-4D97-AF65-F5344CB8AC3E}">
        <p14:creationId xmlns:p14="http://schemas.microsoft.com/office/powerpoint/2010/main" val="2846312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8B9E3E-6012-3BC6-7C31-D4E2B076C41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221ACFD-3881-96BC-8623-34914E1CEC3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reddituale </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2B99EAA-23BA-F8E6-10C7-B41926008D8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800" b="1" i="0" u="none" strike="noStrike" baseline="0" dirty="0">
                <a:latin typeface="Roboto Slab" pitchFamily="2" charset="0"/>
                <a:ea typeface="Roboto Slab" pitchFamily="2" charset="0"/>
                <a:cs typeface="Roboto Slab" pitchFamily="2" charset="0"/>
              </a:rPr>
              <a:t>Parametri</a:t>
            </a:r>
            <a:r>
              <a:rPr lang="it-IT" sz="18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800" i="0" u="none" strike="noStrike" baseline="0" dirty="0">
                <a:latin typeface="Roboto Slab" pitchFamily="2" charset="0"/>
                <a:ea typeface="Roboto Slab" pitchFamily="2" charset="0"/>
                <a:cs typeface="Roboto Slab" pitchFamily="2" charset="0"/>
              </a:rPr>
              <a:t>a) </a:t>
            </a:r>
            <a:r>
              <a:rPr lang="it-IT" sz="1800" b="0" i="0" u="none" strike="noStrike" baseline="0" dirty="0">
                <a:latin typeface="Roboto Slab" pitchFamily="2" charset="0"/>
                <a:ea typeface="Roboto Slab" pitchFamily="2" charset="0"/>
                <a:cs typeface="Roboto Slab" pitchFamily="2" charset="0"/>
              </a:rPr>
              <a:t>nella valutazione del patrimonio di ciascuna delle società incorporate e nella fissazione del </a:t>
            </a:r>
            <a:r>
              <a:rPr lang="it-IT" sz="1800" b="1" i="0" u="none" strike="noStrike" baseline="0" dirty="0">
                <a:latin typeface="Roboto Slab" pitchFamily="2" charset="0"/>
                <a:ea typeface="Roboto Slab" pitchFamily="2" charset="0"/>
                <a:cs typeface="Roboto Slab" pitchFamily="2" charset="0"/>
              </a:rPr>
              <a:t>rapporto di cambio</a:t>
            </a:r>
            <a:r>
              <a:rPr lang="it-IT" sz="1800" b="0" i="0" u="none" strike="noStrike" baseline="0" dirty="0">
                <a:latin typeface="Roboto Slab" pitchFamily="2" charset="0"/>
                <a:ea typeface="Roboto Slab" pitchFamily="2" charset="0"/>
                <a:cs typeface="Roboto Slab" pitchFamily="2" charset="0"/>
              </a:rPr>
              <a:t>, </a:t>
            </a:r>
            <a:r>
              <a:rPr lang="it-IT" sz="1800" b="1" i="0" u="none" strike="noStrike" baseline="0" dirty="0">
                <a:latin typeface="Roboto Slab" pitchFamily="2" charset="0"/>
                <a:ea typeface="Roboto Slab" pitchFamily="2" charset="0"/>
                <a:cs typeface="Roboto Slab" pitchFamily="2" charset="0"/>
              </a:rPr>
              <a:t>si è tenuto conto dell’utile maturato</a:t>
            </a:r>
            <a:r>
              <a:rPr lang="it-IT" sz="1800" b="0" i="0" u="none" strike="noStrike" baseline="0" dirty="0">
                <a:latin typeface="Roboto Slab" pitchFamily="2" charset="0"/>
                <a:ea typeface="Roboto Slab" pitchFamily="2" charset="0"/>
                <a:cs typeface="Roboto Slab" pitchFamily="2" charset="0"/>
              </a:rPr>
              <a:t> dall’inizio dell’esercizio fino alla data della situazione patrimoniale </a:t>
            </a:r>
            <a:r>
              <a:rPr lang="it-IT" sz="1800" b="0" i="1" u="none" strike="noStrike" baseline="0" dirty="0">
                <a:latin typeface="Roboto Slab" pitchFamily="2" charset="0"/>
                <a:ea typeface="Roboto Slab" pitchFamily="2" charset="0"/>
                <a:cs typeface="Roboto Slab" pitchFamily="2" charset="0"/>
              </a:rPr>
              <a:t>ex </a:t>
            </a:r>
            <a:r>
              <a:rPr lang="it-IT" sz="1800" b="0" i="0" u="none" strike="noStrike" baseline="0" dirty="0">
                <a:latin typeface="Roboto Slab" pitchFamily="2" charset="0"/>
                <a:ea typeface="Roboto Slab" pitchFamily="2" charset="0"/>
                <a:cs typeface="Roboto Slab" pitchFamily="2" charset="0"/>
              </a:rPr>
              <a:t>art. 2501 </a:t>
            </a:r>
            <a:r>
              <a:rPr lang="it-IT" sz="1800" b="0" i="1" u="none" strike="noStrike" baseline="0" dirty="0">
                <a:latin typeface="Roboto Slab" pitchFamily="2" charset="0"/>
                <a:ea typeface="Roboto Slab" pitchFamily="2" charset="0"/>
                <a:cs typeface="Roboto Slab" pitchFamily="2" charset="0"/>
              </a:rPr>
              <a:t>quater </a:t>
            </a:r>
            <a:r>
              <a:rPr lang="it-IT" sz="1800" b="0" i="0" u="none" strike="noStrike" baseline="0" dirty="0">
                <a:latin typeface="Roboto Slab" pitchFamily="2" charset="0"/>
                <a:ea typeface="Roboto Slab" pitchFamily="2" charset="0"/>
                <a:cs typeface="Roboto Slab" pitchFamily="2" charset="0"/>
              </a:rPr>
              <a:t>del Codice Civile e della “redditività prospettica»:            gli utili del periodo “interinale” saranno </a:t>
            </a:r>
            <a:r>
              <a:rPr lang="it-IT" sz="1800" b="1" i="0" u="none" strike="noStrike" baseline="0" dirty="0">
                <a:latin typeface="Roboto Slab" pitchFamily="2" charset="0"/>
                <a:ea typeface="Roboto Slab" pitchFamily="2" charset="0"/>
                <a:cs typeface="Roboto Slab" pitchFamily="2" charset="0"/>
              </a:rPr>
              <a:t>attribuiti a </a:t>
            </a:r>
            <a:r>
              <a:rPr lang="it-IT" sz="1800" b="1" i="1" u="none" strike="noStrike" baseline="0" dirty="0">
                <a:latin typeface="Roboto Slab" pitchFamily="2" charset="0"/>
                <a:ea typeface="Roboto Slab" pitchFamily="2" charset="0"/>
                <a:cs typeface="Roboto Slab" pitchFamily="2" charset="0"/>
              </a:rPr>
              <a:t>tutti </a:t>
            </a:r>
            <a:r>
              <a:rPr lang="it-IT" sz="1800" b="1" dirty="0">
                <a:latin typeface="Roboto Slab" pitchFamily="2" charset="0"/>
                <a:ea typeface="Roboto Slab" pitchFamily="2" charset="0"/>
                <a:cs typeface="Roboto Slab" pitchFamily="2" charset="0"/>
              </a:rPr>
              <a:t>i soci</a:t>
            </a:r>
            <a:r>
              <a:rPr lang="it-IT" sz="1800" b="1" i="0" u="none" strike="noStrike" baseline="0" dirty="0">
                <a:latin typeface="Roboto Slab" pitchFamily="2" charset="0"/>
                <a:ea typeface="Roboto Slab" pitchFamily="2" charset="0"/>
                <a:cs typeface="Roboto Slab" pitchFamily="2" charset="0"/>
              </a:rPr>
              <a:t>, vecchi e nuovi</a:t>
            </a:r>
            <a:r>
              <a:rPr lang="it-IT" sz="1800" b="0" i="0" u="none" strike="noStrike" baseline="0" dirty="0">
                <a:latin typeface="Roboto Slab" pitchFamily="2" charset="0"/>
                <a:ea typeface="Roboto Slab" pitchFamily="2" charset="0"/>
                <a:cs typeface="Roboto Slab" pitchFamily="2" charset="0"/>
              </a:rPr>
              <a:t>, e saranno distribuiti dall’incorporante dopo l’attuazione della fusione; nel frattempo essi saranno rilevati, se interviene la chiusura dell’esercizio, nel bilancio dell’incorporata come “utili portati a nuovo” che andranno ad accrescere il patrimonio netto contabile iniziale;</a:t>
            </a:r>
          </a:p>
        </p:txBody>
      </p:sp>
      <p:sp>
        <p:nvSpPr>
          <p:cNvPr id="3" name="Segnaposto numero diapositiva 2">
            <a:extLst>
              <a:ext uri="{FF2B5EF4-FFF2-40B4-BE49-F238E27FC236}">
                <a16:creationId xmlns:a16="http://schemas.microsoft.com/office/drawing/2014/main" id="{541DFAAA-3C23-C716-AB74-6F078289C96F}"/>
              </a:ext>
            </a:extLst>
          </p:cNvPr>
          <p:cNvSpPr>
            <a:spLocks noGrp="1"/>
          </p:cNvSpPr>
          <p:nvPr>
            <p:ph type="sldNum" sz="quarter" idx="12"/>
          </p:nvPr>
        </p:nvSpPr>
        <p:spPr/>
        <p:txBody>
          <a:bodyPr/>
          <a:lstStyle/>
          <a:p>
            <a:fld id="{924E01A3-EAA5-4C2C-A4B3-8A501F687B1A}" type="slidenum">
              <a:rPr lang="it-IT" smtClean="0"/>
              <a:t>37</a:t>
            </a:fld>
            <a:endParaRPr lang="it-IT"/>
          </a:p>
        </p:txBody>
      </p:sp>
      <p:sp>
        <p:nvSpPr>
          <p:cNvPr id="2" name="Freccia a destra 1">
            <a:extLst>
              <a:ext uri="{FF2B5EF4-FFF2-40B4-BE49-F238E27FC236}">
                <a16:creationId xmlns:a16="http://schemas.microsoft.com/office/drawing/2014/main" id="{21B8D715-D443-972E-1E0B-D84134F213E0}"/>
              </a:ext>
            </a:extLst>
          </p:cNvPr>
          <p:cNvSpPr/>
          <p:nvPr/>
        </p:nvSpPr>
        <p:spPr>
          <a:xfrm>
            <a:off x="5484000" y="3628104"/>
            <a:ext cx="612000" cy="396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913390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36119-1039-47AC-2D10-58F7B808BA3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50F0BEA-A470-DE08-3DDF-B8FE8E69624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reddituale </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B2C5FEA-C6DD-2E65-DDDF-86AD4981705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b) se, nella valutazione del patrimonio di ciascuna delle società incorporate e nella fissazione del </a:t>
            </a:r>
            <a:r>
              <a:rPr lang="it-IT" sz="1800" b="1" i="0" u="none" strike="noStrike" baseline="0" dirty="0">
                <a:latin typeface="Roboto Slab" pitchFamily="2" charset="0"/>
                <a:ea typeface="Roboto Slab" pitchFamily="2" charset="0"/>
                <a:cs typeface="Roboto Slab" pitchFamily="2" charset="0"/>
              </a:rPr>
              <a:t>rapporto di cambio</a:t>
            </a:r>
            <a:r>
              <a:rPr lang="it-IT" sz="1800" b="0" i="0" u="none" strike="noStrike" baseline="0" dirty="0">
                <a:latin typeface="Roboto Slab" pitchFamily="2" charset="0"/>
                <a:ea typeface="Roboto Slab" pitchFamily="2" charset="0"/>
                <a:cs typeface="Roboto Slab" pitchFamily="2" charset="0"/>
              </a:rPr>
              <a:t>, </a:t>
            </a:r>
            <a:r>
              <a:rPr lang="it-IT" sz="1800" b="1" i="0" u="none" strike="noStrike" baseline="0" dirty="0">
                <a:latin typeface="Roboto Slab" pitchFamily="2" charset="0"/>
                <a:ea typeface="Roboto Slab" pitchFamily="2" charset="0"/>
                <a:cs typeface="Roboto Slab" pitchFamily="2" charset="0"/>
              </a:rPr>
              <a:t>non si è tenuto conto degli utili già conseguiti </a:t>
            </a:r>
            <a:r>
              <a:rPr lang="it-IT" sz="1800" b="0" i="0" u="none" strike="noStrike" baseline="0" dirty="0">
                <a:latin typeface="Roboto Slab" pitchFamily="2" charset="0"/>
                <a:ea typeface="Roboto Slab" pitchFamily="2" charset="0"/>
                <a:cs typeface="Roboto Slab" pitchFamily="2" charset="0"/>
              </a:rPr>
              <a:t>dalle singole società e di quelli “previsti” fino alla conclusione del periodo “interinale” (esempio: è stato utilizzato il metodo patrimoniale di valutazione, oppure è stata esplicitamente prevista la spettanza degli utili maturati fino alla data</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di “estinzione” ai </a:t>
            </a:r>
            <a:r>
              <a:rPr lang="it-IT" sz="1800" b="0" i="1" u="none" strike="noStrike" baseline="0" dirty="0">
                <a:latin typeface="Roboto Slab" pitchFamily="2" charset="0"/>
                <a:ea typeface="Roboto Slab" pitchFamily="2" charset="0"/>
                <a:cs typeface="Roboto Slab" pitchFamily="2" charset="0"/>
              </a:rPr>
              <a:t>soli </a:t>
            </a:r>
            <a:r>
              <a:rPr lang="it-IT" sz="1800" b="0" i="0" u="none" strike="noStrike" baseline="0" dirty="0">
                <a:latin typeface="Roboto Slab" pitchFamily="2" charset="0"/>
                <a:ea typeface="Roboto Slab" pitchFamily="2" charset="0"/>
                <a:cs typeface="Roboto Slab" pitchFamily="2" charset="0"/>
              </a:rPr>
              <a:t>soci dell’incorporata):          è necessario </a:t>
            </a:r>
            <a:r>
              <a:rPr lang="it-IT" sz="1800" b="1" i="0" u="none" strike="noStrike" baseline="0" dirty="0">
                <a:latin typeface="Roboto Slab" pitchFamily="2" charset="0"/>
                <a:ea typeface="Roboto Slab" pitchFamily="2" charset="0"/>
                <a:cs typeface="Roboto Slab" pitchFamily="2" charset="0"/>
              </a:rPr>
              <a:t>precisare la data </a:t>
            </a:r>
            <a:r>
              <a:rPr lang="it-IT" sz="1800" b="0" i="0" u="none" strike="noStrike" baseline="0" dirty="0">
                <a:latin typeface="Roboto Slab" pitchFamily="2" charset="0"/>
                <a:ea typeface="Roboto Slab" pitchFamily="2" charset="0"/>
                <a:cs typeface="Roboto Slab" pitchFamily="2" charset="0"/>
              </a:rPr>
              <a:t>di cui al n. 5) dell’art. 2501-</a:t>
            </a:r>
            <a:r>
              <a:rPr lang="it-IT" sz="1800" b="0" i="1" u="none" strike="noStrike" baseline="0" dirty="0">
                <a:latin typeface="Roboto Slab" pitchFamily="2" charset="0"/>
                <a:ea typeface="Roboto Slab" pitchFamily="2" charset="0"/>
                <a:cs typeface="Roboto Slab" pitchFamily="2" charset="0"/>
              </a:rPr>
              <a:t>ter </a:t>
            </a:r>
            <a:r>
              <a:rPr lang="it-IT" sz="1800" b="0" i="0" u="none" strike="noStrike" baseline="0" dirty="0">
                <a:latin typeface="Roboto Slab" pitchFamily="2" charset="0"/>
                <a:ea typeface="Roboto Slab" pitchFamily="2" charset="0"/>
                <a:cs typeface="Roboto Slab" pitchFamily="2" charset="0"/>
              </a:rPr>
              <a:t>del Codice Civile e, se nel frattempo si chiude l’esercizio, gli utili rilevati nel bilancio dell’incorporata possono essere distribuiti ai (soli) soci di essa;</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7004BDA3-1D1C-5FE9-5952-B843C30147B0}"/>
              </a:ext>
            </a:extLst>
          </p:cNvPr>
          <p:cNvSpPr>
            <a:spLocks noGrp="1"/>
          </p:cNvSpPr>
          <p:nvPr>
            <p:ph type="sldNum" sz="quarter" idx="12"/>
          </p:nvPr>
        </p:nvSpPr>
        <p:spPr/>
        <p:txBody>
          <a:bodyPr/>
          <a:lstStyle/>
          <a:p>
            <a:fld id="{924E01A3-EAA5-4C2C-A4B3-8A501F687B1A}" type="slidenum">
              <a:rPr lang="it-IT" smtClean="0"/>
              <a:t>38</a:t>
            </a:fld>
            <a:endParaRPr lang="it-IT"/>
          </a:p>
        </p:txBody>
      </p:sp>
      <p:sp>
        <p:nvSpPr>
          <p:cNvPr id="2" name="Freccia a destra 1">
            <a:extLst>
              <a:ext uri="{FF2B5EF4-FFF2-40B4-BE49-F238E27FC236}">
                <a16:creationId xmlns:a16="http://schemas.microsoft.com/office/drawing/2014/main" id="{B7F57753-2F03-AE07-61C5-A8AE6946F1CA}"/>
              </a:ext>
            </a:extLst>
          </p:cNvPr>
          <p:cNvSpPr/>
          <p:nvPr/>
        </p:nvSpPr>
        <p:spPr>
          <a:xfrm>
            <a:off x="7558607" y="4247537"/>
            <a:ext cx="612000" cy="396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26602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55D5B1-1A15-2717-5F00-781EFD98B25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3E1EA8D-5BE7-4C69-927C-3FBD6E7D6C5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2000" i="1" u="none" strike="noStrike" baseline="0" dirty="0">
                <a:solidFill>
                  <a:srgbClr val="FF0000"/>
                </a:solidFill>
                <a:latin typeface="Roboto Slab" pitchFamily="2" charset="0"/>
                <a:ea typeface="Roboto Slab" pitchFamily="2" charset="0"/>
                <a:cs typeface="Roboto Slab" pitchFamily="2" charset="0"/>
              </a:rPr>
            </a:br>
            <a:r>
              <a:rPr lang="it-IT" sz="20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reddituale </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F463E125-FCC7-9ACA-3098-7C5C503D77F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c) se, nel progetto di fusione </a:t>
            </a:r>
            <a:r>
              <a:rPr lang="it-IT" sz="1800" b="1" i="0" u="none" strike="noStrike" baseline="0" dirty="0">
                <a:latin typeface="Roboto Slab" pitchFamily="2" charset="0"/>
                <a:ea typeface="Roboto Slab" pitchFamily="2" charset="0"/>
                <a:cs typeface="Roboto Slab" pitchFamily="2" charset="0"/>
              </a:rPr>
              <a:t>non viene prevista alcuna retrodatazione</a:t>
            </a:r>
            <a:r>
              <a:rPr lang="it-IT" sz="1800" b="0" i="0" u="none" strike="noStrike" baseline="0" dirty="0">
                <a:latin typeface="Roboto Slab" pitchFamily="2" charset="0"/>
                <a:ea typeface="Roboto Slab" pitchFamily="2" charset="0"/>
                <a:cs typeface="Roboto Slab" pitchFamily="2" charset="0"/>
              </a:rPr>
              <a:t>, o viene precisato che </a:t>
            </a:r>
            <a:r>
              <a:rPr lang="it-IT" sz="1800" b="0" i="1" u="none" strike="noStrike" baseline="0" dirty="0">
                <a:latin typeface="Roboto Slab" pitchFamily="2" charset="0"/>
                <a:ea typeface="Roboto Slab" pitchFamily="2" charset="0"/>
                <a:cs typeface="Roboto Slab" pitchFamily="2" charset="0"/>
              </a:rPr>
              <a:t>tutti </a:t>
            </a:r>
            <a:r>
              <a:rPr lang="it-IT" sz="1800" b="0" i="0" u="none" strike="noStrike" baseline="0" dirty="0">
                <a:latin typeface="Roboto Slab" pitchFamily="2" charset="0"/>
                <a:ea typeface="Roboto Slab" pitchFamily="2" charset="0"/>
                <a:cs typeface="Roboto Slab" pitchFamily="2" charset="0"/>
              </a:rPr>
              <a:t>gli effetti, anche quelli reddituali e contabili, si producono dalla data di efficacia </a:t>
            </a:r>
            <a:r>
              <a:rPr lang="it-IT" sz="1800" b="0" i="1" u="none" strike="noStrike" baseline="0" dirty="0">
                <a:latin typeface="Roboto Slab" pitchFamily="2" charset="0"/>
                <a:ea typeface="Roboto Slab" pitchFamily="2" charset="0"/>
                <a:cs typeface="Roboto Slab" pitchFamily="2" charset="0"/>
              </a:rPr>
              <a:t>reale </a:t>
            </a:r>
            <a:r>
              <a:rPr lang="it-IT" sz="1800" b="0" i="0" u="none" strike="noStrike" baseline="0" dirty="0">
                <a:latin typeface="Roboto Slab" pitchFamily="2" charset="0"/>
                <a:ea typeface="Roboto Slab" pitchFamily="2" charset="0"/>
                <a:cs typeface="Roboto Slab" pitchFamily="2" charset="0"/>
              </a:rPr>
              <a:t>della fusione:            gli utili prodotti nel periodo “interinale” e rilevati sia nel bilancio dell’esercizio in cui ha avuto inizio il procedimento di fusione, sia nel bilancio di chiusura relativo ad una frazione del successivo esercizio fino alla “estinzione” dell’incorporata, sono </a:t>
            </a:r>
            <a:r>
              <a:rPr lang="it-IT" sz="1800" b="1" i="0" u="none" strike="noStrike" baseline="0" dirty="0">
                <a:latin typeface="Roboto Slab" pitchFamily="2" charset="0"/>
                <a:ea typeface="Roboto Slab" pitchFamily="2" charset="0"/>
                <a:cs typeface="Roboto Slab" pitchFamily="2" charset="0"/>
              </a:rPr>
              <a:t>di esclusiva spettanza dei soci dell’incorporata</a:t>
            </a:r>
            <a:r>
              <a:rPr lang="it-IT" sz="1800" b="0" i="0" u="none" strike="noStrike" baseline="0" dirty="0">
                <a:latin typeface="Roboto Slab" pitchFamily="2" charset="0"/>
                <a:ea typeface="Roboto Slab" pitchFamily="2" charset="0"/>
                <a:cs typeface="Roboto Slab" pitchFamily="2" charset="0"/>
              </a:rPr>
              <a:t>. Ciò comporta che nel bilancio di apertura (</a:t>
            </a:r>
            <a:r>
              <a:rPr lang="it-IT" sz="1800" b="0" i="0" u="none" strike="noStrike" baseline="0" dirty="0" err="1">
                <a:latin typeface="Roboto Slab" pitchFamily="2" charset="0"/>
                <a:ea typeface="Roboto Slab" pitchFamily="2" charset="0"/>
                <a:cs typeface="Roboto Slab" pitchFamily="2" charset="0"/>
              </a:rPr>
              <a:t>vd</a:t>
            </a:r>
            <a:r>
              <a:rPr lang="it-IT" sz="1800" b="0" i="0" u="none" strike="noStrike" baseline="0" dirty="0">
                <a:latin typeface="Roboto Slab" pitchFamily="2" charset="0"/>
                <a:ea typeface="Roboto Slab" pitchFamily="2" charset="0"/>
                <a:cs typeface="Roboto Slab" pitchFamily="2" charset="0"/>
              </a:rPr>
              <a:t>. </a:t>
            </a:r>
            <a:r>
              <a:rPr lang="it-IT" sz="1800" b="0" i="1" u="none" strike="noStrike" baseline="0" dirty="0">
                <a:latin typeface="Roboto Slab" pitchFamily="2" charset="0"/>
                <a:ea typeface="Roboto Slab" pitchFamily="2" charset="0"/>
                <a:cs typeface="Roboto Slab" pitchFamily="2" charset="0"/>
              </a:rPr>
              <a:t>ultra</a:t>
            </a:r>
            <a:r>
              <a:rPr lang="it-IT" sz="1800" b="0" i="0" u="none" strike="noStrike" baseline="0" dirty="0">
                <a:latin typeface="Roboto Slab" pitchFamily="2" charset="0"/>
                <a:ea typeface="Roboto Slab" pitchFamily="2" charset="0"/>
                <a:cs typeface="Roboto Slab" pitchFamily="2" charset="0"/>
              </a:rPr>
              <a:t>) ai fini dell’incorporazione detti utili sono esclusi dal patrimonio netto di riferimento dell’incorporata (</a:t>
            </a:r>
            <a:r>
              <a:rPr lang="it-IT" sz="1800" b="0" i="1" u="none" strike="noStrike" baseline="0" dirty="0">
                <a:latin typeface="Roboto Slab" pitchFamily="2" charset="0"/>
                <a:ea typeface="Roboto Slab" pitchFamily="2" charset="0"/>
                <a:cs typeface="Roboto Slab" pitchFamily="2" charset="0"/>
              </a:rPr>
              <a:t>OIC 4</a:t>
            </a:r>
            <a:r>
              <a:rPr lang="it-IT" sz="1800" b="0" i="0" u="none" strike="noStrike" baseline="0" dirty="0">
                <a:latin typeface="Roboto Slab" pitchFamily="2" charset="0"/>
                <a:ea typeface="Roboto Slab" pitchFamily="2" charset="0"/>
                <a:cs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E6F1601-3C8B-165F-912E-7717CDEBB51A}"/>
              </a:ext>
            </a:extLst>
          </p:cNvPr>
          <p:cNvSpPr>
            <a:spLocks noGrp="1"/>
          </p:cNvSpPr>
          <p:nvPr>
            <p:ph type="sldNum" sz="quarter" idx="12"/>
          </p:nvPr>
        </p:nvSpPr>
        <p:spPr/>
        <p:txBody>
          <a:bodyPr/>
          <a:lstStyle/>
          <a:p>
            <a:fld id="{924E01A3-EAA5-4C2C-A4B3-8A501F687B1A}" type="slidenum">
              <a:rPr lang="it-IT" smtClean="0"/>
              <a:t>39</a:t>
            </a:fld>
            <a:endParaRPr lang="it-IT"/>
          </a:p>
        </p:txBody>
      </p:sp>
      <p:sp>
        <p:nvSpPr>
          <p:cNvPr id="2" name="Freccia a destra 1">
            <a:extLst>
              <a:ext uri="{FF2B5EF4-FFF2-40B4-BE49-F238E27FC236}">
                <a16:creationId xmlns:a16="http://schemas.microsoft.com/office/drawing/2014/main" id="{C8EFA921-0958-48BF-BF48-0A2DD0CD6E66}"/>
              </a:ext>
            </a:extLst>
          </p:cNvPr>
          <p:cNvSpPr/>
          <p:nvPr/>
        </p:nvSpPr>
        <p:spPr>
          <a:xfrm>
            <a:off x="3409392" y="2770239"/>
            <a:ext cx="612000" cy="396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631100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6C472-DC18-1904-DC16-FDF651B6575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BE9DB85-467E-F60B-188C-6438F44FEBBC}"/>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documentazione contabile della fusione</a:t>
            </a:r>
          </a:p>
        </p:txBody>
      </p:sp>
      <p:sp>
        <p:nvSpPr>
          <p:cNvPr id="2051" name="Rectangle 3">
            <a:extLst>
              <a:ext uri="{FF2B5EF4-FFF2-40B4-BE49-F238E27FC236}">
                <a16:creationId xmlns:a16="http://schemas.microsoft.com/office/drawing/2014/main" id="{972176CC-B2FD-4EBE-8E89-4958D5378AA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eaLnBrk="1" hangingPunct="1">
              <a:lnSpc>
                <a:spcPct val="80000"/>
              </a:lnSpc>
            </a:pPr>
            <a:endParaRPr lang="it-IT" altLang="it-IT" sz="800" b="1" i="1" dirty="0">
              <a:latin typeface="Roboto Slab" pitchFamily="2" charset="0"/>
              <a:ea typeface="Roboto Slab" pitchFamily="2" charset="0"/>
              <a:cs typeface="Roboto Slab" pitchFamily="2" charset="0"/>
            </a:endParaRPr>
          </a:p>
          <a:p>
            <a:pPr algn="just">
              <a:lnSpc>
                <a:spcPct val="110000"/>
              </a:lnSpc>
              <a:spcBef>
                <a:spcPts val="0"/>
              </a:spcBef>
            </a:pPr>
            <a:r>
              <a:rPr lang="it-IT" b="1" i="0" dirty="0">
                <a:solidFill>
                  <a:srgbClr val="000000"/>
                </a:solidFill>
                <a:effectLst/>
                <a:latin typeface="Roboto Slab" pitchFamily="2" charset="0"/>
              </a:rPr>
              <a:t>Per ciascuna società </a:t>
            </a:r>
            <a:r>
              <a:rPr lang="it-IT" b="0" i="0" dirty="0">
                <a:solidFill>
                  <a:srgbClr val="000000"/>
                </a:solidFill>
                <a:effectLst/>
                <a:latin typeface="Roboto Slab" pitchFamily="2" charset="0"/>
              </a:rPr>
              <a:t>fusa o incorporata deve essere predisposta una </a:t>
            </a:r>
            <a:r>
              <a:rPr lang="it-IT" b="1" i="0" dirty="0">
                <a:solidFill>
                  <a:srgbClr val="000000"/>
                </a:solidFill>
                <a:effectLst/>
                <a:latin typeface="Roboto Slab" pitchFamily="2" charset="0"/>
              </a:rPr>
              <a:t>situazione contabile di chiusura </a:t>
            </a:r>
            <a:r>
              <a:rPr lang="it-IT" b="0" i="0" dirty="0">
                <a:solidFill>
                  <a:srgbClr val="000000"/>
                </a:solidFill>
                <a:effectLst/>
                <a:latin typeface="Roboto Slab" pitchFamily="2" charset="0"/>
              </a:rPr>
              <a:t>in corrispondenza della </a:t>
            </a:r>
            <a:r>
              <a:rPr lang="it-IT" b="1" i="0" dirty="0">
                <a:solidFill>
                  <a:srgbClr val="000000"/>
                </a:solidFill>
                <a:effectLst/>
                <a:latin typeface="Roboto Slab" pitchFamily="2" charset="0"/>
              </a:rPr>
              <a:t>data da cui decorrono gli effetti</a:t>
            </a:r>
            <a:r>
              <a:rPr lang="it-IT" b="0" i="0" dirty="0">
                <a:solidFill>
                  <a:srgbClr val="000000"/>
                </a:solidFill>
                <a:effectLst/>
                <a:latin typeface="Roboto Slab" pitchFamily="2" charset="0"/>
              </a:rPr>
              <a:t> giuridici della fusione (e la conseguente estinzione della società fusa o incorporata).</a:t>
            </a:r>
            <a:endParaRPr lang="it-IT" sz="900" b="0" i="0" dirty="0">
              <a:solidFill>
                <a:srgbClr val="000000"/>
              </a:solidFill>
              <a:effectLst/>
              <a:latin typeface="Roboto Slab" pitchFamily="2" charset="0"/>
            </a:endParaRPr>
          </a:p>
          <a:p>
            <a:pPr algn="just">
              <a:lnSpc>
                <a:spcPct val="110000"/>
              </a:lnSpc>
              <a:spcBef>
                <a:spcPts val="0"/>
              </a:spcBef>
            </a:pPr>
            <a:endParaRPr lang="it-IT" sz="900" b="0" i="0" dirty="0">
              <a:solidFill>
                <a:srgbClr val="000000"/>
              </a:solidFill>
              <a:effectLst/>
              <a:latin typeface="Roboto Slab" pitchFamily="2" charset="0"/>
            </a:endParaRPr>
          </a:p>
          <a:p>
            <a:pPr algn="just">
              <a:lnSpc>
                <a:spcPct val="110000"/>
              </a:lnSpc>
              <a:spcBef>
                <a:spcPts val="0"/>
              </a:spcBef>
            </a:pPr>
            <a:r>
              <a:rPr lang="it-IT" b="0" i="0" dirty="0">
                <a:solidFill>
                  <a:srgbClr val="000000"/>
                </a:solidFill>
                <a:effectLst/>
                <a:latin typeface="Roboto Slab" pitchFamily="2" charset="0"/>
              </a:rPr>
              <a:t>La situazione contabile di chiusura deve essere redatta con riferimento alla data da cui decorrono gli effetti giuridici della fusione (ossia la data in cui ha luogo l'iscrizione dell'atto di fusione nel Registro delle imprese per conto della società risultante o incorporante) </a:t>
            </a:r>
            <a:r>
              <a:rPr lang="it-IT" b="1" i="0" dirty="0">
                <a:solidFill>
                  <a:srgbClr val="000000"/>
                </a:solidFill>
                <a:effectLst/>
                <a:latin typeface="Roboto Slab" pitchFamily="2" charset="0"/>
              </a:rPr>
              <a:t>anche nel caso in cui sia prevista la retrodatazione degli effetti contabili</a:t>
            </a:r>
            <a:r>
              <a:rPr lang="it-IT" b="0" i="0" dirty="0">
                <a:solidFill>
                  <a:srgbClr val="000000"/>
                </a:solidFill>
                <a:effectLst/>
                <a:latin typeface="Roboto Slab" pitchFamily="2" charset="0"/>
              </a:rPr>
              <a:t>.</a:t>
            </a: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A003FFB-31D2-F620-0951-6E6394FB8377}"/>
              </a:ext>
            </a:extLst>
          </p:cNvPr>
          <p:cNvSpPr>
            <a:spLocks noGrp="1"/>
          </p:cNvSpPr>
          <p:nvPr>
            <p:ph type="sldNum" sz="quarter" idx="12"/>
          </p:nvPr>
        </p:nvSpPr>
        <p:spPr/>
        <p:txBody>
          <a:bodyPr/>
          <a:lstStyle/>
          <a:p>
            <a:fld id="{924E01A3-EAA5-4C2C-A4B3-8A501F687B1A}" type="slidenum">
              <a:rPr lang="it-IT" smtClean="0"/>
              <a:t>4</a:t>
            </a:fld>
            <a:endParaRPr lang="it-IT"/>
          </a:p>
        </p:txBody>
      </p:sp>
    </p:spTree>
    <p:extLst>
      <p:ext uri="{BB962C8B-B14F-4D97-AF65-F5344CB8AC3E}">
        <p14:creationId xmlns:p14="http://schemas.microsoft.com/office/powerpoint/2010/main" val="10534899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FFEF3-9532-A2EB-593F-9F47AD0EAA4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8CCD19C-418D-F6EF-294E-74F7DA8AD7FE}"/>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contabile e fiscale</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5E25F58-CB28-A61E-4D61-6BE6A009FD6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800" b="1" dirty="0">
                <a:latin typeface="Roboto Slab" pitchFamily="2" charset="0"/>
                <a:ea typeface="Roboto Slab" pitchFamily="2" charset="0"/>
                <a:cs typeface="Roboto Slab" pitchFamily="2" charset="0"/>
              </a:rPr>
              <a:t>Re</a:t>
            </a:r>
            <a:r>
              <a:rPr lang="it-IT" sz="1800" b="1" i="0" u="none" strike="noStrike" baseline="0" dirty="0">
                <a:latin typeface="Roboto Slab" pitchFamily="2" charset="0"/>
                <a:ea typeface="Roboto Slab" pitchFamily="2" charset="0"/>
                <a:cs typeface="Roboto Slab" pitchFamily="2" charset="0"/>
              </a:rPr>
              <a:t>troattività contabile</a:t>
            </a:r>
            <a:r>
              <a:rPr lang="it-IT" sz="1800" b="0" i="0" u="none" strike="noStrike" baseline="0" dirty="0">
                <a:latin typeface="Roboto Slab" pitchFamily="2" charset="0"/>
                <a:ea typeface="Roboto Slab" pitchFamily="2" charset="0"/>
                <a:cs typeface="Roboto Slab" pitchFamily="2" charset="0"/>
              </a:rPr>
              <a:t>: consente di </a:t>
            </a:r>
            <a:r>
              <a:rPr lang="it-IT" sz="1800" b="1" i="0" u="none" strike="noStrike" baseline="0" dirty="0">
                <a:latin typeface="Roboto Slab" pitchFamily="2" charset="0"/>
                <a:ea typeface="Roboto Slab" pitchFamily="2" charset="0"/>
                <a:cs typeface="Roboto Slab" pitchFamily="2" charset="0"/>
              </a:rPr>
              <a:t>imputare al bilancio dell’incorporante </a:t>
            </a:r>
            <a:r>
              <a:rPr lang="it-IT" sz="1800" b="0" i="0" u="none" strike="noStrike" baseline="0" dirty="0">
                <a:latin typeface="Roboto Slab" pitchFamily="2" charset="0"/>
                <a:ea typeface="Roboto Slab" pitchFamily="2" charset="0"/>
                <a:cs typeface="Roboto Slab" pitchFamily="2" charset="0"/>
              </a:rPr>
              <a:t>gli effetti patrimoniali e reddituali delle operazioni di gestione poste in essere dagli amministratori dell’incorporata nel periodo intercorrente fra la data alla quale viene fatta risalire la retroattività e la successiva data in cui si produce l’effetto reale della fusione.</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Se il procedimento di fusione </a:t>
            </a:r>
            <a:r>
              <a:rPr lang="it-IT" sz="1800" b="1" i="0" u="none" strike="noStrike" baseline="0" dirty="0">
                <a:latin typeface="Roboto Slab" pitchFamily="2" charset="0"/>
                <a:ea typeface="Roboto Slab" pitchFamily="2" charset="0"/>
                <a:cs typeface="Roboto Slab" pitchFamily="2" charset="0"/>
              </a:rPr>
              <a:t>ricade interamente in un esercizio</a:t>
            </a:r>
            <a:r>
              <a:rPr lang="it-IT" sz="1800" b="0" i="0" u="none" strike="noStrike" baseline="0" dirty="0">
                <a:latin typeface="Roboto Slab" pitchFamily="2" charset="0"/>
                <a:ea typeface="Roboto Slab" pitchFamily="2" charset="0"/>
                <a:cs typeface="Roboto Slab" pitchFamily="2" charset="0"/>
              </a:rPr>
              <a:t>, e vi è la coincidenza fra gli esercizi di incorporante ed incorporata, </a:t>
            </a:r>
            <a:r>
              <a:rPr lang="it-IT" sz="1800" b="0" i="1" u="none" strike="noStrike" baseline="0" dirty="0">
                <a:latin typeface="Roboto Slab" pitchFamily="2" charset="0"/>
                <a:ea typeface="Roboto Slab" pitchFamily="2" charset="0"/>
                <a:cs typeface="Roboto Slab" pitchFamily="2" charset="0"/>
              </a:rPr>
              <a:t>naturalmente </a:t>
            </a:r>
            <a:r>
              <a:rPr lang="it-IT" sz="1800" b="0" i="0" u="none" strike="noStrike" baseline="0" dirty="0">
                <a:latin typeface="Roboto Slab" pitchFamily="2" charset="0"/>
                <a:ea typeface="Roboto Slab" pitchFamily="2" charset="0"/>
                <a:cs typeface="Roboto Slab" pitchFamily="2" charset="0"/>
              </a:rPr>
              <a:t>le risultanze del bilancio di chiusura vengono </a:t>
            </a:r>
            <a:r>
              <a:rPr lang="it-IT" sz="1800" b="1" i="0" u="none" strike="noStrike" baseline="0" dirty="0">
                <a:latin typeface="Roboto Slab" pitchFamily="2" charset="0"/>
                <a:ea typeface="Roboto Slab" pitchFamily="2" charset="0"/>
                <a:cs typeface="Roboto Slab" pitchFamily="2" charset="0"/>
              </a:rPr>
              <a:t>imputate alla contabilità ed al bilancio dell’incorporante</a:t>
            </a:r>
            <a:r>
              <a:rPr lang="it-IT" sz="1800" b="0" i="0" u="none" strike="noStrike" baseline="0" dirty="0">
                <a:latin typeface="Roboto Slab" pitchFamily="2" charset="0"/>
                <a:ea typeface="Roboto Slab" pitchFamily="2" charset="0"/>
                <a:cs typeface="Roboto Slab" pitchFamily="2" charset="0"/>
              </a:rPr>
              <a:t> (salvo diversa disposizione pattizia per la distribuzione degli utili), mentre la </a:t>
            </a:r>
            <a:r>
              <a:rPr lang="it-IT" sz="1800" b="1" i="0" u="none" strike="noStrike" baseline="0" dirty="0">
                <a:latin typeface="Roboto Slab" pitchFamily="2" charset="0"/>
                <a:ea typeface="Roboto Slab" pitchFamily="2" charset="0"/>
                <a:cs typeface="Roboto Slab" pitchFamily="2" charset="0"/>
              </a:rPr>
              <a:t>necessità</a:t>
            </a:r>
            <a:r>
              <a:rPr lang="it-IT" sz="1800" b="0" i="0" u="none" strike="noStrike" baseline="0" dirty="0">
                <a:latin typeface="Roboto Slab" pitchFamily="2" charset="0"/>
                <a:ea typeface="Roboto Slab" pitchFamily="2" charset="0"/>
                <a:cs typeface="Roboto Slab" pitchFamily="2" charset="0"/>
              </a:rPr>
              <a:t> di definire l’eventuale retroattività contabile si pone </a:t>
            </a:r>
            <a:r>
              <a:rPr lang="it-IT" sz="1800" b="1" i="0" u="none" strike="noStrike" baseline="0" dirty="0">
                <a:latin typeface="Roboto Slab" pitchFamily="2" charset="0"/>
                <a:ea typeface="Roboto Slab" pitchFamily="2" charset="0"/>
                <a:cs typeface="Roboto Slab" pitchFamily="2" charset="0"/>
              </a:rPr>
              <a:t>quando il procedimento di fusione ha inizio in un esercizio e si completa nell’esercizio successivo</a:t>
            </a:r>
            <a:r>
              <a:rPr lang="it-IT" sz="1800" b="0" i="0" u="none" strike="noStrike" baseline="0" dirty="0">
                <a:latin typeface="Roboto Slab" pitchFamily="2" charset="0"/>
                <a:ea typeface="Roboto Slab" pitchFamily="2" charset="0"/>
                <a:cs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114A365D-8078-578B-6D22-9B751DE7CAC2}"/>
              </a:ext>
            </a:extLst>
          </p:cNvPr>
          <p:cNvSpPr>
            <a:spLocks noGrp="1"/>
          </p:cNvSpPr>
          <p:nvPr>
            <p:ph type="sldNum" sz="quarter" idx="12"/>
          </p:nvPr>
        </p:nvSpPr>
        <p:spPr/>
        <p:txBody>
          <a:bodyPr/>
          <a:lstStyle/>
          <a:p>
            <a:fld id="{924E01A3-EAA5-4C2C-A4B3-8A501F687B1A}" type="slidenum">
              <a:rPr lang="it-IT" smtClean="0"/>
              <a:t>40</a:t>
            </a:fld>
            <a:endParaRPr lang="it-IT"/>
          </a:p>
        </p:txBody>
      </p:sp>
    </p:spTree>
    <p:extLst>
      <p:ext uri="{BB962C8B-B14F-4D97-AF65-F5344CB8AC3E}">
        <p14:creationId xmlns:p14="http://schemas.microsoft.com/office/powerpoint/2010/main" val="24248603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96B0F-E75A-123B-FBE0-33E07DB0BBD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C92251EC-14F5-C0A2-EC8F-03D98EF5E02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contabile e fiscale</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B8DB2A17-DBC8-AEBD-B61A-9954833A8D4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10000"/>
          </a:bodyPr>
          <a:lstStyle/>
          <a:p>
            <a:pPr algn="just">
              <a:lnSpc>
                <a:spcPct val="170000"/>
              </a:lnSpc>
              <a:spcBef>
                <a:spcPts val="0"/>
              </a:spcBef>
            </a:pPr>
            <a:endParaRPr lang="it-IT" sz="1200" i="0" dirty="0">
              <a:solidFill>
                <a:srgbClr val="000000"/>
              </a:solidFill>
              <a:effectLst/>
              <a:latin typeface="Roboto Slab" pitchFamily="2" charset="0"/>
              <a:ea typeface="Roboto Slab" pitchFamily="2" charset="0"/>
              <a:cs typeface="Roboto Slab" pitchFamily="2" charset="0"/>
            </a:endParaRP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L’</a:t>
            </a:r>
            <a:r>
              <a:rPr lang="it-IT" sz="1800" b="1" i="0" u="none" strike="noStrike" baseline="0" dirty="0">
                <a:latin typeface="Roboto Slab" pitchFamily="2" charset="0"/>
                <a:ea typeface="Roboto Slab" pitchFamily="2" charset="0"/>
                <a:cs typeface="Roboto Slab" pitchFamily="2" charset="0"/>
              </a:rPr>
              <a:t>art. 2501-</a:t>
            </a:r>
            <a:r>
              <a:rPr lang="it-IT" sz="1800" b="1" i="1" u="none" strike="noStrike" baseline="0" dirty="0">
                <a:latin typeface="Roboto Slab" pitchFamily="2" charset="0"/>
                <a:ea typeface="Roboto Slab" pitchFamily="2" charset="0"/>
                <a:cs typeface="Roboto Slab" pitchFamily="2" charset="0"/>
              </a:rPr>
              <a:t>ter</a:t>
            </a:r>
            <a:r>
              <a:rPr lang="it-IT" sz="1800" b="1" i="0" u="none" strike="noStrike" baseline="0" dirty="0">
                <a:latin typeface="Roboto Slab" pitchFamily="2" charset="0"/>
                <a:ea typeface="Roboto Slab" pitchFamily="2" charset="0"/>
                <a:cs typeface="Roboto Slab" pitchFamily="2" charset="0"/>
              </a:rPr>
              <a:t>, n. 6) </a:t>
            </a:r>
            <a:r>
              <a:rPr lang="it-IT" sz="1800" b="0" i="0" u="none" strike="noStrike" baseline="0" dirty="0">
                <a:latin typeface="Roboto Slab" pitchFamily="2" charset="0"/>
                <a:ea typeface="Roboto Slab" pitchFamily="2" charset="0"/>
                <a:cs typeface="Roboto Slab" pitchFamily="2" charset="0"/>
              </a:rPr>
              <a:t>del Codice Civile riguarda le “</a:t>
            </a:r>
            <a:r>
              <a:rPr lang="it-IT" sz="1800" b="1" u="none" strike="noStrike" baseline="0" dirty="0">
                <a:latin typeface="Roboto Slab" pitchFamily="2" charset="0"/>
                <a:ea typeface="Roboto Slab" pitchFamily="2" charset="0"/>
                <a:cs typeface="Roboto Slab" pitchFamily="2" charset="0"/>
              </a:rPr>
              <a:t>operazioni </a:t>
            </a:r>
            <a:r>
              <a:rPr lang="it-IT" sz="1800" b="0" i="0" u="none" strike="noStrike" baseline="0" dirty="0">
                <a:latin typeface="Roboto Slab" pitchFamily="2" charset="0"/>
                <a:ea typeface="Roboto Slab" pitchFamily="2" charset="0"/>
                <a:cs typeface="Roboto Slab" pitchFamily="2" charset="0"/>
              </a:rPr>
              <a:t>delle società partecipanti alla fusione ... </a:t>
            </a:r>
            <a:r>
              <a:rPr lang="it-IT" sz="1800" b="1" i="0" u="none" strike="noStrike" baseline="0" dirty="0">
                <a:latin typeface="Roboto Slab" pitchFamily="2" charset="0"/>
                <a:ea typeface="Roboto Slab" pitchFamily="2" charset="0"/>
                <a:cs typeface="Roboto Slab" pitchFamily="2" charset="0"/>
              </a:rPr>
              <a:t>imputate al bilancio della società che risulta </a:t>
            </a:r>
            <a:r>
              <a:rPr lang="it-IT" sz="1800" b="0" i="0" u="none" strike="noStrike" baseline="0" dirty="0">
                <a:latin typeface="Roboto Slab" pitchFamily="2" charset="0"/>
                <a:ea typeface="Roboto Slab" pitchFamily="2" charset="0"/>
                <a:cs typeface="Roboto Slab" pitchFamily="2" charset="0"/>
              </a:rPr>
              <a:t>dalla fusione </a:t>
            </a:r>
            <a:r>
              <a:rPr lang="it-IT" sz="1800" b="1" i="0" u="none" strike="noStrike" baseline="0" dirty="0">
                <a:latin typeface="Roboto Slab" pitchFamily="2" charset="0"/>
                <a:ea typeface="Roboto Slab" pitchFamily="2" charset="0"/>
                <a:cs typeface="Roboto Slab" pitchFamily="2" charset="0"/>
              </a:rPr>
              <a:t>o di quella incorporante</a:t>
            </a:r>
            <a:r>
              <a:rPr lang="it-IT" sz="18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Ciò </a:t>
            </a:r>
            <a:r>
              <a:rPr lang="it-IT" sz="1800" b="1" i="0" u="none" strike="noStrike" baseline="0" dirty="0">
                <a:latin typeface="Roboto Slab" pitchFamily="2" charset="0"/>
                <a:ea typeface="Roboto Slab" pitchFamily="2" charset="0"/>
                <a:cs typeface="Roboto Slab" pitchFamily="2" charset="0"/>
              </a:rPr>
              <a:t>non significa che </a:t>
            </a:r>
            <a:r>
              <a:rPr lang="it-IT" sz="1800" b="0" i="0" u="none" strike="noStrike" baseline="0" dirty="0">
                <a:latin typeface="Roboto Slab" pitchFamily="2" charset="0"/>
                <a:ea typeface="Roboto Slab" pitchFamily="2" charset="0"/>
                <a:cs typeface="Roboto Slab" pitchFamily="2" charset="0"/>
              </a:rPr>
              <a:t>per il periodo in cui ha effetto la clausola di retroattività, </a:t>
            </a:r>
            <a:r>
              <a:rPr lang="it-IT" sz="1800" b="1" i="0" u="none" strike="noStrike" baseline="0" dirty="0">
                <a:latin typeface="Roboto Slab" pitchFamily="2" charset="0"/>
                <a:ea typeface="Roboto Slab" pitchFamily="2" charset="0"/>
                <a:cs typeface="Roboto Slab" pitchFamily="2" charset="0"/>
              </a:rPr>
              <a:t>l’incorporata sia legittimata a </a:t>
            </a:r>
            <a:r>
              <a:rPr lang="it-IT" sz="1800" b="1" u="none" strike="noStrike" baseline="0" dirty="0">
                <a:latin typeface="Roboto Slab" pitchFamily="2" charset="0"/>
                <a:ea typeface="Roboto Slab" pitchFamily="2" charset="0"/>
                <a:cs typeface="Roboto Slab" pitchFamily="2" charset="0"/>
              </a:rPr>
              <a:t>non tenere la contabilità e non redigere il bilancio d’esercizio</a:t>
            </a:r>
            <a:r>
              <a:rPr lang="it-IT" sz="1800" b="0" u="none" strike="noStrike" baseline="0" dirty="0">
                <a:latin typeface="Roboto Slab" pitchFamily="2" charset="0"/>
                <a:ea typeface="Roboto Slab" pitchFamily="2" charset="0"/>
                <a:cs typeface="Roboto Slab" pitchFamily="2" charset="0"/>
              </a:rPr>
              <a:t> e che le operazioni di gestione </a:t>
            </a:r>
            <a:r>
              <a:rPr lang="it-IT" sz="1800" b="0" i="0" u="none" strike="noStrike" baseline="0" dirty="0">
                <a:latin typeface="Roboto Slab" pitchFamily="2" charset="0"/>
                <a:ea typeface="Roboto Slab" pitchFamily="2" charset="0"/>
                <a:cs typeface="Roboto Slab" pitchFamily="2" charset="0"/>
              </a:rPr>
              <a:t>possano essere rilevate esclusivamente nella contabilità dell’incorporante: le norme inderogabili degli artt. 2214 e seguenti del Codice Civile sulla tenuta delle scritture contabili devono essere necessariamente osservate:             se sopravviene la data di chiusura dell’esercizio, gli amministratori dell’</a:t>
            </a:r>
            <a:r>
              <a:rPr lang="it-IT" sz="1800" b="1" i="0" u="none" strike="noStrike" baseline="0" dirty="0">
                <a:latin typeface="Roboto Slab" pitchFamily="2" charset="0"/>
                <a:ea typeface="Roboto Slab" pitchFamily="2" charset="0"/>
                <a:cs typeface="Roboto Slab" pitchFamily="2" charset="0"/>
              </a:rPr>
              <a:t>incorporata </a:t>
            </a:r>
            <a:r>
              <a:rPr lang="it-IT" sz="1800" b="1" u="none" strike="noStrike" baseline="0" dirty="0">
                <a:latin typeface="Roboto Slab" pitchFamily="2" charset="0"/>
                <a:ea typeface="Roboto Slab" pitchFamily="2" charset="0"/>
                <a:cs typeface="Roboto Slab" pitchFamily="2" charset="0"/>
              </a:rPr>
              <a:t>dovranno provvedere </a:t>
            </a:r>
            <a:r>
              <a:rPr lang="it-IT" sz="1800" b="1" i="0" u="none" strike="noStrike" baseline="0" dirty="0">
                <a:latin typeface="Roboto Slab" pitchFamily="2" charset="0"/>
                <a:ea typeface="Roboto Slab" pitchFamily="2" charset="0"/>
                <a:cs typeface="Roboto Slab" pitchFamily="2" charset="0"/>
              </a:rPr>
              <a:t>alla redazione del bilancio d’esercizio</a:t>
            </a:r>
            <a:r>
              <a:rPr lang="it-IT" sz="1800" b="0" i="0" u="none" strike="noStrike" baseline="0" dirty="0">
                <a:latin typeface="Roboto Slab" pitchFamily="2" charset="0"/>
                <a:ea typeface="Roboto Slab" pitchFamily="2" charset="0"/>
                <a:cs typeface="Roboto Slab" pitchFamily="2" charset="0"/>
              </a:rPr>
              <a:t>, che sarà assoggettato alle medesime </a:t>
            </a:r>
            <a:r>
              <a:rPr lang="it-IT" sz="1800" b="1" i="0" u="none" strike="noStrike" baseline="0" dirty="0">
                <a:latin typeface="Roboto Slab" pitchFamily="2" charset="0"/>
                <a:ea typeface="Roboto Slab" pitchFamily="2" charset="0"/>
                <a:cs typeface="Roboto Slab" pitchFamily="2" charset="0"/>
              </a:rPr>
              <a:t>procedure di controllo </a:t>
            </a:r>
            <a:r>
              <a:rPr lang="it-IT" sz="1800" b="0" i="0" u="none" strike="noStrike" baseline="0" dirty="0">
                <a:latin typeface="Roboto Slab" pitchFamily="2" charset="0"/>
                <a:ea typeface="Roboto Slab" pitchFamily="2" charset="0"/>
                <a:cs typeface="Roboto Slab" pitchFamily="2" charset="0"/>
              </a:rPr>
              <a:t>già previste prima dell’inizio del procedimento di fusione ed all’</a:t>
            </a:r>
            <a:r>
              <a:rPr lang="it-IT" sz="1800" b="1" i="0" u="none" strike="noStrike" baseline="0" dirty="0">
                <a:latin typeface="Roboto Slab" pitchFamily="2" charset="0"/>
                <a:ea typeface="Roboto Slab" pitchFamily="2" charset="0"/>
                <a:cs typeface="Roboto Slab" pitchFamily="2" charset="0"/>
              </a:rPr>
              <a:t>approvazione da parte dell’assemblea dei soci dell’incorporata</a:t>
            </a:r>
            <a:r>
              <a:rPr lang="it-IT" sz="1800" b="0" i="0" u="none" strike="noStrike" baseline="0" dirty="0">
                <a:latin typeface="Roboto Slab" pitchFamily="2" charset="0"/>
                <a:ea typeface="Roboto Slab" pitchFamily="2" charset="0"/>
                <a:cs typeface="Roboto Slab" pitchFamily="2" charset="0"/>
              </a:rPr>
              <a:t> medesima.</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EC6D152-9E31-81CD-D141-45CD8E28C2AE}"/>
              </a:ext>
            </a:extLst>
          </p:cNvPr>
          <p:cNvSpPr>
            <a:spLocks noGrp="1"/>
          </p:cNvSpPr>
          <p:nvPr>
            <p:ph type="sldNum" sz="quarter" idx="12"/>
          </p:nvPr>
        </p:nvSpPr>
        <p:spPr/>
        <p:txBody>
          <a:bodyPr/>
          <a:lstStyle/>
          <a:p>
            <a:fld id="{924E01A3-EAA5-4C2C-A4B3-8A501F687B1A}" type="slidenum">
              <a:rPr lang="it-IT" smtClean="0"/>
              <a:t>41</a:t>
            </a:fld>
            <a:endParaRPr lang="it-IT"/>
          </a:p>
        </p:txBody>
      </p:sp>
      <p:sp>
        <p:nvSpPr>
          <p:cNvPr id="2" name="Freccia a destra 1">
            <a:extLst>
              <a:ext uri="{FF2B5EF4-FFF2-40B4-BE49-F238E27FC236}">
                <a16:creationId xmlns:a16="http://schemas.microsoft.com/office/drawing/2014/main" id="{FF8D03BF-D82D-80D4-34F9-4B92CAF01A17}"/>
              </a:ext>
            </a:extLst>
          </p:cNvPr>
          <p:cNvSpPr/>
          <p:nvPr/>
        </p:nvSpPr>
        <p:spPr>
          <a:xfrm>
            <a:off x="4962889" y="4284407"/>
            <a:ext cx="612000" cy="396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458645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E360B-ACA1-7C48-622D-B0259E58F32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0ECE903-7173-761A-D612-52151D53A17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contabile e fiscale</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4D4B4BCC-332E-4ABF-4128-1BFC7BD43DD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endParaRPr lang="it-IT" sz="2000" dirty="0">
              <a:latin typeface="Roboto Slab" pitchFamily="2" charset="0"/>
              <a:ea typeface="Roboto Slab" pitchFamily="2" charset="0"/>
              <a:cs typeface="Roboto Slab" pitchFamily="2" charset="0"/>
            </a:endParaRPr>
          </a:p>
          <a:p>
            <a:pPr algn="just">
              <a:lnSpc>
                <a:spcPct val="150000"/>
              </a:lnSpc>
              <a:spcBef>
                <a:spcPts val="0"/>
              </a:spcBef>
            </a:pPr>
            <a:r>
              <a:rPr lang="it-IT" sz="2000" dirty="0">
                <a:latin typeface="Roboto Slab" pitchFamily="2" charset="0"/>
                <a:ea typeface="Roboto Slab" pitchFamily="2" charset="0"/>
                <a:cs typeface="Roboto Slab" pitchFamily="2" charset="0"/>
              </a:rPr>
              <a:t>T</a:t>
            </a:r>
            <a:r>
              <a:rPr lang="it-IT" sz="2000" b="0" i="0" u="none" strike="noStrike" baseline="0" dirty="0">
                <a:latin typeface="Roboto Slab" pitchFamily="2" charset="0"/>
                <a:ea typeface="Roboto Slab" pitchFamily="2" charset="0"/>
                <a:cs typeface="Roboto Slab" pitchFamily="2" charset="0"/>
              </a:rPr>
              <a:t>ale comportamento sarà seguito, anche nel caso in </a:t>
            </a:r>
            <a:r>
              <a:rPr lang="it-IT" sz="2000" b="1" i="0" u="none" strike="noStrike" baseline="0" dirty="0">
                <a:latin typeface="Roboto Slab" pitchFamily="2" charset="0"/>
                <a:ea typeface="Roboto Slab" pitchFamily="2" charset="0"/>
                <a:cs typeface="Roboto Slab" pitchFamily="2" charset="0"/>
              </a:rPr>
              <a:t>cui la conclusione del processo di fusione avvenisse prima dell’approvazione del bilancio della incorporata </a:t>
            </a:r>
            <a:r>
              <a:rPr lang="it-IT" sz="2000" b="0" i="0" u="none" strike="noStrike" baseline="0" dirty="0">
                <a:latin typeface="Roboto Slab" pitchFamily="2" charset="0"/>
                <a:ea typeface="Roboto Slab" pitchFamily="2" charset="0"/>
                <a:cs typeface="Roboto Slab" pitchFamily="2" charset="0"/>
              </a:rPr>
              <a:t>da parte dell’assemblea dei soci della stessa; in questa ipotesi saranno gli amministratori della incorporante a redigere il bilancio dell’ultimo esercizio, che sarà approvato dai soci della società risultante dalla fusione.</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7865DAD-3413-35F9-E49D-C3B07824FB8A}"/>
              </a:ext>
            </a:extLst>
          </p:cNvPr>
          <p:cNvSpPr>
            <a:spLocks noGrp="1"/>
          </p:cNvSpPr>
          <p:nvPr>
            <p:ph type="sldNum" sz="quarter" idx="12"/>
          </p:nvPr>
        </p:nvSpPr>
        <p:spPr/>
        <p:txBody>
          <a:bodyPr/>
          <a:lstStyle/>
          <a:p>
            <a:fld id="{924E01A3-EAA5-4C2C-A4B3-8A501F687B1A}" type="slidenum">
              <a:rPr lang="it-IT" smtClean="0"/>
              <a:t>42</a:t>
            </a:fld>
            <a:endParaRPr lang="it-IT"/>
          </a:p>
        </p:txBody>
      </p:sp>
    </p:spTree>
    <p:extLst>
      <p:ext uri="{BB962C8B-B14F-4D97-AF65-F5344CB8AC3E}">
        <p14:creationId xmlns:p14="http://schemas.microsoft.com/office/powerpoint/2010/main" val="4108231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E106A-3979-F6AF-2223-2190FDECF02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103108E-4181-97F7-E9BB-45669A70286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contabile e fiscale</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A264FB70-20A0-4CDC-F5E5-9BF677BD14B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62500" lnSpcReduction="2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900" b="0" i="1" u="none" strike="noStrike" baseline="0" dirty="0">
                <a:latin typeface="Roboto Slab" pitchFamily="2" charset="0"/>
                <a:ea typeface="Roboto Slab" pitchFamily="2" charset="0"/>
                <a:cs typeface="Roboto Slab" pitchFamily="2" charset="0"/>
              </a:rPr>
              <a:t>Ergo</a:t>
            </a:r>
            <a:r>
              <a:rPr lang="it-IT" sz="1900" b="0" i="0" u="none" strike="noStrike" baseline="0" dirty="0">
                <a:latin typeface="Roboto Slab" pitchFamily="2" charset="0"/>
                <a:ea typeface="Roboto Slab" pitchFamily="2" charset="0"/>
                <a:cs typeface="Roboto Slab" pitchFamily="2" charset="0"/>
              </a:rPr>
              <a:t>, la data alla quale può esser fatta risalire la retroattività contabile non può essere anteriore a quella di chiusura del precedente esercizio dell’incorporante. La conferma si ha dalla retroattività fiscale prevista dall’art. 172, comma 9, del T.U.I.R.: «l</a:t>
            </a:r>
            <a:r>
              <a:rPr lang="it-IT" sz="1900" b="0" i="0" dirty="0">
                <a:solidFill>
                  <a:srgbClr val="000000"/>
                </a:solidFill>
                <a:effectLst/>
                <a:latin typeface="Roboto Slab" pitchFamily="2" charset="0"/>
              </a:rPr>
              <a:t>'atto di fusione può stabilire che (…) gli effetti della fusione decorrano da una data non anteriore a quella in cui si è chiuso l'ultimo esercizio di ciascuna delle società fuse o incorporate o a quella, se più prossima, in cui si è chiuso l'ultimo esercizio della società incorporante».</a:t>
            </a:r>
          </a:p>
          <a:p>
            <a:pPr>
              <a:lnSpc>
                <a:spcPct val="170000"/>
              </a:lnSpc>
              <a:spcBef>
                <a:spcPts val="0"/>
              </a:spcBef>
            </a:pPr>
            <a:r>
              <a:rPr lang="it-IT" sz="1900" dirty="0">
                <a:latin typeface="Roboto Slab" pitchFamily="2" charset="0"/>
                <a:ea typeface="Roboto Slab" pitchFamily="2" charset="0"/>
                <a:cs typeface="Roboto Slab" pitchFamily="2" charset="0"/>
              </a:rPr>
              <a:t>E</a:t>
            </a:r>
            <a:r>
              <a:rPr lang="it-IT" sz="1900" b="0" i="0" u="none" strike="noStrike" baseline="0" dirty="0">
                <a:latin typeface="Roboto Slab" pitchFamily="2" charset="0"/>
                <a:ea typeface="Roboto Slab" pitchFamily="2" charset="0"/>
                <a:cs typeface="Roboto Slab" pitchFamily="2" charset="0"/>
              </a:rPr>
              <a:t>sempio (</a:t>
            </a:r>
            <a:r>
              <a:rPr lang="it-IT" sz="1900" b="0" i="1" u="none" strike="noStrike" baseline="0" dirty="0">
                <a:latin typeface="Roboto Slab" pitchFamily="2" charset="0"/>
                <a:ea typeface="Roboto Slab" pitchFamily="2" charset="0"/>
                <a:cs typeface="Roboto Slab" pitchFamily="2" charset="0"/>
              </a:rPr>
              <a:t>OI C 4</a:t>
            </a:r>
            <a:r>
              <a:rPr lang="it-IT" sz="19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a) incorporante e incorporata hanno l’</a:t>
            </a:r>
            <a:r>
              <a:rPr lang="it-IT" sz="1900" b="1" i="0" u="none" strike="noStrike" baseline="0" dirty="0">
                <a:latin typeface="Roboto Slab" pitchFamily="2" charset="0"/>
                <a:ea typeface="Roboto Slab" pitchFamily="2" charset="0"/>
                <a:cs typeface="Roboto Slab" pitchFamily="2" charset="0"/>
              </a:rPr>
              <a:t>esercizio coincidente con l’anno solare</a:t>
            </a:r>
            <a:r>
              <a:rPr lang="it-IT" sz="1900" b="0" i="0" u="none" strike="noStrike" baseline="0" dirty="0">
                <a:latin typeface="Roboto Slab" pitchFamily="2" charset="0"/>
                <a:ea typeface="Roboto Slab" pitchFamily="2" charset="0"/>
                <a:cs typeface="Roboto Slab" pitchFamily="2" charset="0"/>
              </a:rPr>
              <a:t> e il procedimento di fusione </a:t>
            </a:r>
            <a:r>
              <a:rPr lang="it-IT" sz="1900" b="1" i="0" u="none" strike="noStrike" baseline="0" dirty="0">
                <a:latin typeface="Roboto Slab" pitchFamily="2" charset="0"/>
                <a:ea typeface="Roboto Slab" pitchFamily="2" charset="0"/>
                <a:cs typeface="Roboto Slab" pitchFamily="2" charset="0"/>
              </a:rPr>
              <a:t>inizia il 1° Ottobre 2005 e termina il 10 Aprile 2006</a:t>
            </a:r>
            <a:r>
              <a:rPr lang="it-IT" sz="1900" b="0" i="0" u="none" strike="noStrike" baseline="0" dirty="0">
                <a:latin typeface="Roboto Slab" pitchFamily="2" charset="0"/>
                <a:ea typeface="Roboto Slab" pitchFamily="2" charset="0"/>
                <a:cs typeface="Roboto Slab" pitchFamily="2" charset="0"/>
              </a:rPr>
              <a:t>               la data cui può essere fatta risalire la retroattività contabile </a:t>
            </a:r>
            <a:r>
              <a:rPr lang="it-IT" sz="1900" b="1" i="0" u="none" strike="noStrike" baseline="0" dirty="0">
                <a:latin typeface="Roboto Slab" pitchFamily="2" charset="0"/>
                <a:ea typeface="Roboto Slab" pitchFamily="2" charset="0"/>
                <a:cs typeface="Roboto Slab" pitchFamily="2" charset="0"/>
              </a:rPr>
              <a:t>non può essere anteriore al 31 Dicembre 2005</a:t>
            </a:r>
            <a:r>
              <a:rPr lang="it-IT" sz="1900" b="0" i="0" u="none" strike="noStrike" baseline="0" dirty="0">
                <a:latin typeface="Roboto Slab" pitchFamily="2" charset="0"/>
                <a:ea typeface="Roboto Slab" pitchFamily="2" charset="0"/>
                <a:cs typeface="Roboto Slab" pitchFamily="2" charset="0"/>
              </a:rPr>
              <a:t> (poiché è questo il caso più frequente, di solito si stabilisce che la data è quella del 1° Gennaio 2006, ossia il primo giorno dell’esercizio in cui si ha il completamento del procedimento di fusione e l’effetto “reale” della fusione). </a:t>
            </a:r>
          </a:p>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b) l’</a:t>
            </a:r>
            <a:r>
              <a:rPr lang="it-IT" sz="1900" b="1" i="0" u="none" strike="noStrike" baseline="0" dirty="0">
                <a:latin typeface="Roboto Slab" pitchFamily="2" charset="0"/>
                <a:ea typeface="Roboto Slab" pitchFamily="2" charset="0"/>
                <a:cs typeface="Roboto Slab" pitchFamily="2" charset="0"/>
              </a:rPr>
              <a:t>esercizio dell’incorporante si è chiuso il 31 Dicembre 2005 e quello dell’incorporata il 30 Giugno 2005</a:t>
            </a:r>
          </a:p>
          <a:p>
            <a:pPr algn="just">
              <a:lnSpc>
                <a:spcPct val="170000"/>
              </a:lnSpc>
              <a:spcBef>
                <a:spcPts val="0"/>
              </a:spcBef>
            </a:pPr>
            <a:r>
              <a:rPr lang="it-IT" sz="1900" b="1" i="0" u="none" strike="noStrike" baseline="0" dirty="0">
                <a:latin typeface="Roboto Slab" pitchFamily="2" charset="0"/>
                <a:ea typeface="Roboto Slab" pitchFamily="2" charset="0"/>
                <a:cs typeface="Roboto Slab" pitchFamily="2" charset="0"/>
              </a:rPr>
              <a:t>               </a:t>
            </a:r>
            <a:r>
              <a:rPr lang="it-IT" sz="1900" b="0" i="0" u="none" strike="noStrike" baseline="0" dirty="0">
                <a:latin typeface="Roboto Slab" pitchFamily="2" charset="0"/>
                <a:ea typeface="Roboto Slab" pitchFamily="2" charset="0"/>
                <a:cs typeface="Roboto Slab" pitchFamily="2" charset="0"/>
              </a:rPr>
              <a:t> la data di decorrenza della retroattività </a:t>
            </a:r>
            <a:r>
              <a:rPr lang="it-IT" sz="1900" b="1" i="0" u="none" strike="noStrike" baseline="0" dirty="0">
                <a:latin typeface="Roboto Slab" pitchFamily="2" charset="0"/>
                <a:ea typeface="Roboto Slab" pitchFamily="2" charset="0"/>
                <a:cs typeface="Roboto Slab" pitchFamily="2" charset="0"/>
              </a:rPr>
              <a:t>non può essere anteriore al 31 Dicembre 2005</a:t>
            </a:r>
            <a:r>
              <a:rPr lang="it-IT" sz="1900" b="0" i="0" u="none" strike="noStrike" baseline="0" dirty="0">
                <a:latin typeface="Roboto Slab" pitchFamily="2" charset="0"/>
                <a:ea typeface="Roboto Slab" pitchFamily="2" charset="0"/>
                <a:cs typeface="Roboto Slab" pitchFamily="2" charset="0"/>
              </a:rPr>
              <a:t>, con la conseguenza che per il periodo 1° Luglio – 31 Dicembre 2005 dell’incorporata, sarà redatto un apposito bilancio infrannuale per accertare il risultato economico di tale periodo ed una apposita dichiarazione dei redditi.</a:t>
            </a:r>
            <a:endParaRPr lang="it-IT" sz="19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6529E778-4644-6D2E-3A69-8686D6F9323B}"/>
              </a:ext>
            </a:extLst>
          </p:cNvPr>
          <p:cNvSpPr>
            <a:spLocks noGrp="1"/>
          </p:cNvSpPr>
          <p:nvPr>
            <p:ph type="sldNum" sz="quarter" idx="12"/>
          </p:nvPr>
        </p:nvSpPr>
        <p:spPr/>
        <p:txBody>
          <a:bodyPr/>
          <a:lstStyle/>
          <a:p>
            <a:fld id="{924E01A3-EAA5-4C2C-A4B3-8A501F687B1A}" type="slidenum">
              <a:rPr lang="it-IT" smtClean="0"/>
              <a:t>43</a:t>
            </a:fld>
            <a:endParaRPr lang="it-IT"/>
          </a:p>
        </p:txBody>
      </p:sp>
      <p:sp>
        <p:nvSpPr>
          <p:cNvPr id="2" name="Freccia a destra 1">
            <a:extLst>
              <a:ext uri="{FF2B5EF4-FFF2-40B4-BE49-F238E27FC236}">
                <a16:creationId xmlns:a16="http://schemas.microsoft.com/office/drawing/2014/main" id="{7F7BE150-D0BD-49EA-F0D2-BAC03F8BB710}"/>
              </a:ext>
            </a:extLst>
          </p:cNvPr>
          <p:cNvSpPr/>
          <p:nvPr/>
        </p:nvSpPr>
        <p:spPr>
          <a:xfrm>
            <a:off x="6713030" y="3429000"/>
            <a:ext cx="540000" cy="324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Freccia a destra 3">
            <a:extLst>
              <a:ext uri="{FF2B5EF4-FFF2-40B4-BE49-F238E27FC236}">
                <a16:creationId xmlns:a16="http://schemas.microsoft.com/office/drawing/2014/main" id="{AA3B3E3A-DCB8-F998-EC43-1302C5C824EA}"/>
              </a:ext>
            </a:extLst>
          </p:cNvPr>
          <p:cNvSpPr/>
          <p:nvPr/>
        </p:nvSpPr>
        <p:spPr>
          <a:xfrm>
            <a:off x="2450746" y="4839927"/>
            <a:ext cx="540000" cy="324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920883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F92A13-529D-63AC-91CC-4DA656BD95F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B9AD368-1191-5DC0-D186-DE6FB8CC4E0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retroattività contabile e fiscale</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222DB9D-EF70-FE26-3113-BB9948BB50C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60000"/>
              </a:lnSpc>
              <a:spcBef>
                <a:spcPts val="0"/>
              </a:spcBef>
            </a:pPr>
            <a:r>
              <a:rPr lang="it-IT" sz="1800" b="1" i="0" u="none" strike="noStrike" baseline="0" dirty="0">
                <a:latin typeface="Roboto Slab" pitchFamily="2" charset="0"/>
                <a:ea typeface="Roboto Slab" pitchFamily="2" charset="0"/>
                <a:cs typeface="Roboto Slab" pitchFamily="2" charset="0"/>
              </a:rPr>
              <a:t>La retroattività contabile e quella fiscale sono strettamente collegate</a:t>
            </a:r>
            <a:r>
              <a:rPr lang="it-IT" sz="1800" b="0" i="0" u="none" strike="noStrike" baseline="0" dirty="0">
                <a:latin typeface="Roboto Slab" pitchFamily="2" charset="0"/>
                <a:ea typeface="Roboto Slab" pitchFamily="2" charset="0"/>
                <a:cs typeface="Roboto Slab" pitchFamily="2" charset="0"/>
              </a:rPr>
              <a:t>, perché il reddito d’impresa si determina in base al risultato economico che emerge dal bilancio, d’esercizio o infrannuale che sia: </a:t>
            </a:r>
            <a:r>
              <a:rPr lang="it-IT" sz="1800" b="1" i="0" u="none" strike="noStrike" baseline="0" dirty="0">
                <a:latin typeface="Roboto Slab" pitchFamily="2" charset="0"/>
                <a:ea typeface="Roboto Slab" pitchFamily="2" charset="0"/>
                <a:cs typeface="Roboto Slab" pitchFamily="2" charset="0"/>
              </a:rPr>
              <a:t>se viene pattuita la retroattività contabile </a:t>
            </a:r>
            <a:r>
              <a:rPr lang="it-IT" sz="1800" b="0" i="0" u="none" strike="noStrike" baseline="0" dirty="0">
                <a:latin typeface="Roboto Slab" pitchFamily="2" charset="0"/>
                <a:ea typeface="Roboto Slab" pitchFamily="2" charset="0"/>
                <a:cs typeface="Roboto Slab" pitchFamily="2" charset="0"/>
              </a:rPr>
              <a:t>(ad esempio, all’inizio dell’esercizio dell’incorporata in cui si completa il procedimento di fusione) </a:t>
            </a:r>
            <a:r>
              <a:rPr lang="it-IT" sz="1800" b="1" i="0" u="none" strike="noStrike" baseline="0" dirty="0">
                <a:latin typeface="Roboto Slab" pitchFamily="2" charset="0"/>
                <a:ea typeface="Roboto Slab" pitchFamily="2" charset="0"/>
                <a:cs typeface="Roboto Slab" pitchFamily="2" charset="0"/>
              </a:rPr>
              <a:t>automaticamente ciò comporterà anche la retroattività fiscale</a:t>
            </a:r>
            <a:r>
              <a:rPr lang="it-IT" sz="1800" b="0" i="0" u="none" strike="noStrike" baseline="0" dirty="0">
                <a:latin typeface="Roboto Slab" pitchFamily="2" charset="0"/>
                <a:ea typeface="Roboto Slab" pitchFamily="2" charset="0"/>
                <a:cs typeface="Roboto Slab" pitchFamily="2" charset="0"/>
              </a:rPr>
              <a:t>, ossia l’attribuzione </a:t>
            </a:r>
            <a:r>
              <a:rPr lang="it-IT" sz="1800" b="0" u="none" strike="noStrike" baseline="0" dirty="0">
                <a:latin typeface="Roboto Slab" pitchFamily="2" charset="0"/>
                <a:ea typeface="Roboto Slab" pitchFamily="2" charset="0"/>
                <a:cs typeface="Roboto Slab" pitchFamily="2" charset="0"/>
              </a:rPr>
              <a:t>anche ai fini fiscali </a:t>
            </a:r>
            <a:r>
              <a:rPr lang="it-IT" sz="1800" b="0" i="0" u="none" strike="noStrike" baseline="0" dirty="0">
                <a:latin typeface="Roboto Slab" pitchFamily="2" charset="0"/>
                <a:ea typeface="Roboto Slab" pitchFamily="2" charset="0"/>
                <a:cs typeface="Roboto Slab" pitchFamily="2" charset="0"/>
              </a:rPr>
              <a:t>del risultato del periodo (utile o perdita) all’incorporante e la sua inclusione nel bilancio e nella dichiarazione dei redditi di quest’ultima.</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Non è invece sempre valida, anzi sconsigliabile in quanto difficilmente gestibile, la soluzione opposta; vale a dire si potrebbe pattuire la sola retroattività fiscale ma non quella contabile.</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DCC88681-4800-428F-7098-ABFE38D970C6}"/>
              </a:ext>
            </a:extLst>
          </p:cNvPr>
          <p:cNvSpPr>
            <a:spLocks noGrp="1"/>
          </p:cNvSpPr>
          <p:nvPr>
            <p:ph type="sldNum" sz="quarter" idx="12"/>
          </p:nvPr>
        </p:nvSpPr>
        <p:spPr/>
        <p:txBody>
          <a:bodyPr/>
          <a:lstStyle/>
          <a:p>
            <a:fld id="{924E01A3-EAA5-4C2C-A4B3-8A501F687B1A}" type="slidenum">
              <a:rPr lang="it-IT" smtClean="0"/>
              <a:t>44</a:t>
            </a:fld>
            <a:endParaRPr lang="it-IT"/>
          </a:p>
        </p:txBody>
      </p:sp>
    </p:spTree>
    <p:extLst>
      <p:ext uri="{BB962C8B-B14F-4D97-AF65-F5344CB8AC3E}">
        <p14:creationId xmlns:p14="http://schemas.microsoft.com/office/powerpoint/2010/main" val="21074558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74660-115E-8229-2A90-2F88A6BB50E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6DCB627-A5B7-54EB-4E76-4EB1C814524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procedimento</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468DA53B-C1F8-6C25-E412-344EDBD00690}"/>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sz="1800" b="1" i="0" u="none" strike="noStrike" baseline="0" dirty="0">
                <a:latin typeface="Roboto Slab" pitchFamily="2" charset="0"/>
                <a:ea typeface="Roboto Slab" pitchFamily="2" charset="0"/>
                <a:cs typeface="Roboto Slab" pitchFamily="2" charset="0"/>
              </a:rPr>
              <a:t>Nessuna norma di legge prescrive </a:t>
            </a:r>
            <a:r>
              <a:rPr lang="it-IT" sz="1800" b="0" i="0" u="none" strike="noStrike" baseline="0" dirty="0">
                <a:latin typeface="Roboto Slab" pitchFamily="2" charset="0"/>
                <a:ea typeface="Roboto Slab" pitchFamily="2" charset="0"/>
                <a:cs typeface="Roboto Slab" pitchFamily="2" charset="0"/>
              </a:rPr>
              <a:t>la redazione di un bilancio di chiusura per le società incorporate o fuse, ma </a:t>
            </a:r>
            <a:r>
              <a:rPr lang="it-IT" sz="1800" b="1" i="0" u="none" strike="noStrike" baseline="0" dirty="0">
                <a:latin typeface="Roboto Slab" pitchFamily="2" charset="0"/>
                <a:ea typeface="Roboto Slab" pitchFamily="2" charset="0"/>
                <a:cs typeface="Roboto Slab" pitchFamily="2" charset="0"/>
              </a:rPr>
              <a:t>non è ammissibile </a:t>
            </a:r>
            <a:r>
              <a:rPr lang="it-IT" sz="1800" b="0" i="0" u="none" strike="noStrike" baseline="0" dirty="0">
                <a:latin typeface="Roboto Slab" pitchFamily="2" charset="0"/>
                <a:ea typeface="Roboto Slab" pitchFamily="2" charset="0"/>
                <a:cs typeface="Roboto Slab" pitchFamily="2" charset="0"/>
              </a:rPr>
              <a:t>che un periodo di vita di una società </a:t>
            </a:r>
            <a:r>
              <a:rPr lang="it-IT" sz="1800" b="1" i="0" u="none" strike="noStrike" baseline="0" dirty="0">
                <a:latin typeface="Roboto Slab" pitchFamily="2" charset="0"/>
                <a:ea typeface="Roboto Slab" pitchFamily="2" charset="0"/>
                <a:cs typeface="Roboto Slab" pitchFamily="2" charset="0"/>
              </a:rPr>
              <a:t>possa non essere oggetto di rendicontazione</a:t>
            </a:r>
            <a:r>
              <a:rPr lang="it-IT" sz="1800" b="0" i="0" u="none" strike="noStrike" baseline="0" dirty="0">
                <a:latin typeface="Roboto Slab" pitchFamily="2" charset="0"/>
                <a:ea typeface="Roboto Slab" pitchFamily="2" charset="0"/>
                <a:cs typeface="Roboto Slab" pitchFamily="2" charset="0"/>
              </a:rPr>
              <a:t> e quindi essere dimenticato.</a:t>
            </a:r>
          </a:p>
          <a:p>
            <a:pPr algn="just">
              <a:lnSpc>
                <a:spcPct val="150000"/>
              </a:lnSpc>
              <a:spcBef>
                <a:spcPts val="0"/>
              </a:spcBef>
            </a:pPr>
            <a:endParaRPr lang="it-IT" sz="1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Tale bilancio rappresenta la </a:t>
            </a:r>
            <a:r>
              <a:rPr lang="it-IT" sz="1800" b="1" i="0" u="none" strike="noStrike" baseline="0" dirty="0">
                <a:latin typeface="Roboto Slab" pitchFamily="2" charset="0"/>
                <a:ea typeface="Roboto Slab" pitchFamily="2" charset="0"/>
                <a:cs typeface="Roboto Slab" pitchFamily="2" charset="0"/>
              </a:rPr>
              <a:t>sintesi dei valori contabili che vengono trasferiti nella contabilità della incorporante o della società risultante </a:t>
            </a:r>
            <a:r>
              <a:rPr lang="it-IT" sz="1800" b="0" i="0" u="none" strike="noStrike" baseline="0" dirty="0">
                <a:latin typeface="Roboto Slab" pitchFamily="2" charset="0"/>
                <a:ea typeface="Roboto Slab" pitchFamily="2" charset="0"/>
                <a:cs typeface="Roboto Slab" pitchFamily="2" charset="0"/>
              </a:rPr>
              <a:t>dalla fusione, e rappresenta pertanto i fatti di gestione delle società partecipanti alla fusione fino alla data in cui le stesse confluiscono nella incorporante o nella società risultante dalla fusione.</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723BD6B-B2D7-E46F-F627-0BFFB9D84995}"/>
              </a:ext>
            </a:extLst>
          </p:cNvPr>
          <p:cNvSpPr>
            <a:spLocks noGrp="1"/>
          </p:cNvSpPr>
          <p:nvPr>
            <p:ph type="sldNum" sz="quarter" idx="12"/>
          </p:nvPr>
        </p:nvSpPr>
        <p:spPr/>
        <p:txBody>
          <a:bodyPr/>
          <a:lstStyle/>
          <a:p>
            <a:fld id="{924E01A3-EAA5-4C2C-A4B3-8A501F687B1A}" type="slidenum">
              <a:rPr lang="it-IT" smtClean="0"/>
              <a:t>45</a:t>
            </a:fld>
            <a:endParaRPr lang="it-IT"/>
          </a:p>
        </p:txBody>
      </p:sp>
    </p:spTree>
    <p:extLst>
      <p:ext uri="{BB962C8B-B14F-4D97-AF65-F5344CB8AC3E}">
        <p14:creationId xmlns:p14="http://schemas.microsoft.com/office/powerpoint/2010/main" val="7833031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AC51B-3FC1-977D-B25F-8E55B33EA84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60E09F9-E466-1FC3-D20D-E7288699D8B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procedimento</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855615A-D457-1B5E-9FE6-5986249F6F8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77500" lnSpcReduction="20000"/>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I criteri di redazione di questi bilanci e situazioni contabili di chiusura dipendono dalla definizione della data di “efficacia contabile” della fusione:</a:t>
            </a:r>
          </a:p>
          <a:p>
            <a:pPr algn="just">
              <a:lnSpc>
                <a:spcPct val="170000"/>
              </a:lnSpc>
              <a:spcBef>
                <a:spcPts val="0"/>
              </a:spcBef>
            </a:pPr>
            <a:r>
              <a:rPr lang="it-IT" sz="1800" dirty="0">
                <a:latin typeface="Roboto Slab" pitchFamily="2" charset="0"/>
                <a:ea typeface="Roboto Slab" pitchFamily="2" charset="0"/>
                <a:cs typeface="Roboto Slab" pitchFamily="2" charset="0"/>
              </a:rPr>
              <a:t>a) ex </a:t>
            </a:r>
            <a:r>
              <a:rPr lang="it-IT" sz="1800" b="0" i="0" u="none" strike="noStrike" baseline="0" dirty="0">
                <a:latin typeface="Roboto Slab" pitchFamily="2" charset="0"/>
                <a:ea typeface="Roboto Slab" pitchFamily="2" charset="0"/>
                <a:cs typeface="Roboto Slab" pitchFamily="2" charset="0"/>
              </a:rPr>
              <a:t>art. 2504-</a:t>
            </a:r>
            <a:r>
              <a:rPr lang="it-IT" sz="1800" b="0" i="1" u="none" strike="noStrike" baseline="0" dirty="0">
                <a:latin typeface="Roboto Slab" pitchFamily="2" charset="0"/>
                <a:ea typeface="Roboto Slab" pitchFamily="2" charset="0"/>
                <a:cs typeface="Roboto Slab" pitchFamily="2" charset="0"/>
              </a:rPr>
              <a:t>bis</a:t>
            </a:r>
            <a:r>
              <a:rPr lang="it-IT" sz="1800" b="0" i="0" u="none" strike="noStrike" baseline="0" dirty="0">
                <a:latin typeface="Roboto Slab" pitchFamily="2" charset="0"/>
                <a:ea typeface="Roboto Slab" pitchFamily="2" charset="0"/>
                <a:cs typeface="Roboto Slab" pitchFamily="2" charset="0"/>
              </a:rPr>
              <a:t>, comma 3, si realizza una retrodatazione degli effetti contabili ad una data anteriore a quella in cui si realizzano gli effetti “reali”:        i fatti di gestione dell’incorporata per il periodo dall’inizio dell’esercizio in cui si realizza la fusione fino al momento in cui si verificano gli effetti reali della fusione sono rilevati nella contabilità dell’incorporante (o società che risulta) e non risulta necessaria la redazione di un bilancio intermedio.</a:t>
            </a:r>
          </a:p>
          <a:p>
            <a:pPr algn="just">
              <a:lnSpc>
                <a:spcPct val="170000"/>
              </a:lnSpc>
              <a:spcBef>
                <a:spcPts val="0"/>
              </a:spcBef>
            </a:pPr>
            <a:r>
              <a:rPr lang="it-IT" sz="1800" dirty="0">
                <a:latin typeface="Roboto Slab" pitchFamily="2" charset="0"/>
                <a:ea typeface="Roboto Slab" pitchFamily="2" charset="0"/>
                <a:cs typeface="Roboto Slab" pitchFamily="2" charset="0"/>
              </a:rPr>
              <a:t>b) n</a:t>
            </a:r>
            <a:r>
              <a:rPr lang="it-IT" sz="1800" b="0" i="0" u="none" strike="noStrike" baseline="0" dirty="0">
                <a:latin typeface="Roboto Slab" pitchFamily="2" charset="0"/>
                <a:ea typeface="Roboto Slab" pitchFamily="2" charset="0"/>
                <a:cs typeface="Roboto Slab" pitchFamily="2" charset="0"/>
              </a:rPr>
              <a:t>el caso in cui gli effetti contabili coincidano con gli effetti reali della fusione (no retrodatazione):            la situazione contabile della incorporata che viene trasferita nella incorporante (o nella società risultante) è rappresentata da un vero e proprio bilancio infrannuale che rappresenta i fatti di gestione dell’incorporata dall’inizio dell’esercizio nel corso del quale è realizzata la fusione fino alla data in cui l’incorporata perde la propria individualità e confluisce nell’incorporante (o nella società risultante); si tratta di bilancio ordinario infrannuale e risultano applicabile il Principio contabile 30 </a:t>
            </a:r>
            <a:r>
              <a:rPr lang="it-IT" sz="1800" b="0" i="1" u="none" strike="noStrike" baseline="0" dirty="0">
                <a:latin typeface="Roboto Slab" pitchFamily="2" charset="0"/>
                <a:ea typeface="Roboto Slab" pitchFamily="2" charset="0"/>
                <a:cs typeface="Roboto Slab" pitchFamily="2" charset="0"/>
              </a:rPr>
              <a:t>I bilanci intermedi</a:t>
            </a:r>
            <a:r>
              <a:rPr lang="it-IT" sz="1800" b="0" i="0" u="none" strike="noStrike" baseline="0" dirty="0">
                <a:latin typeface="Roboto Slab" pitchFamily="2" charset="0"/>
                <a:ea typeface="Roboto Slab" pitchFamily="2" charset="0"/>
                <a:cs typeface="Roboto Slab" pitchFamily="2" charset="0"/>
              </a:rPr>
              <a:t>.</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A6E767A5-F01D-BA6C-7C8F-025727D5C115}"/>
              </a:ext>
            </a:extLst>
          </p:cNvPr>
          <p:cNvSpPr>
            <a:spLocks noGrp="1"/>
          </p:cNvSpPr>
          <p:nvPr>
            <p:ph type="sldNum" sz="quarter" idx="12"/>
          </p:nvPr>
        </p:nvSpPr>
        <p:spPr/>
        <p:txBody>
          <a:bodyPr/>
          <a:lstStyle/>
          <a:p>
            <a:fld id="{924E01A3-EAA5-4C2C-A4B3-8A501F687B1A}" type="slidenum">
              <a:rPr lang="it-IT" smtClean="0"/>
              <a:t>46</a:t>
            </a:fld>
            <a:endParaRPr lang="it-IT"/>
          </a:p>
        </p:txBody>
      </p:sp>
      <p:sp>
        <p:nvSpPr>
          <p:cNvPr id="4" name="Freccia a destra 3">
            <a:extLst>
              <a:ext uri="{FF2B5EF4-FFF2-40B4-BE49-F238E27FC236}">
                <a16:creationId xmlns:a16="http://schemas.microsoft.com/office/drawing/2014/main" id="{06E6D565-8236-8C32-FBD0-7D6EAAE54091}"/>
              </a:ext>
            </a:extLst>
          </p:cNvPr>
          <p:cNvSpPr/>
          <p:nvPr/>
        </p:nvSpPr>
        <p:spPr>
          <a:xfrm>
            <a:off x="3802681" y="4174564"/>
            <a:ext cx="540000" cy="324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ECAA13BB-12BD-9CDF-CA2B-285AD5D9E54C}"/>
              </a:ext>
            </a:extLst>
          </p:cNvPr>
          <p:cNvSpPr/>
          <p:nvPr/>
        </p:nvSpPr>
        <p:spPr>
          <a:xfrm>
            <a:off x="7819158" y="2281854"/>
            <a:ext cx="540000" cy="324000"/>
          </a:xfrm>
          <a:prstGeom prst="rightArrow">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860935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7E536-013B-E9CB-B71B-1D7F5539671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FDABA1F-B980-0356-3879-E4DA8A35C11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1800" i="1" u="none" strike="noStrike" baseline="0" dirty="0">
                <a:solidFill>
                  <a:srgbClr val="FF0000"/>
                </a:solidFill>
                <a:latin typeface="Roboto Slab" pitchFamily="2" charset="0"/>
                <a:ea typeface="Roboto Slab" pitchFamily="2" charset="0"/>
                <a:cs typeface="Roboto Slab" pitchFamily="2" charset="0"/>
              </a:rPr>
              <a:t>Bilanci e situazioni patrimoniali di chiusura </a:t>
            </a:r>
            <a:br>
              <a:rPr lang="it-IT" sz="1800" i="1" u="none" strike="noStrike" baseline="0" dirty="0">
                <a:solidFill>
                  <a:srgbClr val="FF0000"/>
                </a:solidFill>
                <a:latin typeface="Roboto Slab" pitchFamily="2" charset="0"/>
                <a:ea typeface="Roboto Slab" pitchFamily="2" charset="0"/>
                <a:cs typeface="Roboto Slab" pitchFamily="2" charset="0"/>
              </a:rPr>
            </a:br>
            <a:r>
              <a:rPr lang="it-IT" sz="1800" i="1" u="none" strike="noStrike" baseline="0" dirty="0">
                <a:solidFill>
                  <a:srgbClr val="FF0000"/>
                </a:solidFill>
                <a:latin typeface="Roboto Slab" pitchFamily="2" charset="0"/>
                <a:ea typeface="Roboto Slab" pitchFamily="2" charset="0"/>
                <a:cs typeface="Roboto Slab" pitchFamily="2" charset="0"/>
              </a:rPr>
              <a:t>della società incorporata o fusa – procedimento</a:t>
            </a:r>
            <a:endParaRPr lang="it-IT" altLang="it-IT" sz="1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E46FB278-3B1E-3E87-BFA3-0AECCBBED5E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b="0" i="0" u="none" strike="noStrike" baseline="0" dirty="0">
                <a:latin typeface="Roboto Slab" pitchFamily="2" charset="0"/>
                <a:ea typeface="Roboto Slab" pitchFamily="2" charset="0"/>
                <a:cs typeface="Roboto Slab" pitchFamily="2" charset="0"/>
              </a:rPr>
              <a:t>Riguardo alle modalità di tenuta delle scritture contabili, </a:t>
            </a:r>
            <a:r>
              <a:rPr lang="it-IT" b="1" i="0" u="none" strike="noStrike" baseline="0" dirty="0">
                <a:latin typeface="Roboto Slab" pitchFamily="2" charset="0"/>
                <a:ea typeface="Roboto Slab" pitchFamily="2" charset="0"/>
                <a:cs typeface="Roboto Slab" pitchFamily="2" charset="0"/>
              </a:rPr>
              <a:t>in entrambi i casi gli amministratori della società incorporata o fusa dovranno provvedere all’aggiornamento</a:t>
            </a:r>
            <a:r>
              <a:rPr lang="it-IT" b="0" i="0" u="none" strike="noStrike" baseline="0" dirty="0">
                <a:latin typeface="Roboto Slab" pitchFamily="2" charset="0"/>
                <a:ea typeface="Roboto Slab" pitchFamily="2" charset="0"/>
                <a:cs typeface="Roboto Slab" pitchFamily="2" charset="0"/>
              </a:rPr>
              <a:t> del libro giornale, dei conti di mastro, e degli altri libri e registri contabili, </a:t>
            </a:r>
            <a:r>
              <a:rPr lang="it-IT" b="1" i="0" u="none" strike="noStrike" baseline="0" dirty="0">
                <a:latin typeface="Roboto Slab" pitchFamily="2" charset="0"/>
                <a:ea typeface="Roboto Slab" pitchFamily="2" charset="0"/>
                <a:cs typeface="Roboto Slab" pitchFamily="2" charset="0"/>
              </a:rPr>
              <a:t>fino alla data di effetto</a:t>
            </a:r>
            <a:r>
              <a:rPr lang="it-IT" b="0" i="0" u="none" strike="noStrike" baseline="0" dirty="0">
                <a:latin typeface="Roboto Slab" pitchFamily="2" charset="0"/>
                <a:ea typeface="Roboto Slab" pitchFamily="2" charset="0"/>
                <a:cs typeface="Roboto Slab" pitchFamily="2" charset="0"/>
              </a:rPr>
              <a:t> della fusione, </a:t>
            </a:r>
            <a:r>
              <a:rPr lang="it-IT" b="1" i="0" u="none" strike="noStrike" baseline="0" dirty="0">
                <a:latin typeface="Roboto Slab" pitchFamily="2" charset="0"/>
                <a:ea typeface="Roboto Slab" pitchFamily="2" charset="0"/>
                <a:cs typeface="Roboto Slab" pitchFamily="2" charset="0"/>
              </a:rPr>
              <a:t>tenendo separata la gestione</a:t>
            </a:r>
            <a:r>
              <a:rPr lang="it-IT" b="0" i="0" u="none" strike="noStrike" baseline="0" dirty="0">
                <a:latin typeface="Roboto Slab" pitchFamily="2" charset="0"/>
                <a:ea typeface="Roboto Slab" pitchFamily="2" charset="0"/>
                <a:cs typeface="Roboto Slab" pitchFamily="2" charset="0"/>
              </a:rPr>
              <a:t> delle società coinvolte nel processo di fusione.</a:t>
            </a:r>
            <a:endParaRPr lang="it-IT"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CB9D899-0503-E2B6-B82B-692F56CA20BE}"/>
              </a:ext>
            </a:extLst>
          </p:cNvPr>
          <p:cNvSpPr>
            <a:spLocks noGrp="1"/>
          </p:cNvSpPr>
          <p:nvPr>
            <p:ph type="sldNum" sz="quarter" idx="12"/>
          </p:nvPr>
        </p:nvSpPr>
        <p:spPr/>
        <p:txBody>
          <a:bodyPr/>
          <a:lstStyle/>
          <a:p>
            <a:fld id="{924E01A3-EAA5-4C2C-A4B3-8A501F687B1A}" type="slidenum">
              <a:rPr lang="it-IT" smtClean="0"/>
              <a:t>47</a:t>
            </a:fld>
            <a:endParaRPr lang="it-IT"/>
          </a:p>
        </p:txBody>
      </p:sp>
    </p:spTree>
    <p:extLst>
      <p:ext uri="{BB962C8B-B14F-4D97-AF65-F5344CB8AC3E}">
        <p14:creationId xmlns:p14="http://schemas.microsoft.com/office/powerpoint/2010/main" val="16812919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43D6F-A975-84AF-3238-D00EB1A87C2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CB8BA7B-B838-9BDF-3EC5-D99797F67DA3}"/>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Il primo «bilancio successivo» alla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645E634-BCFE-03C0-FD15-82A21C0B1AE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nSpc>
                <a:spcPct val="150000"/>
              </a:lnSpc>
              <a:spcBef>
                <a:spcPts val="0"/>
              </a:spcBef>
            </a:pPr>
            <a:r>
              <a:rPr lang="it-IT" i="1" dirty="0">
                <a:solidFill>
                  <a:srgbClr val="000000"/>
                </a:solidFill>
                <a:effectLst/>
                <a:latin typeface="Roboto Slab" pitchFamily="2" charset="0"/>
              </a:rPr>
              <a:t>Art. 2504-bis, comma 4</a:t>
            </a:r>
          </a:p>
          <a:p>
            <a:pPr algn="just">
              <a:lnSpc>
                <a:spcPct val="170000"/>
              </a:lnSpc>
              <a:spcBef>
                <a:spcPts val="0"/>
              </a:spcBef>
            </a:pPr>
            <a:r>
              <a:rPr lang="it-IT" sz="2000" b="0" i="0" dirty="0">
                <a:solidFill>
                  <a:srgbClr val="000000"/>
                </a:solidFill>
                <a:effectLst/>
                <a:latin typeface="Roboto Slab" pitchFamily="2" charset="0"/>
              </a:rPr>
              <a:t>«Nel </a:t>
            </a:r>
            <a:r>
              <a:rPr lang="it-IT" sz="2000" b="1" i="0" dirty="0">
                <a:solidFill>
                  <a:srgbClr val="000000"/>
                </a:solidFill>
                <a:effectLst/>
                <a:latin typeface="Roboto Slab" pitchFamily="2" charset="0"/>
              </a:rPr>
              <a:t>primo bilancio successivo alla fusione </a:t>
            </a:r>
            <a:r>
              <a:rPr lang="it-IT" sz="2000" b="0" i="0" dirty="0">
                <a:solidFill>
                  <a:srgbClr val="000000"/>
                </a:solidFill>
                <a:effectLst/>
                <a:latin typeface="Roboto Slab" pitchFamily="2" charset="0"/>
              </a:rPr>
              <a:t>le attività e le passività sono </a:t>
            </a:r>
            <a:r>
              <a:rPr lang="it-IT" sz="2000" b="1" i="0" dirty="0">
                <a:solidFill>
                  <a:srgbClr val="000000"/>
                </a:solidFill>
                <a:effectLst/>
                <a:latin typeface="Roboto Slab" pitchFamily="2" charset="0"/>
              </a:rPr>
              <a:t>iscritte ai valori risultanti dalle scritture contabili alla data di efficacia </a:t>
            </a:r>
            <a:r>
              <a:rPr lang="it-IT" sz="2000" b="0" i="0" dirty="0">
                <a:solidFill>
                  <a:srgbClr val="000000"/>
                </a:solidFill>
                <a:effectLst/>
                <a:latin typeface="Roboto Slab" pitchFamily="2" charset="0"/>
              </a:rPr>
              <a:t>della fusione medesima; se dalla fusione emerge un disavanzo, esso deve essere imputato, ove possibile, agli elementi dell'attivo e del passivo delle società partecipanti alla fusione e, per la differenza e nel rispetto delle condizioni previste dal numero 6 dell’articolo 2426, ad avviamento». </a:t>
            </a:r>
            <a:endParaRPr lang="it-IT" sz="20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8D72C18-F0AB-5AF4-8EB3-42A7B5222F67}"/>
              </a:ext>
            </a:extLst>
          </p:cNvPr>
          <p:cNvSpPr>
            <a:spLocks noGrp="1"/>
          </p:cNvSpPr>
          <p:nvPr>
            <p:ph type="sldNum" sz="quarter" idx="12"/>
          </p:nvPr>
        </p:nvSpPr>
        <p:spPr/>
        <p:txBody>
          <a:bodyPr/>
          <a:lstStyle/>
          <a:p>
            <a:fld id="{924E01A3-EAA5-4C2C-A4B3-8A501F687B1A}" type="slidenum">
              <a:rPr lang="it-IT" smtClean="0"/>
              <a:t>48</a:t>
            </a:fld>
            <a:endParaRPr lang="it-IT"/>
          </a:p>
        </p:txBody>
      </p:sp>
    </p:spTree>
    <p:extLst>
      <p:ext uri="{BB962C8B-B14F-4D97-AF65-F5344CB8AC3E}">
        <p14:creationId xmlns:p14="http://schemas.microsoft.com/office/powerpoint/2010/main" val="1221063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B80AD-AEBB-3CD2-BE97-5408A13AD13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70C4BE4-E099-190E-290F-E9E6BA7B232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Il primo «bilancio successivo» alla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C7D7AC7-3E05-404E-58D2-7AC3F604C25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20000"/>
          </a:bodyPr>
          <a:lstStyle/>
          <a:p>
            <a:pPr>
              <a:lnSpc>
                <a:spcPct val="170000"/>
              </a:lnSpc>
              <a:spcBef>
                <a:spcPts val="0"/>
              </a:spcBef>
            </a:pPr>
            <a:r>
              <a:rPr lang="it-IT" sz="2100" b="1" i="1" u="none" strike="noStrike" baseline="0" dirty="0">
                <a:latin typeface="Roboto Slab" pitchFamily="2" charset="0"/>
                <a:ea typeface="Roboto Slab" pitchFamily="2" charset="0"/>
                <a:cs typeface="Roboto Slab" pitchFamily="2" charset="0"/>
              </a:rPr>
              <a:t>Questione preliminare</a:t>
            </a:r>
            <a:r>
              <a:rPr lang="it-IT" sz="18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 da un primo esame sembra che sia il primo bilancio d’esercizio successivo alla conclusione del procedimento di fusione: si parla di </a:t>
            </a:r>
            <a:r>
              <a:rPr lang="it-IT" sz="1800" b="0" i="1" u="none" strike="noStrike" baseline="0" dirty="0">
                <a:latin typeface="Roboto Slab" pitchFamily="2" charset="0"/>
                <a:ea typeface="Roboto Slab" pitchFamily="2" charset="0"/>
                <a:cs typeface="Roboto Slab" pitchFamily="2" charset="0"/>
              </a:rPr>
              <a:t>“</a:t>
            </a:r>
            <a:r>
              <a:rPr lang="it-IT" sz="1800" b="1" u="none" strike="noStrike" baseline="0" dirty="0">
                <a:latin typeface="Roboto Slab" pitchFamily="2" charset="0"/>
                <a:ea typeface="Roboto Slab" pitchFamily="2" charset="0"/>
                <a:cs typeface="Roboto Slab" pitchFamily="2" charset="0"/>
              </a:rPr>
              <a:t>primo bilancio successivo alla fusione</a:t>
            </a:r>
            <a:r>
              <a:rPr lang="it-IT" sz="1800" b="0" i="1" u="none" strike="noStrike" baseline="0" dirty="0">
                <a:latin typeface="Roboto Slab" pitchFamily="2" charset="0"/>
                <a:ea typeface="Roboto Slab" pitchFamily="2" charset="0"/>
                <a:cs typeface="Roboto Slab" pitchFamily="2" charset="0"/>
              </a:rPr>
              <a:t>” </a:t>
            </a:r>
            <a:r>
              <a:rPr lang="it-IT" sz="1800" b="0" i="0" u="none" strike="noStrike" baseline="0" dirty="0">
                <a:latin typeface="Roboto Slab" pitchFamily="2" charset="0"/>
                <a:ea typeface="Roboto Slab" pitchFamily="2" charset="0"/>
                <a:cs typeface="Roboto Slab" pitchFamily="2" charset="0"/>
              </a:rPr>
              <a:t>e potrebbe essere sia al primo bilancio </a:t>
            </a:r>
            <a:r>
              <a:rPr lang="it-IT" sz="1800" b="1" u="none" strike="noStrike" baseline="0" dirty="0">
                <a:latin typeface="Roboto Slab" pitchFamily="2" charset="0"/>
                <a:ea typeface="Roboto Slab" pitchFamily="2" charset="0"/>
                <a:cs typeface="Roboto Slab" pitchFamily="2" charset="0"/>
              </a:rPr>
              <a:t>d’esercizio</a:t>
            </a:r>
            <a:r>
              <a:rPr lang="it-IT" sz="1800" b="0" i="1" u="none" strike="noStrike" baseline="0" dirty="0">
                <a:latin typeface="Roboto Slab" pitchFamily="2" charset="0"/>
                <a:ea typeface="Roboto Slab" pitchFamily="2" charset="0"/>
                <a:cs typeface="Roboto Slab" pitchFamily="2" charset="0"/>
              </a:rPr>
              <a:t> </a:t>
            </a:r>
            <a:r>
              <a:rPr lang="it-IT" sz="1800" b="0" i="0" u="none" strike="noStrike" baseline="0" dirty="0">
                <a:latin typeface="Roboto Slab" pitchFamily="2" charset="0"/>
                <a:ea typeface="Roboto Slab" pitchFamily="2" charset="0"/>
                <a:cs typeface="Roboto Slab" pitchFamily="2" charset="0"/>
              </a:rPr>
              <a:t>sia il </a:t>
            </a:r>
            <a:r>
              <a:rPr lang="it-IT" sz="1800" b="1" i="0" u="none" strike="noStrike" baseline="0" dirty="0">
                <a:latin typeface="Roboto Slab" pitchFamily="2" charset="0"/>
                <a:ea typeface="Roboto Slab" pitchFamily="2" charset="0"/>
                <a:cs typeface="Roboto Slab" pitchFamily="2" charset="0"/>
              </a:rPr>
              <a:t>bilancio d’apertura</a:t>
            </a:r>
            <a:r>
              <a:rPr lang="it-IT" sz="18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 </a:t>
            </a:r>
            <a:r>
              <a:rPr lang="it-IT" sz="1800" dirty="0">
                <a:latin typeface="Roboto Slab" pitchFamily="2" charset="0"/>
                <a:ea typeface="Roboto Slab" pitchFamily="2" charset="0"/>
                <a:cs typeface="Roboto Slab" pitchFamily="2" charset="0"/>
              </a:rPr>
              <a:t>ma </a:t>
            </a:r>
            <a:r>
              <a:rPr lang="it-IT" sz="1800" b="0" i="0" u="none" strike="noStrike" baseline="0" dirty="0">
                <a:latin typeface="Roboto Slab" pitchFamily="2" charset="0"/>
                <a:ea typeface="Roboto Slab" pitchFamily="2" charset="0"/>
                <a:cs typeface="Roboto Slab" pitchFamily="2" charset="0"/>
              </a:rPr>
              <a:t>il </a:t>
            </a:r>
            <a:r>
              <a:rPr lang="it-IT" sz="1800" b="1" u="none" strike="noStrike" baseline="0" dirty="0">
                <a:latin typeface="Roboto Slab" pitchFamily="2" charset="0"/>
                <a:ea typeface="Roboto Slab" pitchFamily="2" charset="0"/>
                <a:cs typeface="Roboto Slab" pitchFamily="2" charset="0"/>
              </a:rPr>
              <a:t>primo dei bilanci </a:t>
            </a:r>
            <a:r>
              <a:rPr lang="it-IT" sz="1800" b="0" i="0" u="none" strike="noStrike" baseline="0" dirty="0">
                <a:latin typeface="Roboto Slab" pitchFamily="2" charset="0"/>
                <a:ea typeface="Roboto Slab" pitchFamily="2" charset="0"/>
                <a:cs typeface="Roboto Slab" pitchFamily="2" charset="0"/>
              </a:rPr>
              <a:t>che la società incorporante o risultante dalla fusione redige dopo l’operazione e prima ancora della conclusione dell’esercizio nel quale essa ha avuto compimento è il </a:t>
            </a:r>
            <a:r>
              <a:rPr lang="it-IT" sz="1800" b="1" i="0" u="none" strike="noStrike" baseline="0" dirty="0">
                <a:latin typeface="Roboto Slab" pitchFamily="2" charset="0"/>
                <a:ea typeface="Roboto Slab" pitchFamily="2" charset="0"/>
                <a:cs typeface="Roboto Slab" pitchFamily="2" charset="0"/>
              </a:rPr>
              <a:t>bilancio d’apertura </a:t>
            </a:r>
            <a:r>
              <a:rPr lang="it-IT" sz="1800" b="0" i="0" u="none" strike="noStrike" baseline="0" dirty="0">
                <a:latin typeface="Roboto Slab" pitchFamily="2" charset="0"/>
                <a:ea typeface="Roboto Slab" pitchFamily="2" charset="0"/>
                <a:cs typeface="Roboto Slab" pitchFamily="2" charset="0"/>
              </a:rPr>
              <a:t>del complesso aziendale unificato dopo l’aggregazione dei patrimoni (situazione patrimoniale, senza conto economico e senza nota integrativa); ha solo un’efficacia interna nelle incorporazioni, mentre ha anche una valenza esterna nelle fusioni proprie, in quanto corrisponde all’inventario iniziale dell’impresa, da iscrivere nel libro degli inventari (art. 2217, comma 1, del Codice Civile).</a:t>
            </a:r>
          </a:p>
          <a:p>
            <a:pPr>
              <a:lnSpc>
                <a:spcPct val="170000"/>
              </a:lnSpc>
              <a:spcBef>
                <a:spcPts val="0"/>
              </a:spcBef>
            </a:pPr>
            <a:r>
              <a:rPr lang="it-IT" sz="2100" b="1" i="1" u="none" strike="noStrike" baseline="0" dirty="0">
                <a:latin typeface="Roboto Slab" pitchFamily="2" charset="0"/>
                <a:ea typeface="Roboto Slab" pitchFamily="2" charset="0"/>
                <a:cs typeface="Roboto Slab" pitchFamily="2" charset="0"/>
              </a:rPr>
              <a:t>E’ a questo che la norma si riferisce o al bilancio dell’esercizio in cui ha avuto compimento l’operazione?</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96895F0F-E4BA-32AA-5A0D-18988182AA26}"/>
              </a:ext>
            </a:extLst>
          </p:cNvPr>
          <p:cNvSpPr>
            <a:spLocks noGrp="1"/>
          </p:cNvSpPr>
          <p:nvPr>
            <p:ph type="sldNum" sz="quarter" idx="12"/>
          </p:nvPr>
        </p:nvSpPr>
        <p:spPr/>
        <p:txBody>
          <a:bodyPr/>
          <a:lstStyle/>
          <a:p>
            <a:fld id="{924E01A3-EAA5-4C2C-A4B3-8A501F687B1A}" type="slidenum">
              <a:rPr lang="it-IT" smtClean="0"/>
              <a:t>49</a:t>
            </a:fld>
            <a:endParaRPr lang="it-IT"/>
          </a:p>
        </p:txBody>
      </p:sp>
    </p:spTree>
    <p:extLst>
      <p:ext uri="{BB962C8B-B14F-4D97-AF65-F5344CB8AC3E}">
        <p14:creationId xmlns:p14="http://schemas.microsoft.com/office/powerpoint/2010/main" val="1237560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8324C2-3110-0C5C-BAB4-21B8E0ECDC1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41026B4-CD79-153D-FF82-521A2C278C7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documentazione contabile della fusione</a:t>
            </a:r>
          </a:p>
        </p:txBody>
      </p:sp>
      <p:sp>
        <p:nvSpPr>
          <p:cNvPr id="2051" name="Rectangle 3">
            <a:extLst>
              <a:ext uri="{FF2B5EF4-FFF2-40B4-BE49-F238E27FC236}">
                <a16:creationId xmlns:a16="http://schemas.microsoft.com/office/drawing/2014/main" id="{8B5832D9-1702-3BC1-F78E-FC2771A4D58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i="0" dirty="0">
                <a:solidFill>
                  <a:srgbClr val="000000"/>
                </a:solidFill>
                <a:effectLst/>
                <a:latin typeface="Roboto Slab" pitchFamily="2" charset="0"/>
              </a:rPr>
              <a:t>Sempre </a:t>
            </a:r>
            <a:r>
              <a:rPr lang="it-IT" b="1" i="0" dirty="0">
                <a:solidFill>
                  <a:srgbClr val="000000"/>
                </a:solidFill>
                <a:effectLst/>
                <a:latin typeface="Roboto Slab" pitchFamily="2" charset="0"/>
              </a:rPr>
              <a:t>in corrispondenza </a:t>
            </a:r>
            <a:r>
              <a:rPr lang="it-IT" b="0" i="0" dirty="0">
                <a:solidFill>
                  <a:srgbClr val="000000"/>
                </a:solidFill>
                <a:effectLst/>
                <a:latin typeface="Roboto Slab" pitchFamily="2" charset="0"/>
              </a:rPr>
              <a:t>della data da cui decorrono gli </a:t>
            </a:r>
            <a:r>
              <a:rPr lang="it-IT" b="1" i="0" dirty="0">
                <a:solidFill>
                  <a:srgbClr val="000000"/>
                </a:solidFill>
                <a:effectLst/>
                <a:latin typeface="Roboto Slab" pitchFamily="2" charset="0"/>
              </a:rPr>
              <a:t>effetti giuridici </a:t>
            </a:r>
            <a:r>
              <a:rPr lang="it-IT" b="0" i="0" dirty="0">
                <a:solidFill>
                  <a:srgbClr val="000000"/>
                </a:solidFill>
                <a:effectLst/>
                <a:latin typeface="Roboto Slab" pitchFamily="2" charset="0"/>
              </a:rPr>
              <a:t>della fusione (ivi compreso il caso in cui gli effetti contabili siano oggetto di retrodatazione), deve essere predisposta anche la </a:t>
            </a:r>
            <a:r>
              <a:rPr lang="it-IT" b="1" i="0" dirty="0">
                <a:solidFill>
                  <a:srgbClr val="000000"/>
                </a:solidFill>
                <a:effectLst/>
                <a:latin typeface="Roboto Slab" pitchFamily="2" charset="0"/>
              </a:rPr>
              <a:t>situazione contabile di apertura</a:t>
            </a:r>
            <a:r>
              <a:rPr lang="it-IT" b="0" i="0" dirty="0">
                <a:solidFill>
                  <a:srgbClr val="000000"/>
                </a:solidFill>
                <a:effectLst/>
                <a:latin typeface="Roboto Slab" pitchFamily="2" charset="0"/>
              </a:rPr>
              <a:t>, con la quale la società risultante o incorporante rileva nel proprio Stato patrimoniale le attività e le passività </a:t>
            </a:r>
            <a:r>
              <a:rPr lang="it-IT" dirty="0">
                <a:solidFill>
                  <a:srgbClr val="000000"/>
                </a:solidFill>
                <a:latin typeface="Roboto Slab" pitchFamily="2" charset="0"/>
              </a:rPr>
              <a:t>provenienti </a:t>
            </a:r>
            <a:r>
              <a:rPr lang="it-IT" b="0" i="0" dirty="0">
                <a:solidFill>
                  <a:srgbClr val="000000"/>
                </a:solidFill>
                <a:effectLst/>
                <a:latin typeface="Roboto Slab" pitchFamily="2" charset="0"/>
              </a:rPr>
              <a:t>da ciascuna società fusa o incorporata.</a:t>
            </a:r>
            <a:r>
              <a:rPr lang="it-IT" sz="1800" kern="100" dirty="0">
                <a:effectLst/>
                <a:latin typeface="Roboto Slab" pitchFamily="2" charset="0"/>
                <a:ea typeface="Roboto Slab" pitchFamily="2" charset="0"/>
                <a:cs typeface="Roboto Slab" pitchFamily="2" charset="0"/>
              </a:rPr>
              <a:t>	</a:t>
            </a: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1D78B383-0994-720D-8364-160EEEE3C3BB}"/>
              </a:ext>
            </a:extLst>
          </p:cNvPr>
          <p:cNvSpPr>
            <a:spLocks noGrp="1"/>
          </p:cNvSpPr>
          <p:nvPr>
            <p:ph type="sldNum" sz="quarter" idx="12"/>
          </p:nvPr>
        </p:nvSpPr>
        <p:spPr/>
        <p:txBody>
          <a:bodyPr/>
          <a:lstStyle/>
          <a:p>
            <a:fld id="{924E01A3-EAA5-4C2C-A4B3-8A501F687B1A}" type="slidenum">
              <a:rPr lang="it-IT" smtClean="0"/>
              <a:t>5</a:t>
            </a:fld>
            <a:endParaRPr lang="it-IT"/>
          </a:p>
        </p:txBody>
      </p:sp>
    </p:spTree>
    <p:extLst>
      <p:ext uri="{BB962C8B-B14F-4D97-AF65-F5344CB8AC3E}">
        <p14:creationId xmlns:p14="http://schemas.microsoft.com/office/powerpoint/2010/main" val="22009446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DA483-FCB5-4C57-F2D1-F25190F9A50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C5AB1587-CF64-871C-0E05-2A0F3629559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Il primo «bilancio successivo» alla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CD829714-4525-813E-FD03-E13EB564136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nSpc>
                <a:spcPct val="160000"/>
              </a:lnSpc>
              <a:spcBef>
                <a:spcPts val="0"/>
              </a:spcBef>
            </a:pPr>
            <a:r>
              <a:rPr lang="it-IT" sz="1800" b="1" i="1" u="none" strike="noStrike" baseline="0" dirty="0">
                <a:latin typeface="Roboto Slab" pitchFamily="2" charset="0"/>
                <a:ea typeface="Roboto Slab" pitchFamily="2" charset="0"/>
                <a:cs typeface="Roboto Slab" pitchFamily="2" charset="0"/>
              </a:rPr>
              <a:t>Risposta</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Se si trattasse del primo bilancio d’esercizio, la cui data di riferimento di solito è distante vari mesi da quella di completamento del procedimento di fusione, </a:t>
            </a:r>
            <a:r>
              <a:rPr lang="it-IT" sz="1800" b="1" i="0" u="none" strike="noStrike" baseline="0" dirty="0">
                <a:latin typeface="Roboto Slab" pitchFamily="2" charset="0"/>
                <a:ea typeface="Roboto Slab" pitchFamily="2" charset="0"/>
                <a:cs typeface="Roboto Slab" pitchFamily="2" charset="0"/>
              </a:rPr>
              <a:t>la norma</a:t>
            </a:r>
            <a:r>
              <a:rPr lang="it-IT" sz="1800" b="0" i="0" u="none" strike="noStrike" baseline="0" dirty="0">
                <a:latin typeface="Roboto Slab" pitchFamily="2" charset="0"/>
                <a:ea typeface="Roboto Slab" pitchFamily="2" charset="0"/>
                <a:cs typeface="Roboto Slab" pitchFamily="2" charset="0"/>
              </a:rPr>
              <a:t>, richiedendo l’iscrizione delle attività e passività ai valori risultanti dalle scritture contabili </a:t>
            </a:r>
            <a:r>
              <a:rPr lang="it-IT" sz="1800" b="1" u="none" strike="noStrike" baseline="0" dirty="0">
                <a:latin typeface="Roboto Slab" pitchFamily="2" charset="0"/>
                <a:ea typeface="Roboto Slab" pitchFamily="2" charset="0"/>
                <a:cs typeface="Roboto Slab" pitchFamily="2" charset="0"/>
              </a:rPr>
              <a:t>alla data di efficacia della fusione, </a:t>
            </a:r>
            <a:r>
              <a:rPr lang="it-IT" sz="1800" b="1" i="0" u="none" strike="noStrike" baseline="0" dirty="0">
                <a:latin typeface="Roboto Slab" pitchFamily="2" charset="0"/>
                <a:ea typeface="Roboto Slab" pitchFamily="2" charset="0"/>
                <a:cs typeface="Roboto Slab" pitchFamily="2" charset="0"/>
              </a:rPr>
              <a:t>sarebbe praticamente inapplicabile</a:t>
            </a:r>
            <a:r>
              <a:rPr lang="it-IT" sz="1800" b="0" i="0" u="none" strike="noStrike" baseline="0" dirty="0">
                <a:latin typeface="Roboto Slab" pitchFamily="2" charset="0"/>
                <a:ea typeface="Roboto Slab" pitchFamily="2" charset="0"/>
                <a:cs typeface="Roboto Slab" pitchFamily="2" charset="0"/>
              </a:rPr>
              <a:t>:  comporterebbe l’iscrizione nel bilancio d’esercizio di saldi contabili relativi non alla data di chiusura dell’esercizio medesimo, bensì ad una data diversa ed antecedente, con violazione dei principi di veridicità, correttezza e chiarezza del bilancio.</a:t>
            </a:r>
          </a:p>
          <a:p>
            <a:pPr>
              <a:lnSpc>
                <a:spcPct val="160000"/>
              </a:lnSpc>
              <a:spcBef>
                <a:spcPts val="0"/>
              </a:spcBef>
            </a:pPr>
            <a:r>
              <a:rPr lang="it-IT" sz="1800" b="1" i="1" u="none" strike="noStrike" baseline="0" dirty="0">
                <a:latin typeface="Roboto Slab" pitchFamily="2" charset="0"/>
                <a:ea typeface="Roboto Slab" pitchFamily="2" charset="0"/>
                <a:cs typeface="Roboto Slab" pitchFamily="2" charset="0"/>
              </a:rPr>
              <a:t>Gli effetti distorsivi sopra indicati  non si producono se per “primo bilancio successivo alla fusione, si intende il bilancio d’apertura”.</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AECDAD7-DC0B-E7DD-9F28-B39BE118B8A4}"/>
              </a:ext>
            </a:extLst>
          </p:cNvPr>
          <p:cNvSpPr>
            <a:spLocks noGrp="1"/>
          </p:cNvSpPr>
          <p:nvPr>
            <p:ph type="sldNum" sz="quarter" idx="12"/>
          </p:nvPr>
        </p:nvSpPr>
        <p:spPr/>
        <p:txBody>
          <a:bodyPr/>
          <a:lstStyle/>
          <a:p>
            <a:fld id="{924E01A3-EAA5-4C2C-A4B3-8A501F687B1A}" type="slidenum">
              <a:rPr lang="it-IT" smtClean="0"/>
              <a:t>50</a:t>
            </a:fld>
            <a:endParaRPr lang="it-IT"/>
          </a:p>
        </p:txBody>
      </p:sp>
    </p:spTree>
    <p:extLst>
      <p:ext uri="{BB962C8B-B14F-4D97-AF65-F5344CB8AC3E}">
        <p14:creationId xmlns:p14="http://schemas.microsoft.com/office/powerpoint/2010/main" val="12899632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0CB00-4E0E-CF8A-C9B3-8F122028E552}"/>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5FE807F-81B7-348C-03F6-5A1BDFFD3C47}"/>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Il primo «bilancio successivo» alla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55E542E-B02C-091D-2C60-2C24B3431EF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Esso costituisce cronologicamente </a:t>
            </a:r>
            <a:r>
              <a:rPr lang="it-IT" sz="1800" u="none" strike="noStrike" baseline="0" dirty="0">
                <a:latin typeface="Roboto Slab" pitchFamily="2" charset="0"/>
                <a:ea typeface="Roboto Slab" pitchFamily="2" charset="0"/>
                <a:cs typeface="Roboto Slab" pitchFamily="2" charset="0"/>
              </a:rPr>
              <a:t>il</a:t>
            </a:r>
            <a:r>
              <a:rPr lang="it-IT" sz="1800" b="1" u="none" strike="noStrike" baseline="0" dirty="0">
                <a:latin typeface="Roboto Slab" pitchFamily="2" charset="0"/>
                <a:ea typeface="Roboto Slab" pitchFamily="2" charset="0"/>
                <a:cs typeface="Roboto Slab" pitchFamily="2" charset="0"/>
              </a:rPr>
              <a:t> primo </a:t>
            </a:r>
            <a:r>
              <a:rPr lang="it-IT" sz="1800" b="1" i="0" u="none" strike="noStrike" baseline="0" dirty="0">
                <a:latin typeface="Roboto Slab" pitchFamily="2" charset="0"/>
                <a:ea typeface="Roboto Slab" pitchFamily="2" charset="0"/>
                <a:cs typeface="Roboto Slab" pitchFamily="2" charset="0"/>
              </a:rPr>
              <a:t>dei bilanci </a:t>
            </a:r>
            <a:r>
              <a:rPr lang="it-IT" sz="1800" b="0" i="0" u="none" strike="noStrike" baseline="0" dirty="0">
                <a:latin typeface="Roboto Slab" pitchFamily="2" charset="0"/>
                <a:ea typeface="Roboto Slab" pitchFamily="2" charset="0"/>
                <a:cs typeface="Roboto Slab" pitchFamily="2" charset="0"/>
              </a:rPr>
              <a:t>che l’incorporante o la nuova società redigerà dopo il compimento dell’operazione di fusione. Essendo un bilancio iniziale e quindi di apertura di una </a:t>
            </a:r>
            <a:r>
              <a:rPr lang="it-IT" sz="1800" b="1" u="none" strike="noStrike" baseline="0" dirty="0">
                <a:latin typeface="Roboto Slab" pitchFamily="2" charset="0"/>
                <a:ea typeface="Roboto Slab" pitchFamily="2" charset="0"/>
                <a:cs typeface="Roboto Slab" pitchFamily="2" charset="0"/>
              </a:rPr>
              <a:t>nuova </a:t>
            </a:r>
            <a:r>
              <a:rPr lang="it-IT" sz="1800" b="1" i="0" u="none" strike="noStrike" baseline="0" dirty="0">
                <a:latin typeface="Roboto Slab" pitchFamily="2" charset="0"/>
                <a:ea typeface="Roboto Slab" pitchFamily="2" charset="0"/>
                <a:cs typeface="Roboto Slab" pitchFamily="2" charset="0"/>
              </a:rPr>
              <a:t>contabilità </a:t>
            </a:r>
            <a:r>
              <a:rPr lang="it-IT" sz="1800" b="0" i="0" u="none" strike="noStrike" baseline="0" dirty="0">
                <a:latin typeface="Roboto Slab" pitchFamily="2" charset="0"/>
                <a:ea typeface="Roboto Slab" pitchFamily="2" charset="0"/>
                <a:cs typeface="Roboto Slab" pitchFamily="2" charset="0"/>
              </a:rPr>
              <a:t>riferita al complesso aziendale unificato, esso viene riferito alle ore zero del giorno successivo a quello di efficacia della fusione. </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Si tratta, dunque, dei valori contabili riferiti al </a:t>
            </a:r>
            <a:r>
              <a:rPr lang="it-IT" sz="1800" b="0" u="none" strike="noStrike" baseline="0" dirty="0">
                <a:latin typeface="Roboto Slab" pitchFamily="2" charset="0"/>
                <a:ea typeface="Roboto Slab" pitchFamily="2" charset="0"/>
                <a:cs typeface="Roboto Slab" pitchFamily="2" charset="0"/>
              </a:rPr>
              <a:t>medesimo i</a:t>
            </a:r>
            <a:r>
              <a:rPr lang="it-IT" sz="1800" b="0" i="0" u="none" strike="noStrike" baseline="0" dirty="0">
                <a:latin typeface="Roboto Slab" pitchFamily="2" charset="0"/>
                <a:ea typeface="Roboto Slab" pitchFamily="2" charset="0"/>
                <a:cs typeface="Roboto Slab" pitchFamily="2" charset="0"/>
              </a:rPr>
              <a:t>stante: le ore 24 del </a:t>
            </a:r>
            <a:r>
              <a:rPr lang="it-IT" sz="1800" b="1" i="0" u="none" strike="noStrike" baseline="0" dirty="0">
                <a:latin typeface="Roboto Slab" pitchFamily="2" charset="0"/>
                <a:ea typeface="Roboto Slab" pitchFamily="2" charset="0"/>
                <a:cs typeface="Roboto Slab" pitchFamily="2" charset="0"/>
              </a:rPr>
              <a:t>giorno di efficacia della fusione</a:t>
            </a:r>
            <a:r>
              <a:rPr lang="it-IT" sz="1800" b="0" i="0" u="none" strike="noStrike" baseline="0" dirty="0">
                <a:latin typeface="Roboto Slab" pitchFamily="2" charset="0"/>
                <a:ea typeface="Roboto Slab" pitchFamily="2" charset="0"/>
                <a:cs typeface="Roboto Slab" pitchFamily="2" charset="0"/>
              </a:rPr>
              <a:t>, che coincidono con le ore zero del giorno successivo, senza alcuna soluzione di continuità.</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Pertanto, </a:t>
            </a:r>
            <a:r>
              <a:rPr lang="it-IT" sz="1800" b="1" i="0" u="none" strike="noStrike" baseline="0" dirty="0">
                <a:latin typeface="Roboto Slab" pitchFamily="2" charset="0"/>
                <a:ea typeface="Roboto Slab" pitchFamily="2" charset="0"/>
                <a:cs typeface="Roboto Slab" pitchFamily="2" charset="0"/>
              </a:rPr>
              <a:t>anche con retroattività contabile </a:t>
            </a:r>
            <a:r>
              <a:rPr lang="it-IT" sz="1800" b="0" i="0" u="none" strike="noStrike" baseline="0" dirty="0">
                <a:latin typeface="Roboto Slab" pitchFamily="2" charset="0"/>
                <a:ea typeface="Roboto Slab" pitchFamily="2" charset="0"/>
                <a:cs typeface="Roboto Slab" pitchFamily="2" charset="0"/>
              </a:rPr>
              <a:t>della fusione, il bilancio di apertura è redatto con riferimento al giorno successivo alla </a:t>
            </a:r>
            <a:r>
              <a:rPr lang="it-IT" sz="1800" b="1" u="none" strike="noStrike" baseline="0" dirty="0">
                <a:latin typeface="Roboto Slab" pitchFamily="2" charset="0"/>
                <a:ea typeface="Roboto Slab" pitchFamily="2" charset="0"/>
                <a:cs typeface="Roboto Slab" pitchFamily="2" charset="0"/>
              </a:rPr>
              <a:t>data in cui si produce l’effetto reale della fusione </a:t>
            </a:r>
            <a:r>
              <a:rPr lang="it-IT" sz="1800" u="none" strike="noStrike" baseline="0" dirty="0">
                <a:latin typeface="Roboto Slab" pitchFamily="2" charset="0"/>
                <a:ea typeface="Roboto Slab" pitchFamily="2" charset="0"/>
                <a:cs typeface="Roboto Slab" pitchFamily="2" charset="0"/>
              </a:rPr>
              <a:t>(</a:t>
            </a:r>
            <a:r>
              <a:rPr lang="it-IT" sz="1800" i="1" u="none" strike="noStrike" baseline="0" dirty="0">
                <a:latin typeface="Roboto Slab" pitchFamily="2" charset="0"/>
                <a:ea typeface="Roboto Slab" pitchFamily="2" charset="0"/>
                <a:cs typeface="Roboto Slab" pitchFamily="2" charset="0"/>
              </a:rPr>
              <a:t>OIC 4</a:t>
            </a:r>
            <a:r>
              <a:rPr lang="it-IT" sz="1800" u="none" strike="noStrike" baseline="0" dirty="0">
                <a:latin typeface="Roboto Slab" pitchFamily="2" charset="0"/>
                <a:ea typeface="Roboto Slab" pitchFamily="2" charset="0"/>
                <a:cs typeface="Roboto Slab" pitchFamily="2" charset="0"/>
              </a:rPr>
              <a:t>)</a:t>
            </a:r>
            <a:r>
              <a:rPr lang="it-IT" sz="1800" i="0" u="none" strike="noStrike" baseline="0" dirty="0">
                <a:latin typeface="Roboto Slab" pitchFamily="2" charset="0"/>
                <a:ea typeface="Roboto Slab" pitchFamily="2" charset="0"/>
                <a:cs typeface="Roboto Slab" pitchFamily="2" charset="0"/>
              </a:rPr>
              <a:t>.</a:t>
            </a:r>
            <a:endParaRPr lang="it-IT" sz="2100"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19DD73D-C7FF-E61D-DAE4-3F8A6C6813EF}"/>
              </a:ext>
            </a:extLst>
          </p:cNvPr>
          <p:cNvSpPr>
            <a:spLocks noGrp="1"/>
          </p:cNvSpPr>
          <p:nvPr>
            <p:ph type="sldNum" sz="quarter" idx="12"/>
          </p:nvPr>
        </p:nvSpPr>
        <p:spPr/>
        <p:txBody>
          <a:bodyPr/>
          <a:lstStyle/>
          <a:p>
            <a:fld id="{924E01A3-EAA5-4C2C-A4B3-8A501F687B1A}" type="slidenum">
              <a:rPr lang="it-IT" smtClean="0"/>
              <a:t>51</a:t>
            </a:fld>
            <a:endParaRPr lang="it-IT"/>
          </a:p>
        </p:txBody>
      </p:sp>
    </p:spTree>
    <p:extLst>
      <p:ext uri="{BB962C8B-B14F-4D97-AF65-F5344CB8AC3E}">
        <p14:creationId xmlns:p14="http://schemas.microsoft.com/office/powerpoint/2010/main" val="9306188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7877FB-28F7-C706-0FC0-25DB991A8FE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F2A0CC2-344D-3A2D-03D2-6914E7B097C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Il primo «bilancio successivo» alla fusione</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21636C7-D3EE-EAF4-D30A-AFCDCF454A2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a:bodyPr>
          <a:lstStyle/>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Come visto, fino alla data della sua “estinzione”, la società incorporata continua a gestire l’impresa e tiene regolarmente le proprie scritture contabili. I valori risultanti dalla scritture contabili cui fa riferimento la norma sono i </a:t>
            </a:r>
            <a:r>
              <a:rPr lang="it-IT" sz="1800" b="1" i="0" u="none" strike="noStrike" baseline="0" dirty="0">
                <a:latin typeface="Roboto Slab" pitchFamily="2" charset="0"/>
                <a:ea typeface="Roboto Slab" pitchFamily="2" charset="0"/>
                <a:cs typeface="Roboto Slab" pitchFamily="2" charset="0"/>
              </a:rPr>
              <a:t>saldi alla data di “compenetrazione” dei due organismi aziendali</a:t>
            </a:r>
            <a:r>
              <a:rPr lang="it-IT" sz="1800" b="0" i="0" u="none" strike="noStrike" baseline="0" dirty="0">
                <a:latin typeface="Roboto Slab" pitchFamily="2" charset="0"/>
                <a:ea typeface="Roboto Slab" pitchFamily="2" charset="0"/>
                <a:cs typeface="Roboto Slab" pitchFamily="2" charset="0"/>
              </a:rPr>
              <a:t>, che è appunto la </a:t>
            </a:r>
            <a:r>
              <a:rPr lang="it-IT" sz="1800" b="1" i="0" u="none" strike="noStrike" baseline="0" dirty="0">
                <a:latin typeface="Roboto Slab" pitchFamily="2" charset="0"/>
                <a:ea typeface="Roboto Slab" pitchFamily="2" charset="0"/>
                <a:cs typeface="Roboto Slab" pitchFamily="2" charset="0"/>
              </a:rPr>
              <a:t>data di </a:t>
            </a:r>
            <a:r>
              <a:rPr lang="it-IT" sz="1800" b="1" u="none" strike="noStrike" baseline="0" dirty="0">
                <a:latin typeface="Roboto Slab" pitchFamily="2" charset="0"/>
                <a:ea typeface="Roboto Slab" pitchFamily="2" charset="0"/>
                <a:cs typeface="Roboto Slab" pitchFamily="2" charset="0"/>
              </a:rPr>
              <a:t>effetto reale </a:t>
            </a:r>
            <a:r>
              <a:rPr lang="it-IT" sz="1800" b="0" u="none" strike="noStrike" baseline="0" dirty="0">
                <a:latin typeface="Roboto Slab" pitchFamily="2" charset="0"/>
                <a:ea typeface="Roboto Slab" pitchFamily="2" charset="0"/>
                <a:cs typeface="Roboto Slab" pitchFamily="2" charset="0"/>
              </a:rPr>
              <a:t>della fusione: a questa data si verifica l’“immissione” dei saldi dell’incorporata nella contabilità dell’incorporante ed è </a:t>
            </a:r>
            <a:r>
              <a:rPr lang="it-IT" sz="1800" b="1" u="none" strike="noStrike" baseline="0" dirty="0">
                <a:latin typeface="Roboto Slab" pitchFamily="2" charset="0"/>
                <a:ea typeface="Roboto Slab" pitchFamily="2" charset="0"/>
                <a:cs typeface="Roboto Slab" pitchFamily="2" charset="0"/>
              </a:rPr>
              <a:t>a questa medesima data </a:t>
            </a:r>
            <a:r>
              <a:rPr lang="it-IT" sz="1800" b="0" u="none" strike="noStrike" baseline="0" dirty="0">
                <a:latin typeface="Roboto Slab" pitchFamily="2" charset="0"/>
                <a:ea typeface="Roboto Slab" pitchFamily="2" charset="0"/>
                <a:cs typeface="Roboto Slab" pitchFamily="2" charset="0"/>
              </a:rPr>
              <a:t>che, </a:t>
            </a:r>
            <a:r>
              <a:rPr lang="it-IT" sz="1800" b="1" u="none" strike="noStrike" baseline="0" dirty="0">
                <a:latin typeface="Roboto Slab" pitchFamily="2" charset="0"/>
                <a:ea typeface="Roboto Slab" pitchFamily="2" charset="0"/>
                <a:cs typeface="Roboto Slab" pitchFamily="2" charset="0"/>
              </a:rPr>
              <a:t>in conseguenza di tale immissione, si vengono a formare gli avanzi e i disavanzi </a:t>
            </a:r>
            <a:r>
              <a:rPr lang="it-IT" sz="1800" b="1" i="0" u="none" strike="noStrike" baseline="0" dirty="0">
                <a:latin typeface="Roboto Slab" pitchFamily="2" charset="0"/>
                <a:ea typeface="Roboto Slab" pitchFamily="2" charset="0"/>
                <a:cs typeface="Roboto Slab" pitchFamily="2" charset="0"/>
              </a:rPr>
              <a:t>di fusione</a:t>
            </a:r>
            <a:r>
              <a:rPr lang="it-IT" sz="18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800" b="0" i="1" u="none" strike="noStrike" baseline="0" dirty="0">
                <a:latin typeface="Roboto Slab" pitchFamily="2" charset="0"/>
                <a:ea typeface="Roboto Slab" pitchFamily="2" charset="0"/>
                <a:cs typeface="Roboto Slab" pitchFamily="2" charset="0"/>
              </a:rPr>
              <a:t>Ergo</a:t>
            </a:r>
            <a:r>
              <a:rPr lang="it-IT" sz="1800" b="0" i="0" u="none" strike="noStrike" baseline="0" dirty="0">
                <a:latin typeface="Roboto Slab" pitchFamily="2" charset="0"/>
                <a:ea typeface="Roboto Slab" pitchFamily="2" charset="0"/>
                <a:cs typeface="Roboto Slab" pitchFamily="2" charset="0"/>
              </a:rPr>
              <a:t>, i valori contabili delle attività e passività che saranno iscritti nel bilancio d’apertura sono </a:t>
            </a:r>
            <a:r>
              <a:rPr lang="it-IT" sz="1800" b="1" i="0" u="none" strike="noStrike" baseline="0" dirty="0">
                <a:latin typeface="Roboto Slab" pitchFamily="2" charset="0"/>
                <a:ea typeface="Roboto Slab" pitchFamily="2" charset="0"/>
                <a:cs typeface="Roboto Slab" pitchFamily="2" charset="0"/>
              </a:rPr>
              <a:t>i medesimi valori che figurano nel bilancio di chiusura</a:t>
            </a:r>
            <a:r>
              <a:rPr lang="it-IT" sz="1800" b="0" i="0" u="none" strike="noStrike" baseline="0" dirty="0">
                <a:latin typeface="Roboto Slab" pitchFamily="2" charset="0"/>
                <a:ea typeface="Roboto Slab" pitchFamily="2" charset="0"/>
                <a:cs typeface="Roboto Slab" pitchFamily="2" charset="0"/>
              </a:rPr>
              <a:t>, salve le </a:t>
            </a:r>
            <a:r>
              <a:rPr lang="it-IT" sz="1800" b="1" i="0" u="none" strike="noStrike" baseline="0" dirty="0">
                <a:latin typeface="Roboto Slab" pitchFamily="2" charset="0"/>
                <a:ea typeface="Roboto Slab" pitchFamily="2" charset="0"/>
                <a:cs typeface="Roboto Slab" pitchFamily="2" charset="0"/>
              </a:rPr>
              <a:t>rettifiche ed eliminazioni di consolidamento </a:t>
            </a:r>
            <a:r>
              <a:rPr lang="it-IT" sz="1800" i="0" u="none" strike="noStrike" baseline="0" dirty="0">
                <a:latin typeface="Roboto Slab" pitchFamily="2" charset="0"/>
                <a:ea typeface="Roboto Slab" pitchFamily="2" charset="0"/>
                <a:cs typeface="Roboto Slab" pitchFamily="2" charset="0"/>
              </a:rPr>
              <a:t>e </a:t>
            </a:r>
            <a:r>
              <a:rPr lang="it-IT" sz="1800" b="0" i="0" u="none" strike="noStrike" baseline="0" dirty="0">
                <a:latin typeface="Roboto Slab" pitchFamily="2" charset="0"/>
                <a:ea typeface="Roboto Slab" pitchFamily="2" charset="0"/>
                <a:cs typeface="Roboto Slab" pitchFamily="2" charset="0"/>
              </a:rPr>
              <a:t>gli </a:t>
            </a:r>
            <a:r>
              <a:rPr lang="it-IT" sz="1800" b="1" i="0" u="none" strike="noStrike" baseline="0" dirty="0">
                <a:latin typeface="Roboto Slab" pitchFamily="2" charset="0"/>
                <a:ea typeface="Roboto Slab" pitchFamily="2" charset="0"/>
                <a:cs typeface="Roboto Slab" pitchFamily="2" charset="0"/>
              </a:rPr>
              <a:t>avanzi e disavanzi di fusione</a:t>
            </a:r>
            <a:r>
              <a:rPr lang="it-IT" sz="1800" b="0" i="0" u="none" strike="noStrike" baseline="0" dirty="0">
                <a:latin typeface="Roboto Slab" pitchFamily="2" charset="0"/>
                <a:ea typeface="Roboto Slab" pitchFamily="2" charset="0"/>
                <a:cs typeface="Roboto Slab" pitchFamily="2" charset="0"/>
              </a:rPr>
              <a:t>.</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D66C805-2753-A7EB-2782-AAC9C47B5DA3}"/>
              </a:ext>
            </a:extLst>
          </p:cNvPr>
          <p:cNvSpPr>
            <a:spLocks noGrp="1"/>
          </p:cNvSpPr>
          <p:nvPr>
            <p:ph type="sldNum" sz="quarter" idx="12"/>
          </p:nvPr>
        </p:nvSpPr>
        <p:spPr/>
        <p:txBody>
          <a:bodyPr/>
          <a:lstStyle/>
          <a:p>
            <a:fld id="{924E01A3-EAA5-4C2C-A4B3-8A501F687B1A}" type="slidenum">
              <a:rPr lang="it-IT" smtClean="0"/>
              <a:t>52</a:t>
            </a:fld>
            <a:endParaRPr lang="it-IT"/>
          </a:p>
        </p:txBody>
      </p:sp>
    </p:spTree>
    <p:extLst>
      <p:ext uri="{BB962C8B-B14F-4D97-AF65-F5344CB8AC3E}">
        <p14:creationId xmlns:p14="http://schemas.microsoft.com/office/powerpoint/2010/main" val="16293333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0B4DE-71F3-4972-1CDD-3F5F1FCA0A9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8F8F5E8-5C7F-37BF-2B83-EC051102628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Il consolidamento dei saldi contabili</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DBC6BD1A-664E-AD56-C605-C80890F25388}"/>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endParaRPr lang="it-IT" sz="1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Alla </a:t>
            </a:r>
            <a:r>
              <a:rPr lang="it-IT" sz="1800" b="1" i="0" u="none" strike="noStrike" baseline="0" dirty="0">
                <a:latin typeface="Roboto Slab" pitchFamily="2" charset="0"/>
                <a:ea typeface="Roboto Slab" pitchFamily="2" charset="0"/>
                <a:cs typeface="Roboto Slab" pitchFamily="2" charset="0"/>
              </a:rPr>
              <a:t>data di effetto della fusione</a:t>
            </a:r>
            <a:r>
              <a:rPr lang="it-IT" sz="1800" b="0" i="0" u="none" strike="noStrike" baseline="0" dirty="0">
                <a:latin typeface="Roboto Slab" pitchFamily="2" charset="0"/>
                <a:ea typeface="Roboto Slab" pitchFamily="2" charset="0"/>
                <a:cs typeface="Roboto Slab" pitchFamily="2" charset="0"/>
              </a:rPr>
              <a:t> e di “compenetrazione” o “unificazione” dei patrimoni occorre procedere all’esecuzione di una serie di operazioni contabili analoghe a quelle del bilancio consolidato per:</a:t>
            </a:r>
          </a:p>
          <a:p>
            <a:pPr marL="285750" indent="-285750" algn="just">
              <a:lnSpc>
                <a:spcPct val="150000"/>
              </a:lnSpc>
              <a:spcBef>
                <a:spcPts val="0"/>
              </a:spcBef>
              <a:buFontTx/>
              <a:buChar char="-"/>
            </a:pPr>
            <a:r>
              <a:rPr lang="it-IT" sz="1800" b="1" i="0" u="none" strike="noStrike" baseline="0" dirty="0">
                <a:latin typeface="Roboto Slab" pitchFamily="2" charset="0"/>
                <a:ea typeface="Roboto Slab" pitchFamily="2" charset="0"/>
                <a:cs typeface="Roboto Slab" pitchFamily="2" charset="0"/>
              </a:rPr>
              <a:t>eliminare l’eventuale partecipazione </a:t>
            </a:r>
            <a:r>
              <a:rPr lang="it-IT" sz="1800" b="0" i="0" u="none" strike="noStrike" baseline="0" dirty="0">
                <a:latin typeface="Roboto Slab" pitchFamily="2" charset="0"/>
                <a:ea typeface="Roboto Slab" pitchFamily="2" charset="0"/>
                <a:cs typeface="Roboto Slab" pitchFamily="2" charset="0"/>
              </a:rPr>
              <a:t>dell’incorporante nell’incorporata, se si tratta di fusione per incorporazione e qualunque sia la percentuale di possesso, </a:t>
            </a:r>
          </a:p>
          <a:p>
            <a:pPr marL="285750" indent="-285750" algn="just">
              <a:lnSpc>
                <a:spcPct val="150000"/>
              </a:lnSpc>
              <a:spcBef>
                <a:spcPts val="0"/>
              </a:spcBef>
              <a:buFontTx/>
              <a:buChar char="-"/>
            </a:pPr>
            <a:r>
              <a:rPr lang="it-IT" sz="1800" b="0" i="0" u="none" strike="noStrike" baseline="0" dirty="0">
                <a:latin typeface="Roboto Slab" pitchFamily="2" charset="0"/>
                <a:ea typeface="Roboto Slab" pitchFamily="2" charset="0"/>
                <a:cs typeface="Roboto Slab" pitchFamily="2" charset="0"/>
              </a:rPr>
              <a:t>eliminare i </a:t>
            </a:r>
            <a:r>
              <a:rPr lang="it-IT" sz="1800" b="1" i="0" u="none" strike="noStrike" baseline="0" dirty="0">
                <a:latin typeface="Roboto Slab" pitchFamily="2" charset="0"/>
                <a:ea typeface="Roboto Slab" pitchFamily="2" charset="0"/>
                <a:cs typeface="Roboto Slab" pitchFamily="2" charset="0"/>
              </a:rPr>
              <a:t>saldi reciproci dei conti patrimoniali ed economici </a:t>
            </a:r>
            <a:r>
              <a:rPr lang="it-IT" sz="1800" b="0" i="0" u="none" strike="noStrike" baseline="0" dirty="0">
                <a:latin typeface="Roboto Slab" pitchFamily="2" charset="0"/>
                <a:ea typeface="Roboto Slab" pitchFamily="2" charset="0"/>
                <a:cs typeface="Roboto Slab" pitchFamily="2" charset="0"/>
              </a:rPr>
              <a:t>derivanti da operazioni compiute fra le società interessate prima di quella data.</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Il procedimento è </a:t>
            </a:r>
            <a:r>
              <a:rPr lang="it-IT" sz="1800" b="1" i="0" u="none" strike="noStrike" baseline="0" dirty="0">
                <a:latin typeface="Roboto Slab" pitchFamily="2" charset="0"/>
                <a:ea typeface="Roboto Slab" pitchFamily="2" charset="0"/>
                <a:cs typeface="Roboto Slab" pitchFamily="2" charset="0"/>
              </a:rPr>
              <a:t>diverso a seconda che ci sia o meno la retrodatazione contabile</a:t>
            </a:r>
            <a:r>
              <a:rPr lang="it-IT" sz="1800" b="0" i="0" u="none" strike="noStrike" baseline="0" dirty="0">
                <a:latin typeface="Roboto Slab" pitchFamily="2" charset="0"/>
                <a:ea typeface="Roboto Slab" pitchFamily="2" charset="0"/>
                <a:cs typeface="Roboto Slab" pitchFamily="2" charset="0"/>
              </a:rPr>
              <a:t>.</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4CE41DD-330A-F1A3-AC33-F5E16009BBE8}"/>
              </a:ext>
            </a:extLst>
          </p:cNvPr>
          <p:cNvSpPr>
            <a:spLocks noGrp="1"/>
          </p:cNvSpPr>
          <p:nvPr>
            <p:ph type="sldNum" sz="quarter" idx="12"/>
          </p:nvPr>
        </p:nvSpPr>
        <p:spPr/>
        <p:txBody>
          <a:bodyPr/>
          <a:lstStyle/>
          <a:p>
            <a:fld id="{924E01A3-EAA5-4C2C-A4B3-8A501F687B1A}" type="slidenum">
              <a:rPr lang="it-IT" smtClean="0"/>
              <a:t>53</a:t>
            </a:fld>
            <a:endParaRPr lang="it-IT"/>
          </a:p>
        </p:txBody>
      </p:sp>
    </p:spTree>
    <p:extLst>
      <p:ext uri="{BB962C8B-B14F-4D97-AF65-F5344CB8AC3E}">
        <p14:creationId xmlns:p14="http://schemas.microsoft.com/office/powerpoint/2010/main" val="12934135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5BCFF-3C3C-E9F5-F8F5-176896A022A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2720A68-7A0A-B8A0-7CC5-F0352634A93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consolidamento dei saldi contabili: retroattività contabile</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FB0418DE-8F94-98A2-388F-85C7F0910DC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Qualora sia stata pattuita la </a:t>
            </a:r>
            <a:r>
              <a:rPr lang="it-IT" sz="1800" b="1" i="0" u="none" strike="noStrike" baseline="0" dirty="0">
                <a:latin typeface="Roboto Slab" pitchFamily="2" charset="0"/>
                <a:ea typeface="Roboto Slab" pitchFamily="2" charset="0"/>
                <a:cs typeface="Roboto Slab" pitchFamily="2" charset="0"/>
              </a:rPr>
              <a:t>retroattività contabile</a:t>
            </a:r>
            <a:r>
              <a:rPr lang="it-IT" sz="1800" b="0" i="0" u="none" strike="noStrike" baseline="0" dirty="0">
                <a:latin typeface="Roboto Slab" pitchFamily="2" charset="0"/>
                <a:ea typeface="Roboto Slab" pitchFamily="2" charset="0"/>
                <a:cs typeface="Roboto Slab" pitchFamily="2" charset="0"/>
              </a:rPr>
              <a:t> (ipotesi applicabile, secondo l’interpretazione preferibile, solo nel caso di fusioni per incorporazione), occorre individuare la </a:t>
            </a:r>
            <a:r>
              <a:rPr lang="it-IT" sz="1800" b="1" i="0" u="none" strike="noStrike" baseline="0" dirty="0">
                <a:latin typeface="Roboto Slab" pitchFamily="2" charset="0"/>
                <a:ea typeface="Roboto Slab" pitchFamily="2" charset="0"/>
                <a:cs typeface="Roboto Slab" pitchFamily="2" charset="0"/>
              </a:rPr>
              <a:t>data alla quale </a:t>
            </a:r>
            <a:r>
              <a:rPr lang="it-IT" sz="1800" b="0" i="0" u="none" strike="noStrike" baseline="0" dirty="0">
                <a:latin typeface="Roboto Slab" pitchFamily="2" charset="0"/>
                <a:ea typeface="Roboto Slab" pitchFamily="2" charset="0"/>
                <a:cs typeface="Roboto Slab" pitchFamily="2" charset="0"/>
              </a:rPr>
              <a:t>gli amministratori delle società interessate hanno convenuto di </a:t>
            </a:r>
            <a:r>
              <a:rPr lang="it-IT" sz="1800" b="1" i="0" u="none" strike="noStrike" baseline="0" dirty="0">
                <a:latin typeface="Roboto Slab" pitchFamily="2" charset="0"/>
                <a:ea typeface="Roboto Slab" pitchFamily="2" charset="0"/>
                <a:cs typeface="Roboto Slab" pitchFamily="2" charset="0"/>
              </a:rPr>
              <a:t>far risalire l’effetto economico</a:t>
            </a:r>
            <a:r>
              <a:rPr lang="it-IT" sz="1800" b="0" i="0" u="none" strike="noStrike" baseline="0" dirty="0">
                <a:latin typeface="Roboto Slab" pitchFamily="2" charset="0"/>
                <a:ea typeface="Roboto Slab" pitchFamily="2" charset="0"/>
                <a:cs typeface="Roboto Slab" pitchFamily="2" charset="0"/>
              </a:rPr>
              <a:t> dell’unificazione dei patrimoni e delle gestioni delle società partecipanti.</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Essa si individua nella </a:t>
            </a:r>
            <a:r>
              <a:rPr lang="it-IT" sz="1800" b="1" i="0" u="none" strike="noStrike" baseline="0" dirty="0">
                <a:latin typeface="Roboto Slab" pitchFamily="2" charset="0"/>
                <a:ea typeface="Roboto Slab" pitchFamily="2" charset="0"/>
                <a:cs typeface="Roboto Slab" pitchFamily="2" charset="0"/>
              </a:rPr>
              <a:t>data immediatamente successiva a quella di chiusura dell’ultimo esercizio delle società</a:t>
            </a:r>
            <a:r>
              <a:rPr lang="it-IT" sz="1800" b="0" i="0" u="none" strike="noStrike" baseline="0" dirty="0">
                <a:latin typeface="Roboto Slab" pitchFamily="2" charset="0"/>
                <a:ea typeface="Roboto Slab" pitchFamily="2" charset="0"/>
                <a:cs typeface="Roboto Slab" pitchFamily="2" charset="0"/>
              </a:rPr>
              <a:t>, se essa è la medesima per tutte le società, oppure nella </a:t>
            </a:r>
            <a:r>
              <a:rPr lang="it-IT" sz="1800" b="1" i="0" u="none" strike="noStrike" baseline="0" dirty="0">
                <a:latin typeface="Roboto Slab" pitchFamily="2" charset="0"/>
                <a:ea typeface="Roboto Slab" pitchFamily="2" charset="0"/>
                <a:cs typeface="Roboto Slab" pitchFamily="2" charset="0"/>
              </a:rPr>
              <a:t>data di chiusura dell’ultimo esercizio dell’incorporante</a:t>
            </a:r>
            <a:r>
              <a:rPr lang="it-IT" sz="1800" b="0" i="0" u="none" strike="noStrike" baseline="0" dirty="0">
                <a:latin typeface="Roboto Slab" pitchFamily="2" charset="0"/>
                <a:ea typeface="Roboto Slab" pitchFamily="2" charset="0"/>
                <a:cs typeface="Roboto Slab" pitchFamily="2" charset="0"/>
              </a:rPr>
              <a:t> che sia più vicina alla data di effetto legale della fusione, se le date sono diverse.</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674DEFEF-9C24-A3EC-48B5-4B2C4CEB7483}"/>
              </a:ext>
            </a:extLst>
          </p:cNvPr>
          <p:cNvSpPr>
            <a:spLocks noGrp="1"/>
          </p:cNvSpPr>
          <p:nvPr>
            <p:ph type="sldNum" sz="quarter" idx="12"/>
          </p:nvPr>
        </p:nvSpPr>
        <p:spPr/>
        <p:txBody>
          <a:bodyPr/>
          <a:lstStyle/>
          <a:p>
            <a:fld id="{924E01A3-EAA5-4C2C-A4B3-8A501F687B1A}" type="slidenum">
              <a:rPr lang="it-IT" smtClean="0"/>
              <a:t>54</a:t>
            </a:fld>
            <a:endParaRPr lang="it-IT"/>
          </a:p>
        </p:txBody>
      </p:sp>
    </p:spTree>
    <p:extLst>
      <p:ext uri="{BB962C8B-B14F-4D97-AF65-F5344CB8AC3E}">
        <p14:creationId xmlns:p14="http://schemas.microsoft.com/office/powerpoint/2010/main" val="21586278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87A22-05B6-6C1A-0595-D929D5590C0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582130C-E7B7-7E5A-1893-BF40CA7DA89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consolidamento dei saldi contabili: retroattività contabile</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C4C21D23-AE84-01DA-5377-D77068A4B87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10000"/>
          </a:bodyPr>
          <a:lstStyle/>
          <a:p>
            <a:pPr>
              <a:lnSpc>
                <a:spcPct val="170000"/>
              </a:lnSpc>
              <a:spcBef>
                <a:spcPts val="0"/>
              </a:spcBef>
            </a:pPr>
            <a:r>
              <a:rPr lang="it-IT" sz="2100" b="1" i="1" u="none" strike="noStrike" baseline="0" dirty="0">
                <a:latin typeface="Roboto Slab" pitchFamily="2" charset="0"/>
                <a:ea typeface="Roboto Slab" pitchFamily="2" charset="0"/>
                <a:cs typeface="Roboto Slab" pitchFamily="2" charset="0"/>
              </a:rPr>
              <a:t>Esempio</a:t>
            </a:r>
          </a:p>
          <a:p>
            <a:pPr algn="just">
              <a:lnSpc>
                <a:spcPct val="170000"/>
              </a:lnSpc>
              <a:spcBef>
                <a:spcPts val="0"/>
              </a:spcBef>
            </a:pPr>
            <a:r>
              <a:rPr lang="it-IT" sz="1900" dirty="0">
                <a:latin typeface="Roboto Slab" pitchFamily="2" charset="0"/>
                <a:ea typeface="Roboto Slab" pitchFamily="2" charset="0"/>
                <a:cs typeface="Roboto Slab" pitchFamily="2" charset="0"/>
              </a:rPr>
              <a:t>L’</a:t>
            </a:r>
            <a:r>
              <a:rPr lang="it-IT" sz="1900" b="0" i="0" u="none" strike="noStrike" baseline="0" dirty="0">
                <a:latin typeface="Roboto Slab" pitchFamily="2" charset="0"/>
                <a:ea typeface="Roboto Slab" pitchFamily="2" charset="0"/>
                <a:cs typeface="Roboto Slab" pitchFamily="2" charset="0"/>
              </a:rPr>
              <a:t>incorporante chiude il 30 Giugno 2005, l’incorporata il 31 Dicembre 2004 ed il procedimento di fusione si conclude il 31 Luglio 2005, la data di effetto contabile non può essere anteriore al 1° Luglio 2005, anche se il bilancio dell’esercizio 2004/2005 dell’incorporante non è stato ancora approvato dall’assemblea dei soci.</a:t>
            </a:r>
          </a:p>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Nel periodo 1° Luglio 2005 - 31 Luglio 2005, l’incorporata continua a svolgere la propria attività e continua a dover osservare gli obblighi di tenuta della contabilità previsti dalle leggi civili, tributarie e sul lavoro, ma le operazioni di gestione compiute sono svolte “per conto dell’incorporante” ed i loro effetti patrimoniali e reddituali sono imputati al bilancio dell’incorporante, la quale sarà anche unica titolare del risultato economico del periodo.</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BF9AE8B-5491-11FA-CA33-21344498A3E1}"/>
              </a:ext>
            </a:extLst>
          </p:cNvPr>
          <p:cNvSpPr>
            <a:spLocks noGrp="1"/>
          </p:cNvSpPr>
          <p:nvPr>
            <p:ph type="sldNum" sz="quarter" idx="12"/>
          </p:nvPr>
        </p:nvSpPr>
        <p:spPr/>
        <p:txBody>
          <a:bodyPr/>
          <a:lstStyle/>
          <a:p>
            <a:fld id="{924E01A3-EAA5-4C2C-A4B3-8A501F687B1A}" type="slidenum">
              <a:rPr lang="it-IT" smtClean="0"/>
              <a:t>55</a:t>
            </a:fld>
            <a:endParaRPr lang="it-IT"/>
          </a:p>
        </p:txBody>
      </p:sp>
    </p:spTree>
    <p:extLst>
      <p:ext uri="{BB962C8B-B14F-4D97-AF65-F5344CB8AC3E}">
        <p14:creationId xmlns:p14="http://schemas.microsoft.com/office/powerpoint/2010/main" val="1051142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933218-D95D-AE2C-6365-C9DFBC2D1A7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B381946-114C-60AE-00DB-F37D8580874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consolidamento dei saldi contabili: retroattività contabile</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2DA6691-7094-EC63-C2E2-D767F45C8E0F}"/>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10000"/>
          </a:bodyPr>
          <a:lstStyle/>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Sostanzialmente dal punto di vista economico-contabile, pur non potendosi procedere alla effettuazione delle registrazioni contabili in un unico giornale e con l’utilizzo di schede contabili uniche, l’incorporata agisce come una “</a:t>
            </a:r>
            <a:r>
              <a:rPr lang="it-IT" sz="1900" b="0" i="0" u="none" strike="noStrike" baseline="0" dirty="0" err="1">
                <a:latin typeface="Roboto Slab" pitchFamily="2" charset="0"/>
                <a:ea typeface="Roboto Slab" pitchFamily="2" charset="0"/>
                <a:cs typeface="Roboto Slab" pitchFamily="2" charset="0"/>
              </a:rPr>
              <a:t>branch</a:t>
            </a:r>
            <a:r>
              <a:rPr lang="it-IT" sz="1900" b="0" i="0" u="none" strike="noStrike" baseline="0" dirty="0">
                <a:latin typeface="Roboto Slab" pitchFamily="2" charset="0"/>
                <a:ea typeface="Roboto Slab" pitchFamily="2" charset="0"/>
                <a:cs typeface="Roboto Slab" pitchFamily="2" charset="0"/>
              </a:rPr>
              <a:t>” dell’incorporante. Occorre precisare che per il periodo 1° Gennaio 2005 – 30 Giugno 2005 </a:t>
            </a:r>
            <a:r>
              <a:rPr lang="it-IT" sz="1900" b="1" i="0" u="none" strike="noStrike" baseline="0" dirty="0">
                <a:latin typeface="Roboto Slab" pitchFamily="2" charset="0"/>
                <a:ea typeface="Roboto Slab" pitchFamily="2" charset="0"/>
                <a:cs typeface="Roboto Slab" pitchFamily="2" charset="0"/>
              </a:rPr>
              <a:t>l’incorporata dovrà osservare gli obblighi di tenuta della contabilità previste dalle leggi civili, tributarie e sul lavoro e dovrà redigere un bilancio al 30 Giugno 2005 </a:t>
            </a:r>
            <a:r>
              <a:rPr lang="it-IT" sz="1900" b="0" i="0" u="none" strike="noStrike" baseline="0" dirty="0">
                <a:latin typeface="Roboto Slab" pitchFamily="2" charset="0"/>
                <a:ea typeface="Roboto Slab" pitchFamily="2" charset="0"/>
                <a:cs typeface="Roboto Slab" pitchFamily="2" charset="0"/>
              </a:rPr>
              <a:t>secondo le regole dei bilanci infrannuali.</a:t>
            </a:r>
          </a:p>
          <a:p>
            <a:pPr algn="just">
              <a:lnSpc>
                <a:spcPct val="170000"/>
              </a:lnSpc>
              <a:spcBef>
                <a:spcPts val="0"/>
              </a:spcBef>
            </a:pPr>
            <a:r>
              <a:rPr lang="it-IT" sz="1900" b="0" i="0" u="none" strike="noStrike" baseline="0" dirty="0">
                <a:latin typeface="Roboto Slab" pitchFamily="2" charset="0"/>
                <a:ea typeface="Roboto Slab" pitchFamily="2" charset="0"/>
                <a:cs typeface="Roboto Slab" pitchFamily="2" charset="0"/>
              </a:rPr>
              <a:t>Alla data in cui si verifica l’effetto legale della fusione, e per il periodo 1° Luglio 2005 – 31 Luglio 2005, non sarà compilato da parte dell’incorporata un vero e proprio bilancio di chiusura, bensì, più semplicemente, una situazione contabile finale, e l’incorporante prenderà in carico tutti i saldi contabili dei conti patrimoniali e reddituali e dei conti di patrimonio netto</a:t>
            </a:r>
            <a:r>
              <a:rPr lang="it-IT" sz="1800" b="0" i="0" u="none" strike="noStrike" baseline="0" dirty="0">
                <a:latin typeface="Roboto Slab" pitchFamily="2" charset="0"/>
                <a:ea typeface="Roboto Slab" pitchFamily="2" charset="0"/>
                <a:cs typeface="Roboto Slab" pitchFamily="2" charset="0"/>
              </a:rPr>
              <a:t>.</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0A78EC2E-02F9-6C8E-CE64-5CE9E43350B1}"/>
              </a:ext>
            </a:extLst>
          </p:cNvPr>
          <p:cNvSpPr>
            <a:spLocks noGrp="1"/>
          </p:cNvSpPr>
          <p:nvPr>
            <p:ph type="sldNum" sz="quarter" idx="12"/>
          </p:nvPr>
        </p:nvSpPr>
        <p:spPr/>
        <p:txBody>
          <a:bodyPr/>
          <a:lstStyle/>
          <a:p>
            <a:fld id="{924E01A3-EAA5-4C2C-A4B3-8A501F687B1A}" type="slidenum">
              <a:rPr lang="it-IT" smtClean="0"/>
              <a:t>56</a:t>
            </a:fld>
            <a:endParaRPr lang="it-IT"/>
          </a:p>
        </p:txBody>
      </p:sp>
    </p:spTree>
    <p:extLst>
      <p:ext uri="{BB962C8B-B14F-4D97-AF65-F5344CB8AC3E}">
        <p14:creationId xmlns:p14="http://schemas.microsoft.com/office/powerpoint/2010/main" val="9031019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27F33-EFDE-41B4-F817-57F5155229B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15ABC9D-48DD-4812-CDB6-0EAC7F6E93F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consolidamento dei saldi contabili: retroattività contabile</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02B1596C-7DA9-7636-0B1D-BB359E45B48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10000"/>
          </a:bodyPr>
          <a:lstStyle/>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Se c’è retroattività contabile, nella procedura di consolidamento occorre:</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 eliminare non solo i crediti e debiti reciproci e le poste reciproche dei conti d’ordine, ma anche i costi e ricavi e gli utili e le perdite interni </a:t>
            </a:r>
            <a:r>
              <a:rPr lang="it-IT" sz="1800" b="1" u="none" strike="noStrike" baseline="0" dirty="0">
                <a:latin typeface="Roboto Slab" pitchFamily="2" charset="0"/>
                <a:ea typeface="Roboto Slab" pitchFamily="2" charset="0"/>
                <a:cs typeface="Roboto Slab" pitchFamily="2" charset="0"/>
              </a:rPr>
              <a:t>scaturenti dalle operazioni compiute fra incorporante ed incorporata nel periodo</a:t>
            </a:r>
            <a:r>
              <a:rPr lang="it-IT" sz="1800" b="0" i="0" u="none" strike="noStrike" baseline="0" dirty="0">
                <a:latin typeface="Roboto Slab" pitchFamily="2" charset="0"/>
                <a:ea typeface="Roboto Slab" pitchFamily="2" charset="0"/>
                <a:cs typeface="Roboto Slab" pitchFamily="2" charset="0"/>
              </a:rPr>
              <a:t>; </a:t>
            </a:r>
            <a:r>
              <a:rPr lang="it-IT" sz="1800" b="0" u="none" strike="noStrike" baseline="0" dirty="0">
                <a:latin typeface="Roboto Slab" pitchFamily="2" charset="0"/>
                <a:ea typeface="Roboto Slab" pitchFamily="2" charset="0"/>
                <a:cs typeface="Roboto Slab" pitchFamily="2" charset="0"/>
              </a:rPr>
              <a:t>questo in quanto, in questa ipotesi, manca da un punto di vista sostanziale l’alterità dei soggetti, perché le operazioni sono state compiute dall’incorporata per conto </a:t>
            </a:r>
            <a:r>
              <a:rPr lang="it-IT" sz="1800" b="0" i="0" u="none" strike="noStrike" baseline="0" dirty="0">
                <a:latin typeface="Roboto Slab" pitchFamily="2" charset="0"/>
                <a:ea typeface="Roboto Slab" pitchFamily="2" charset="0"/>
                <a:cs typeface="Roboto Slab" pitchFamily="2" charset="0"/>
              </a:rPr>
              <a:t>dell’incorporante ed è come se quest’ultima avesse operato direttamente;</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 eliminare la </a:t>
            </a:r>
            <a:r>
              <a:rPr lang="it-IT" sz="1800" b="1" i="0" u="none" strike="noStrike" baseline="0" dirty="0">
                <a:latin typeface="Roboto Slab" pitchFamily="2" charset="0"/>
                <a:ea typeface="Roboto Slab" pitchFamily="2" charset="0"/>
                <a:cs typeface="Roboto Slab" pitchFamily="2" charset="0"/>
              </a:rPr>
              <a:t>partecipazione detenuta dall’incorporante </a:t>
            </a:r>
            <a:r>
              <a:rPr lang="it-IT" sz="1800" b="0" i="0" u="none" strike="noStrike" baseline="0" dirty="0">
                <a:latin typeface="Roboto Slab" pitchFamily="2" charset="0"/>
                <a:ea typeface="Roboto Slab" pitchFamily="2" charset="0"/>
                <a:cs typeface="Roboto Slab" pitchFamily="2" charset="0"/>
              </a:rPr>
              <a:t>nell’incorporata; </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 e</a:t>
            </a:r>
            <a:r>
              <a:rPr lang="it-IT" sz="1800" dirty="0">
                <a:latin typeface="Roboto Slab" pitchFamily="2" charset="0"/>
                <a:ea typeface="Roboto Slab" pitchFamily="2" charset="0"/>
                <a:cs typeface="Roboto Slab" pitchFamily="2" charset="0"/>
              </a:rPr>
              <a:t>liminare </a:t>
            </a:r>
            <a:r>
              <a:rPr lang="it-IT" sz="1800" b="0" i="0" u="none" strike="noStrike" baseline="0" dirty="0">
                <a:latin typeface="Roboto Slab" pitchFamily="2" charset="0"/>
                <a:ea typeface="Roboto Slab" pitchFamily="2" charset="0"/>
                <a:cs typeface="Roboto Slab" pitchFamily="2" charset="0"/>
              </a:rPr>
              <a:t>i </a:t>
            </a:r>
            <a:r>
              <a:rPr lang="it-IT" sz="1800" b="1" i="0" u="none" strike="noStrike" baseline="0" dirty="0">
                <a:latin typeface="Roboto Slab" pitchFamily="2" charset="0"/>
                <a:ea typeface="Roboto Slab" pitchFamily="2" charset="0"/>
                <a:cs typeface="Roboto Slab" pitchFamily="2" charset="0"/>
              </a:rPr>
              <a:t>saldi dei conti di patrimonio netto dell’incorporata </a:t>
            </a:r>
            <a:r>
              <a:rPr lang="it-IT" sz="1800" b="0" i="0" u="none" strike="noStrike" baseline="0" dirty="0">
                <a:latin typeface="Roboto Slab" pitchFamily="2" charset="0"/>
                <a:ea typeface="Roboto Slab" pitchFamily="2" charset="0"/>
                <a:cs typeface="Roboto Slab" pitchFamily="2" charset="0"/>
              </a:rPr>
              <a:t>(salvo le riserve di natura fiscale che devono essere ricostituite nel bilancio dell’incorporante: art. 172 T.U.I.R.);</a:t>
            </a:r>
          </a:p>
          <a:p>
            <a:pPr algn="just">
              <a:lnSpc>
                <a:spcPct val="170000"/>
              </a:lnSpc>
              <a:spcBef>
                <a:spcPts val="0"/>
              </a:spcBef>
            </a:pPr>
            <a:r>
              <a:rPr lang="it-IT" sz="1800" dirty="0">
                <a:latin typeface="Roboto Slab" pitchFamily="2" charset="0"/>
                <a:ea typeface="Roboto Slab" pitchFamily="2" charset="0"/>
                <a:cs typeface="Roboto Slab" pitchFamily="2" charset="0"/>
              </a:rPr>
              <a:t>- i</a:t>
            </a:r>
            <a:r>
              <a:rPr lang="it-IT" sz="1800" b="0" i="0" u="none" strike="noStrike" baseline="0" dirty="0">
                <a:latin typeface="Roboto Slab" pitchFamily="2" charset="0"/>
                <a:ea typeface="Roboto Slab" pitchFamily="2" charset="0"/>
                <a:cs typeface="Roboto Slab" pitchFamily="2" charset="0"/>
              </a:rPr>
              <a:t> </a:t>
            </a:r>
            <a:r>
              <a:rPr lang="it-IT" sz="1800" b="1" i="0" u="none" strike="noStrike" baseline="0" dirty="0">
                <a:latin typeface="Roboto Slab" pitchFamily="2" charset="0"/>
                <a:ea typeface="Roboto Slab" pitchFamily="2" charset="0"/>
                <a:cs typeface="Roboto Slab" pitchFamily="2" charset="0"/>
              </a:rPr>
              <a:t>dividendi infragruppo </a:t>
            </a:r>
            <a:r>
              <a:rPr lang="it-IT" sz="1800" b="0" i="0" u="none" strike="noStrike" baseline="0" dirty="0">
                <a:latin typeface="Roboto Slab" pitchFamily="2" charset="0"/>
                <a:ea typeface="Roboto Slab" pitchFamily="2" charset="0"/>
                <a:cs typeface="Roboto Slab" pitchFamily="2" charset="0"/>
              </a:rPr>
              <a:t>distribuiti nel periodo.</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Esaurito il procedimento di consolidamento, </a:t>
            </a:r>
            <a:r>
              <a:rPr lang="it-IT" sz="1800" b="1" i="0" u="none" strike="noStrike" baseline="0" dirty="0">
                <a:latin typeface="Roboto Slab" pitchFamily="2" charset="0"/>
                <a:ea typeface="Roboto Slab" pitchFamily="2" charset="0"/>
                <a:cs typeface="Roboto Slab" pitchFamily="2" charset="0"/>
              </a:rPr>
              <a:t>i saldi contabili così “assestati” dell’incorporata saranno la base per la determinazione della differenza di fusione</a:t>
            </a:r>
            <a:r>
              <a:rPr lang="it-IT" sz="1800" b="0" i="0" u="none" strike="noStrike" baseline="0" dirty="0">
                <a:latin typeface="Roboto Slab" pitchFamily="2" charset="0"/>
                <a:ea typeface="Roboto Slab" pitchFamily="2" charset="0"/>
                <a:cs typeface="Roboto Slab" pitchFamily="2" charset="0"/>
              </a:rPr>
              <a:t>.</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48D144F-9909-17D8-FBEC-852B476C192D}"/>
              </a:ext>
            </a:extLst>
          </p:cNvPr>
          <p:cNvSpPr>
            <a:spLocks noGrp="1"/>
          </p:cNvSpPr>
          <p:nvPr>
            <p:ph type="sldNum" sz="quarter" idx="12"/>
          </p:nvPr>
        </p:nvSpPr>
        <p:spPr/>
        <p:txBody>
          <a:bodyPr/>
          <a:lstStyle/>
          <a:p>
            <a:fld id="{924E01A3-EAA5-4C2C-A4B3-8A501F687B1A}" type="slidenum">
              <a:rPr lang="it-IT" smtClean="0"/>
              <a:t>57</a:t>
            </a:fld>
            <a:endParaRPr lang="it-IT"/>
          </a:p>
        </p:txBody>
      </p:sp>
    </p:spTree>
    <p:extLst>
      <p:ext uri="{BB962C8B-B14F-4D97-AF65-F5344CB8AC3E}">
        <p14:creationId xmlns:p14="http://schemas.microsoft.com/office/powerpoint/2010/main" val="38759520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D30E0-5052-AF33-1CB0-B550326B36C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3599D98D-40D9-CE9B-A476-D26BADB4F65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consolidamento dei saldi contabili: no retroattività contabile</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F137CA26-1953-DF45-FA02-54DE3F9B9A9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In tale ipotesi, la compenetrazione dei patrimoni si verifica </a:t>
            </a:r>
            <a:r>
              <a:rPr lang="it-IT" sz="1800" b="1" i="0" u="none" strike="noStrike" baseline="0" dirty="0">
                <a:latin typeface="Roboto Slab" pitchFamily="2" charset="0"/>
                <a:ea typeface="Roboto Slab" pitchFamily="2" charset="0"/>
                <a:cs typeface="Roboto Slab" pitchFamily="2" charset="0"/>
              </a:rPr>
              <a:t>alla data in cui si produce l’effetto legale </a:t>
            </a:r>
            <a:r>
              <a:rPr lang="it-IT" sz="1800" b="0" i="0" u="none" strike="noStrike" baseline="0" dirty="0">
                <a:latin typeface="Roboto Slab" pitchFamily="2" charset="0"/>
                <a:ea typeface="Roboto Slab" pitchFamily="2" charset="0"/>
                <a:cs typeface="Roboto Slab" pitchFamily="2" charset="0"/>
              </a:rPr>
              <a:t>della fusione e si estinguono le società incorporate o fuse.</a:t>
            </a:r>
          </a:p>
          <a:p>
            <a:pPr>
              <a:lnSpc>
                <a:spcPct val="150000"/>
              </a:lnSpc>
              <a:spcBef>
                <a:spcPts val="0"/>
              </a:spcBef>
            </a:pPr>
            <a:r>
              <a:rPr lang="it-IT" sz="1800" b="1" i="1" dirty="0">
                <a:latin typeface="Roboto Slab" pitchFamily="2" charset="0"/>
                <a:ea typeface="Roboto Slab" pitchFamily="2" charset="0"/>
                <a:cs typeface="Roboto Slab" pitchFamily="2" charset="0"/>
              </a:rPr>
              <a:t>Fusione per incorporazione</a:t>
            </a:r>
            <a:endParaRPr lang="it-IT" sz="1800" b="1" i="1"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In tale caso, essendo stato redatto a tale data un bilancio di chiusura completo, la società incorporante prenderà in carico le attività e le passività nonché i saldi dei conti di patrimonio netto, incluso il conto acceso al risultato economico del periodo infrannuale, così </a:t>
            </a:r>
            <a:r>
              <a:rPr lang="it-IT" sz="1800" b="1" i="0" u="none" strike="noStrike" baseline="0" dirty="0">
                <a:latin typeface="Roboto Slab" pitchFamily="2" charset="0"/>
                <a:ea typeface="Roboto Slab" pitchFamily="2" charset="0"/>
                <a:cs typeface="Roboto Slab" pitchFamily="2" charset="0"/>
              </a:rPr>
              <a:t>come riportati nel bilancio di chiusura</a:t>
            </a:r>
            <a:r>
              <a:rPr lang="it-IT" sz="18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Nell’ambito del consolidamento dei saldi contabili, l’incorporante procederà all’eliminazione dei crediti e debiti reciproci che si estinguono per confusione.</a:t>
            </a:r>
          </a:p>
          <a:p>
            <a:pPr algn="just">
              <a:lnSpc>
                <a:spcPct val="150000"/>
              </a:lnSpc>
              <a:spcBef>
                <a:spcPts val="0"/>
              </a:spcBef>
            </a:pPr>
            <a:endParaRPr lang="it-IT" sz="1200" b="0" i="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CB9B5BF-30E9-60CE-A401-C8A96D01866A}"/>
              </a:ext>
            </a:extLst>
          </p:cNvPr>
          <p:cNvSpPr>
            <a:spLocks noGrp="1"/>
          </p:cNvSpPr>
          <p:nvPr>
            <p:ph type="sldNum" sz="quarter" idx="12"/>
          </p:nvPr>
        </p:nvSpPr>
        <p:spPr/>
        <p:txBody>
          <a:bodyPr/>
          <a:lstStyle/>
          <a:p>
            <a:fld id="{924E01A3-EAA5-4C2C-A4B3-8A501F687B1A}" type="slidenum">
              <a:rPr lang="it-IT" smtClean="0"/>
              <a:t>58</a:t>
            </a:fld>
            <a:endParaRPr lang="it-IT"/>
          </a:p>
        </p:txBody>
      </p:sp>
    </p:spTree>
    <p:extLst>
      <p:ext uri="{BB962C8B-B14F-4D97-AF65-F5344CB8AC3E}">
        <p14:creationId xmlns:p14="http://schemas.microsoft.com/office/powerpoint/2010/main" val="13566075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618F2-8593-ECB8-99F5-DF3C3F047CC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51A052CF-5B56-84B9-DBEE-61A3011A616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consolidamento dei saldi contabili: no retroattività contabile</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66EE94C4-02E7-A806-9B2C-925E0FE9ACF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600" b="1" i="0" u="none" strike="noStrike" baseline="0" dirty="0">
                <a:latin typeface="Roboto Slab" pitchFamily="2" charset="0"/>
                <a:ea typeface="Roboto Slab" pitchFamily="2" charset="0"/>
                <a:cs typeface="Roboto Slab" pitchFamily="2" charset="0"/>
              </a:rPr>
              <a:t>Non occorre procedere, invece, all’eliminazione delle altre poste reciproche di natura reddituale </a:t>
            </a:r>
            <a:r>
              <a:rPr lang="it-IT" sz="1600" b="0" i="0" u="none" strike="noStrike" baseline="0" dirty="0">
                <a:latin typeface="Roboto Slab" pitchFamily="2" charset="0"/>
                <a:ea typeface="Roboto Slab" pitchFamily="2" charset="0"/>
                <a:cs typeface="Roboto Slab" pitchFamily="2" charset="0"/>
              </a:rPr>
              <a:t>derivanti da operazioni compiute nel periodo fra incorporante e incorporata, né gli eventuali utili e perdite conseguiti. Infatti, </a:t>
            </a:r>
            <a:r>
              <a:rPr lang="it-IT" sz="1600" b="1" i="0" u="none" strike="noStrike" baseline="0" dirty="0">
                <a:latin typeface="Roboto Slab" pitchFamily="2" charset="0"/>
                <a:ea typeface="Roboto Slab" pitchFamily="2" charset="0"/>
                <a:cs typeface="Roboto Slab" pitchFamily="2" charset="0"/>
              </a:rPr>
              <a:t>fino alla data di effetto della fusione, incorporante ed incorporata sono due entità distinte</a:t>
            </a:r>
            <a:r>
              <a:rPr lang="it-IT" sz="1600" b="0" i="0" u="none" strike="noStrike" baseline="0" dirty="0">
                <a:latin typeface="Roboto Slab" pitchFamily="2" charset="0"/>
                <a:ea typeface="Roboto Slab" pitchFamily="2" charset="0"/>
                <a:cs typeface="Roboto Slab" pitchFamily="2" charset="0"/>
              </a:rPr>
              <a:t>. Questo anche tenendo in considerazione che essi </a:t>
            </a:r>
            <a:r>
              <a:rPr lang="it-IT" sz="1600" b="1" i="0" u="none" strike="noStrike" baseline="0" dirty="0">
                <a:latin typeface="Roboto Slab" pitchFamily="2" charset="0"/>
                <a:ea typeface="Roboto Slab" pitchFamily="2" charset="0"/>
                <a:cs typeface="Roboto Slab" pitchFamily="2" charset="0"/>
              </a:rPr>
              <a:t>concorrono a formare l’utile del periodo dell’incorporata</a:t>
            </a:r>
            <a:r>
              <a:rPr lang="it-IT" sz="1600" b="0" i="0" u="none" strike="noStrike" baseline="0" dirty="0">
                <a:latin typeface="Roboto Slab" pitchFamily="2" charset="0"/>
                <a:ea typeface="Roboto Slab" pitchFamily="2" charset="0"/>
                <a:cs typeface="Roboto Slab" pitchFamily="2" charset="0"/>
              </a:rPr>
              <a:t>, del quale gli accordi di fusione potrebbero aver contemplato la distribuzione ai soli soci dell’incorporata, senza, quindi, portarlo ad aumento del suo patrimonio netto (ipotesi, questa, molto concreta nell’</a:t>
            </a:r>
            <a:r>
              <a:rPr lang="it-IT" sz="1600" b="1" i="0" u="none" strike="noStrike" baseline="0" dirty="0">
                <a:latin typeface="Roboto Slab" pitchFamily="2" charset="0"/>
                <a:ea typeface="Roboto Slab" pitchFamily="2" charset="0"/>
                <a:cs typeface="Roboto Slab" pitchFamily="2" charset="0"/>
              </a:rPr>
              <a:t>incorporazione di una società di persone</a:t>
            </a:r>
            <a:r>
              <a:rPr lang="it-IT" sz="1600" b="0" i="0" u="none" strike="noStrike" baseline="0" dirty="0">
                <a:latin typeface="Roboto Slab" pitchFamily="2" charset="0"/>
                <a:ea typeface="Roboto Slab" pitchFamily="2" charset="0"/>
                <a:cs typeface="Roboto Slab" pitchFamily="2" charset="0"/>
              </a:rPr>
              <a:t> in una società di capitali, dove </a:t>
            </a:r>
            <a:r>
              <a:rPr lang="it-IT" sz="1600" b="1" i="0" u="none" strike="noStrike" baseline="0" dirty="0">
                <a:latin typeface="Roboto Slab" pitchFamily="2" charset="0"/>
                <a:ea typeface="Roboto Slab" pitchFamily="2" charset="0"/>
                <a:cs typeface="Roboto Slab" pitchFamily="2" charset="0"/>
              </a:rPr>
              <a:t>i soci hanno un vero e proprio “diritto agli utili”</a:t>
            </a:r>
            <a:r>
              <a:rPr lang="it-IT" sz="16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Si procederà inoltre all’</a:t>
            </a:r>
            <a:r>
              <a:rPr lang="it-IT" sz="1600" b="1" i="0" u="none" strike="noStrike" baseline="0" dirty="0">
                <a:latin typeface="Roboto Slab" pitchFamily="2" charset="0"/>
                <a:ea typeface="Roboto Slab" pitchFamily="2" charset="0"/>
                <a:cs typeface="Roboto Slab" pitchFamily="2" charset="0"/>
              </a:rPr>
              <a:t>eliminazione della partecipazione nell’incorporata</a:t>
            </a:r>
            <a:r>
              <a:rPr lang="it-IT" sz="1600" b="0" i="0" u="none" strike="noStrike" baseline="0" dirty="0">
                <a:latin typeface="Roboto Slab" pitchFamily="2" charset="0"/>
                <a:ea typeface="Roboto Slab" pitchFamily="2" charset="0"/>
                <a:cs typeface="Roboto Slab" pitchFamily="2" charset="0"/>
              </a:rPr>
              <a:t> ed all’eliminazione dei </a:t>
            </a:r>
            <a:r>
              <a:rPr lang="it-IT" sz="1600" b="1" i="0" u="none" strike="noStrike" baseline="0" dirty="0">
                <a:latin typeface="Roboto Slab" pitchFamily="2" charset="0"/>
                <a:ea typeface="Roboto Slab" pitchFamily="2" charset="0"/>
                <a:cs typeface="Roboto Slab" pitchFamily="2" charset="0"/>
              </a:rPr>
              <a:t>saldi dei conti accesi al capitale sociale ed alle riserve</a:t>
            </a:r>
            <a:r>
              <a:rPr lang="it-IT" sz="1600" b="0" i="0" u="none" strike="noStrike" baseline="0" dirty="0">
                <a:latin typeface="Roboto Slab" pitchFamily="2" charset="0"/>
                <a:ea typeface="Roboto Slab" pitchFamily="2" charset="0"/>
                <a:cs typeface="Roboto Slab" pitchFamily="2" charset="0"/>
              </a:rPr>
              <a:t>, salvo quelle da ricostituire ex art. 172 T.U.I.R. in presenza di “avanzo di fusione”.</a:t>
            </a:r>
            <a:endParaRPr lang="it-IT" sz="1600" b="1" i="1" kern="100" dirty="0">
              <a:effectLst/>
              <a:latin typeface="Roboto Slab" pitchFamily="2" charset="0"/>
              <a:ea typeface="Roboto Slab" pitchFamily="2" charset="0"/>
              <a:cs typeface="Roboto Slab" pitchFamily="2" charset="0"/>
            </a:endParaRPr>
          </a:p>
          <a:p>
            <a:pPr algn="just">
              <a:lnSpc>
                <a:spcPct val="150000"/>
              </a:lnSpc>
              <a:spcBef>
                <a:spcPts val="0"/>
              </a:spcBef>
            </a:pPr>
            <a:endParaRPr lang="it-IT" sz="1200" b="0" i="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27CE42B-EB86-B299-4398-505469AD7E29}"/>
              </a:ext>
            </a:extLst>
          </p:cNvPr>
          <p:cNvSpPr>
            <a:spLocks noGrp="1"/>
          </p:cNvSpPr>
          <p:nvPr>
            <p:ph type="sldNum" sz="quarter" idx="12"/>
          </p:nvPr>
        </p:nvSpPr>
        <p:spPr/>
        <p:txBody>
          <a:bodyPr/>
          <a:lstStyle/>
          <a:p>
            <a:fld id="{924E01A3-EAA5-4C2C-A4B3-8A501F687B1A}" type="slidenum">
              <a:rPr lang="it-IT" smtClean="0"/>
              <a:t>59</a:t>
            </a:fld>
            <a:endParaRPr lang="it-IT"/>
          </a:p>
        </p:txBody>
      </p:sp>
    </p:spTree>
    <p:extLst>
      <p:ext uri="{BB962C8B-B14F-4D97-AF65-F5344CB8AC3E}">
        <p14:creationId xmlns:p14="http://schemas.microsoft.com/office/powerpoint/2010/main" val="373030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AB5A-5484-1F12-0B05-BAD6F0AC599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C38FD66-AF25-2592-C7DB-FD6EFD244A4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fontScale="90000"/>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documentazione contabile della fusione- OIC 4</a:t>
            </a:r>
          </a:p>
        </p:txBody>
      </p:sp>
      <p:sp>
        <p:nvSpPr>
          <p:cNvPr id="2051" name="Rectangle 3">
            <a:extLst>
              <a:ext uri="{FF2B5EF4-FFF2-40B4-BE49-F238E27FC236}">
                <a16:creationId xmlns:a16="http://schemas.microsoft.com/office/drawing/2014/main" id="{B305565A-537F-69DC-4645-0C2B67A72DB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30000"/>
              </a:lnSpc>
              <a:spcBef>
                <a:spcPts val="0"/>
              </a:spcBef>
            </a:pPr>
            <a:r>
              <a:rPr lang="it-IT" sz="1800" b="0" i="0" u="none" strike="noStrike" baseline="0" dirty="0">
                <a:latin typeface="Roboto Slab" pitchFamily="2" charset="0"/>
                <a:ea typeface="Roboto Slab" pitchFamily="2" charset="0"/>
                <a:cs typeface="Roboto Slab" pitchFamily="2" charset="0"/>
              </a:rPr>
              <a:t>I documenti contabili caratteristici </a:t>
            </a:r>
            <a:r>
              <a:rPr lang="it-IT" sz="1800" dirty="0">
                <a:latin typeface="Roboto Slab" pitchFamily="2" charset="0"/>
                <a:ea typeface="Roboto Slab" pitchFamily="2" charset="0"/>
                <a:cs typeface="Roboto Slab" pitchFamily="2" charset="0"/>
              </a:rPr>
              <a:t>della </a:t>
            </a:r>
            <a:r>
              <a:rPr lang="it-IT" sz="1800" b="0" i="0" u="none" strike="noStrike" baseline="0" dirty="0">
                <a:latin typeface="Roboto Slab" pitchFamily="2" charset="0"/>
                <a:ea typeface="Roboto Slab" pitchFamily="2" charset="0"/>
                <a:cs typeface="Roboto Slab" pitchFamily="2" charset="0"/>
              </a:rPr>
              <a:t>fusione sono i seguenti:</a:t>
            </a:r>
          </a:p>
          <a:p>
            <a:pPr algn="just">
              <a:lnSpc>
                <a:spcPct val="130000"/>
              </a:lnSpc>
              <a:spcBef>
                <a:spcPts val="0"/>
              </a:spcBef>
            </a:pPr>
            <a:r>
              <a:rPr lang="it-IT" sz="1800" b="0" i="0" u="none" strike="noStrike" baseline="0" dirty="0">
                <a:latin typeface="Roboto Slab" pitchFamily="2" charset="0"/>
                <a:ea typeface="Roboto Slab" pitchFamily="2" charset="0"/>
                <a:cs typeface="Roboto Slab" pitchFamily="2" charset="0"/>
              </a:rPr>
              <a:t>- </a:t>
            </a:r>
            <a:r>
              <a:rPr lang="it-IT" sz="1800" b="1" i="0" u="none" strike="noStrike" baseline="0" dirty="0">
                <a:latin typeface="Roboto Slab" pitchFamily="2" charset="0"/>
                <a:ea typeface="Roboto Slab" pitchFamily="2" charset="0"/>
                <a:cs typeface="Roboto Slab" pitchFamily="2" charset="0"/>
              </a:rPr>
              <a:t>situazione patrimoniale </a:t>
            </a:r>
            <a:r>
              <a:rPr lang="it-IT" sz="1800" b="0" i="0" u="none" strike="noStrike" baseline="0" dirty="0">
                <a:latin typeface="Roboto Slab" pitchFamily="2" charset="0"/>
                <a:ea typeface="Roboto Slab" pitchFamily="2" charset="0"/>
                <a:cs typeface="Roboto Slab" pitchFamily="2" charset="0"/>
              </a:rPr>
              <a:t>riferita ad una data non anteriore di oltre centoventi giorni al giorno in cui il progetto di fusione è depositato presso la sede della società (</a:t>
            </a:r>
            <a:r>
              <a:rPr lang="it-IT" sz="1800" i="0" u="none" strike="noStrike" baseline="0" dirty="0">
                <a:latin typeface="Roboto Slab" pitchFamily="2" charset="0"/>
                <a:ea typeface="Roboto Slab" pitchFamily="2" charset="0"/>
                <a:cs typeface="Roboto Slab" pitchFamily="2" charset="0"/>
              </a:rPr>
              <a:t>art. 2501-</a:t>
            </a:r>
            <a:r>
              <a:rPr lang="it-IT" sz="1800" i="1" u="none" strike="noStrike" baseline="0" dirty="0">
                <a:latin typeface="Roboto Slab" pitchFamily="2" charset="0"/>
                <a:ea typeface="Roboto Slab" pitchFamily="2" charset="0"/>
                <a:cs typeface="Roboto Slab" pitchFamily="2" charset="0"/>
              </a:rPr>
              <a:t>quater </a:t>
            </a:r>
            <a:r>
              <a:rPr lang="it-IT" sz="1800" i="0" u="none" strike="noStrike" baseline="0" dirty="0">
                <a:latin typeface="Roboto Slab" pitchFamily="2" charset="0"/>
                <a:ea typeface="Roboto Slab" pitchFamily="2" charset="0"/>
                <a:cs typeface="Roboto Slab" pitchFamily="2" charset="0"/>
              </a:rPr>
              <a:t>del Codice Civile</a:t>
            </a:r>
            <a:r>
              <a:rPr lang="it-IT" sz="1800" b="0" i="0" u="none" strike="noStrike" baseline="0" dirty="0">
                <a:latin typeface="Roboto Slab" pitchFamily="2" charset="0"/>
                <a:ea typeface="Roboto Slab" pitchFamily="2" charset="0"/>
                <a:cs typeface="Roboto Slab" pitchFamily="2" charset="0"/>
              </a:rPr>
              <a:t>); tale situazione patrimoniale può essere sostituita dal bilancio dell’ultimo esercizio, se questo è stato chiuso non oltre sei mesi prima del deposito del progetto di fusione nella sede;</a:t>
            </a:r>
          </a:p>
          <a:p>
            <a:pPr algn="just">
              <a:lnSpc>
                <a:spcPct val="130000"/>
              </a:lnSpc>
              <a:spcBef>
                <a:spcPts val="0"/>
              </a:spcBef>
            </a:pPr>
            <a:r>
              <a:rPr lang="it-IT" sz="1800" b="0" i="0" u="none" strike="noStrike" baseline="0" dirty="0">
                <a:latin typeface="Roboto Slab" pitchFamily="2" charset="0"/>
                <a:ea typeface="Roboto Slab" pitchFamily="2" charset="0"/>
                <a:cs typeface="Roboto Slab" pitchFamily="2" charset="0"/>
              </a:rPr>
              <a:t>- documenti contabili ed extracontabili necessari per la determinazione del </a:t>
            </a:r>
            <a:r>
              <a:rPr lang="it-IT" sz="1800" b="1" i="0" u="none" strike="noStrike" baseline="0" dirty="0">
                <a:latin typeface="Roboto Slab" pitchFamily="2" charset="0"/>
                <a:ea typeface="Roboto Slab" pitchFamily="2" charset="0"/>
                <a:cs typeface="Roboto Slab" pitchFamily="2" charset="0"/>
              </a:rPr>
              <a:t>rapporto di cambio</a:t>
            </a:r>
            <a:r>
              <a:rPr lang="it-IT" sz="1800" b="0" i="0" u="none" strike="noStrike" baseline="0" dirty="0">
                <a:latin typeface="Roboto Slab" pitchFamily="2" charset="0"/>
                <a:ea typeface="Roboto Slab" pitchFamily="2" charset="0"/>
                <a:cs typeface="Roboto Slab" pitchFamily="2" charset="0"/>
              </a:rPr>
              <a:t>;</a:t>
            </a:r>
          </a:p>
          <a:p>
            <a:pPr algn="just">
              <a:lnSpc>
                <a:spcPct val="130000"/>
              </a:lnSpc>
              <a:spcBef>
                <a:spcPts val="0"/>
              </a:spcBef>
            </a:pPr>
            <a:r>
              <a:rPr lang="it-IT" sz="1800" b="0" i="0" u="none" strike="noStrike" baseline="0" dirty="0">
                <a:latin typeface="Roboto Slab" pitchFamily="2" charset="0"/>
                <a:ea typeface="Roboto Slab" pitchFamily="2" charset="0"/>
                <a:cs typeface="Roboto Slab" pitchFamily="2" charset="0"/>
              </a:rPr>
              <a:t>- bilanci e situazioni contabili di </a:t>
            </a:r>
            <a:r>
              <a:rPr lang="it-IT" sz="1800" b="1" i="0" u="none" strike="noStrike" baseline="0" dirty="0">
                <a:latin typeface="Roboto Slab" pitchFamily="2" charset="0"/>
                <a:ea typeface="Roboto Slab" pitchFamily="2" charset="0"/>
                <a:cs typeface="Roboto Slab" pitchFamily="2" charset="0"/>
              </a:rPr>
              <a:t>chiusura della società incorporata o fusa</a:t>
            </a:r>
            <a:r>
              <a:rPr lang="it-IT" sz="1800" b="0" i="0" u="none" strike="noStrike" baseline="0" dirty="0">
                <a:latin typeface="Roboto Slab" pitchFamily="2" charset="0"/>
                <a:ea typeface="Roboto Slab" pitchFamily="2" charset="0"/>
                <a:cs typeface="Roboto Slab" pitchFamily="2" charset="0"/>
              </a:rPr>
              <a:t>;</a:t>
            </a:r>
          </a:p>
          <a:p>
            <a:pPr algn="just">
              <a:lnSpc>
                <a:spcPct val="130000"/>
              </a:lnSpc>
              <a:spcBef>
                <a:spcPts val="0"/>
              </a:spcBef>
            </a:pPr>
            <a:r>
              <a:rPr lang="it-IT" sz="1800" b="0" i="0" u="none" strike="noStrike" baseline="0" dirty="0">
                <a:latin typeface="Roboto Slab" pitchFamily="2" charset="0"/>
                <a:ea typeface="Roboto Slab" pitchFamily="2" charset="0"/>
                <a:cs typeface="Roboto Slab" pitchFamily="2" charset="0"/>
              </a:rPr>
              <a:t>- </a:t>
            </a:r>
            <a:r>
              <a:rPr lang="it-IT" sz="1800" i="0" u="none" strike="noStrike" baseline="0" dirty="0">
                <a:latin typeface="Roboto Slab" pitchFamily="2" charset="0"/>
                <a:ea typeface="Roboto Slab" pitchFamily="2" charset="0"/>
                <a:cs typeface="Roboto Slab" pitchFamily="2" charset="0"/>
              </a:rPr>
              <a:t>primo </a:t>
            </a:r>
            <a:r>
              <a:rPr lang="it-IT" sz="1800" b="1" i="0" u="none" strike="noStrike" baseline="0" dirty="0">
                <a:latin typeface="Roboto Slab" pitchFamily="2" charset="0"/>
                <a:ea typeface="Roboto Slab" pitchFamily="2" charset="0"/>
                <a:cs typeface="Roboto Slab" pitchFamily="2" charset="0"/>
              </a:rPr>
              <a:t>bilancio successivo </a:t>
            </a:r>
            <a:r>
              <a:rPr lang="it-IT" sz="1800" i="0" u="none" strike="noStrike" baseline="0" dirty="0">
                <a:latin typeface="Roboto Slab" pitchFamily="2" charset="0"/>
                <a:ea typeface="Roboto Slab" pitchFamily="2" charset="0"/>
                <a:cs typeface="Roboto Slab" pitchFamily="2" charset="0"/>
              </a:rPr>
              <a:t>alla fusione </a:t>
            </a:r>
            <a:r>
              <a:rPr lang="it-IT" sz="1800" b="0" i="0" u="none" strike="noStrike" baseline="0" dirty="0">
                <a:latin typeface="Roboto Slab" pitchFamily="2" charset="0"/>
                <a:ea typeface="Roboto Slab" pitchFamily="2" charset="0"/>
                <a:cs typeface="Roboto Slab" pitchFamily="2" charset="0"/>
              </a:rPr>
              <a:t>(art. 2504-</a:t>
            </a:r>
            <a:r>
              <a:rPr lang="it-IT" sz="1800" b="0" i="1" u="none" strike="noStrike" baseline="0" dirty="0">
                <a:latin typeface="Roboto Slab" pitchFamily="2" charset="0"/>
                <a:ea typeface="Roboto Slab" pitchFamily="2" charset="0"/>
                <a:cs typeface="Roboto Slab" pitchFamily="2" charset="0"/>
              </a:rPr>
              <a:t>bis </a:t>
            </a:r>
            <a:r>
              <a:rPr lang="it-IT" sz="1800" b="0" i="0" u="none" strike="noStrike" baseline="0" dirty="0">
                <a:latin typeface="Roboto Slab" pitchFamily="2" charset="0"/>
                <a:ea typeface="Roboto Slab" pitchFamily="2" charset="0"/>
                <a:cs typeface="Roboto Slab" pitchFamily="2" charset="0"/>
              </a:rPr>
              <a:t>del Codice Civile), ossia </a:t>
            </a:r>
            <a:r>
              <a:rPr lang="it-IT" sz="1800" b="1" i="0" u="none" strike="noStrike" baseline="0" dirty="0">
                <a:latin typeface="Roboto Slab" pitchFamily="2" charset="0"/>
                <a:ea typeface="Roboto Slab" pitchFamily="2" charset="0"/>
                <a:cs typeface="Roboto Slab" pitchFamily="2" charset="0"/>
              </a:rPr>
              <a:t>bilancio di apertura</a:t>
            </a:r>
            <a:r>
              <a:rPr lang="it-IT" sz="1800" b="0" i="0" u="none" strike="noStrike" baseline="0" dirty="0">
                <a:latin typeface="Roboto Slab" pitchFamily="2" charset="0"/>
                <a:ea typeface="Roboto Slab" pitchFamily="2" charset="0"/>
                <a:cs typeface="Roboto Slab" pitchFamily="2" charset="0"/>
              </a:rPr>
              <a:t>;</a:t>
            </a:r>
          </a:p>
          <a:p>
            <a:pPr algn="just">
              <a:lnSpc>
                <a:spcPct val="130000"/>
              </a:lnSpc>
              <a:spcBef>
                <a:spcPts val="0"/>
              </a:spcBef>
            </a:pPr>
            <a:r>
              <a:rPr lang="it-IT" sz="1800" b="0" i="0" u="none" strike="noStrike" baseline="0" dirty="0">
                <a:latin typeface="Roboto Slab" pitchFamily="2" charset="0"/>
                <a:ea typeface="Roboto Slab" pitchFamily="2" charset="0"/>
                <a:cs typeface="Roboto Slab" pitchFamily="2" charset="0"/>
              </a:rPr>
              <a:t>- </a:t>
            </a:r>
            <a:r>
              <a:rPr lang="it-IT" sz="1800" i="0" u="none" strike="noStrike" baseline="0" dirty="0">
                <a:latin typeface="Roboto Slab" pitchFamily="2" charset="0"/>
                <a:ea typeface="Roboto Slab" pitchFamily="2" charset="0"/>
                <a:cs typeface="Roboto Slab" pitchFamily="2" charset="0"/>
              </a:rPr>
              <a:t>primo</a:t>
            </a:r>
            <a:r>
              <a:rPr lang="it-IT" sz="1800" b="1" i="0" u="none" strike="noStrike" baseline="0" dirty="0">
                <a:latin typeface="Roboto Slab" pitchFamily="2" charset="0"/>
                <a:ea typeface="Roboto Slab" pitchFamily="2" charset="0"/>
                <a:cs typeface="Roboto Slab" pitchFamily="2" charset="0"/>
              </a:rPr>
              <a:t> bilancio d’esercizio successivo </a:t>
            </a:r>
            <a:r>
              <a:rPr lang="it-IT" sz="1800" b="0" i="0" u="none" strike="noStrike" baseline="0" dirty="0">
                <a:latin typeface="Roboto Slab" pitchFamily="2" charset="0"/>
                <a:ea typeface="Roboto Slab" pitchFamily="2" charset="0"/>
                <a:cs typeface="Roboto Slab" pitchFamily="2" charset="0"/>
              </a:rPr>
              <a:t>alla fusione.</a:t>
            </a:r>
            <a:r>
              <a:rPr lang="it-IT" sz="1800" kern="100" dirty="0">
                <a:effectLst/>
                <a:latin typeface="Roboto Slab" pitchFamily="2" charset="0"/>
                <a:ea typeface="Roboto Slab" pitchFamily="2" charset="0"/>
                <a:cs typeface="Roboto Slab" pitchFamily="2" charset="0"/>
              </a:rPr>
              <a:t>	</a:t>
            </a:r>
          </a:p>
        </p:txBody>
      </p:sp>
      <p:sp>
        <p:nvSpPr>
          <p:cNvPr id="3" name="Segnaposto numero diapositiva 2">
            <a:extLst>
              <a:ext uri="{FF2B5EF4-FFF2-40B4-BE49-F238E27FC236}">
                <a16:creationId xmlns:a16="http://schemas.microsoft.com/office/drawing/2014/main" id="{AB4F80A3-149D-0F61-5559-282EB84FEA4B}"/>
              </a:ext>
            </a:extLst>
          </p:cNvPr>
          <p:cNvSpPr>
            <a:spLocks noGrp="1"/>
          </p:cNvSpPr>
          <p:nvPr>
            <p:ph type="sldNum" sz="quarter" idx="12"/>
          </p:nvPr>
        </p:nvSpPr>
        <p:spPr/>
        <p:txBody>
          <a:bodyPr/>
          <a:lstStyle/>
          <a:p>
            <a:fld id="{924E01A3-EAA5-4C2C-A4B3-8A501F687B1A}" type="slidenum">
              <a:rPr lang="it-IT" smtClean="0"/>
              <a:t>6</a:t>
            </a:fld>
            <a:endParaRPr lang="it-IT"/>
          </a:p>
        </p:txBody>
      </p:sp>
    </p:spTree>
    <p:extLst>
      <p:ext uri="{BB962C8B-B14F-4D97-AF65-F5344CB8AC3E}">
        <p14:creationId xmlns:p14="http://schemas.microsoft.com/office/powerpoint/2010/main" val="968496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30452-E0A3-8DB4-3226-4673344911B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76193D0-D639-C4C9-5A38-FC0EAD08128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consolidamento dei saldi contabili: no retroattività contabile</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2EB4E185-3CBA-D1D3-F2C7-654D42E4CE8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endParaRPr lang="it-IT" sz="1800" b="1" i="1" dirty="0">
              <a:latin typeface="Roboto Slab" pitchFamily="2" charset="0"/>
              <a:ea typeface="Roboto Slab" pitchFamily="2" charset="0"/>
              <a:cs typeface="Roboto Slab" pitchFamily="2" charset="0"/>
            </a:endParaRPr>
          </a:p>
          <a:p>
            <a:r>
              <a:rPr lang="it-IT" sz="1800" b="1" i="1" dirty="0">
                <a:latin typeface="Roboto Slab" pitchFamily="2" charset="0"/>
                <a:ea typeface="Roboto Slab" pitchFamily="2" charset="0"/>
                <a:cs typeface="Roboto Slab" pitchFamily="2" charset="0"/>
              </a:rPr>
              <a:t>Fusione propria</a:t>
            </a:r>
            <a:endParaRPr lang="it-IT" sz="1800" b="1" i="1"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In questo caso, la procedura è analoga a quanto sopra indicato, con l’eccezione dell’eliminazione della partecipazione.</a:t>
            </a:r>
          </a:p>
          <a:p>
            <a:pPr>
              <a:lnSpc>
                <a:spcPct val="150000"/>
              </a:lnSpc>
              <a:spcBef>
                <a:spcPts val="0"/>
              </a:spcBef>
            </a:pPr>
            <a:r>
              <a:rPr lang="it-IT" sz="1800" dirty="0">
                <a:latin typeface="Roboto Slab" pitchFamily="2" charset="0"/>
                <a:ea typeface="Roboto Slab" pitchFamily="2" charset="0"/>
                <a:cs typeface="Roboto Slab" pitchFamily="2" charset="0"/>
              </a:rPr>
              <a:t>***</a:t>
            </a:r>
            <a:endParaRPr lang="it-IT" sz="1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kern="100" dirty="0">
                <a:effectLst/>
                <a:latin typeface="Roboto Slab" pitchFamily="2" charset="0"/>
                <a:ea typeface="Roboto Slab" pitchFamily="2" charset="0"/>
                <a:cs typeface="Roboto Slab" pitchFamily="2" charset="0"/>
              </a:rPr>
              <a:t>Sia in caso di fusione per incorporazione, che di fusione propria, </a:t>
            </a:r>
            <a:r>
              <a:rPr lang="it-IT" sz="1800" b="1" i="0" u="none" strike="noStrike" baseline="0" dirty="0">
                <a:latin typeface="Roboto Slab" pitchFamily="2" charset="0"/>
                <a:ea typeface="Roboto Slab" pitchFamily="2" charset="0"/>
                <a:cs typeface="Roboto Slab" pitchFamily="2" charset="0"/>
              </a:rPr>
              <a:t>i saldi così “assestati” saranno la base per la determinazione della differenza di fusione</a:t>
            </a:r>
            <a:r>
              <a:rPr lang="it-IT" sz="1800" b="0" i="0" u="none" strike="noStrike" baseline="0" dirty="0">
                <a:latin typeface="Times New Roman" panose="02020603050405020304" pitchFamily="18" charset="0"/>
              </a:rPr>
              <a:t>.</a:t>
            </a:r>
            <a:endParaRPr lang="it-IT" sz="1800" b="1" i="1" kern="100" dirty="0">
              <a:latin typeface="Roboto Slab" pitchFamily="2" charset="0"/>
              <a:ea typeface="Roboto Slab" pitchFamily="2" charset="0"/>
              <a:cs typeface="Roboto Slab" pitchFamily="2" charset="0"/>
            </a:endParaRPr>
          </a:p>
          <a:p>
            <a:pPr algn="just">
              <a:lnSpc>
                <a:spcPct val="150000"/>
              </a:lnSpc>
              <a:spcBef>
                <a:spcPts val="0"/>
              </a:spcBef>
            </a:pPr>
            <a:endParaRPr lang="it-IT" sz="12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5378DBB-D88E-5CAA-1B5C-8E2CA6803F4A}"/>
              </a:ext>
            </a:extLst>
          </p:cNvPr>
          <p:cNvSpPr>
            <a:spLocks noGrp="1"/>
          </p:cNvSpPr>
          <p:nvPr>
            <p:ph type="sldNum" sz="quarter" idx="12"/>
          </p:nvPr>
        </p:nvSpPr>
        <p:spPr/>
        <p:txBody>
          <a:bodyPr/>
          <a:lstStyle/>
          <a:p>
            <a:fld id="{924E01A3-EAA5-4C2C-A4B3-8A501F687B1A}" type="slidenum">
              <a:rPr lang="it-IT" smtClean="0"/>
              <a:t>60</a:t>
            </a:fld>
            <a:endParaRPr lang="it-IT"/>
          </a:p>
        </p:txBody>
      </p:sp>
    </p:spTree>
    <p:extLst>
      <p:ext uri="{BB962C8B-B14F-4D97-AF65-F5344CB8AC3E}">
        <p14:creationId xmlns:p14="http://schemas.microsoft.com/office/powerpoint/2010/main" val="38984276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6995F1-5236-1B2C-16BD-5E96D1C13E43}"/>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9BB67EB4-13C0-39D2-F0D5-6D1EDD00A3E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altLang="it-IT" sz="3200" i="1" dirty="0">
                <a:latin typeface="Garamond" panose="02020404030301010803" pitchFamily="18" charset="0"/>
                <a:ea typeface="Roboto Slab" pitchFamily="2" charset="0"/>
                <a:cs typeface="Roboto Slab" pitchFamily="2" charset="0"/>
              </a:rPr>
              <a:t>Le differenze di fusione : avanzi e disavanzi di fusione</a:t>
            </a:r>
            <a:endParaRPr lang="it-IT" altLang="it-IT" sz="3200"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33866554-22A2-30DE-0663-4C0C0389D1D2}"/>
              </a:ext>
            </a:extLst>
          </p:cNvPr>
          <p:cNvSpPr>
            <a:spLocks noGrp="1"/>
          </p:cNvSpPr>
          <p:nvPr>
            <p:ph type="sldNum" sz="quarter" idx="12"/>
          </p:nvPr>
        </p:nvSpPr>
        <p:spPr/>
        <p:txBody>
          <a:bodyPr/>
          <a:lstStyle/>
          <a:p>
            <a:fld id="{924E01A3-EAA5-4C2C-A4B3-8A501F687B1A}" type="slidenum">
              <a:rPr lang="it-IT" smtClean="0"/>
              <a:t>61</a:t>
            </a:fld>
            <a:endParaRPr lang="it-IT"/>
          </a:p>
        </p:txBody>
      </p:sp>
    </p:spTree>
    <p:extLst>
      <p:ext uri="{BB962C8B-B14F-4D97-AF65-F5344CB8AC3E}">
        <p14:creationId xmlns:p14="http://schemas.microsoft.com/office/powerpoint/2010/main" val="15675356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F86F4A-BF16-FA9F-1BB6-CFC8AA1DBDC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44FBC81-587F-92E9-F7CD-B9812841DC0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Le differenze di fusione: da concambio</a:t>
            </a:r>
          </a:p>
        </p:txBody>
      </p:sp>
      <p:sp>
        <p:nvSpPr>
          <p:cNvPr id="2051" name="Rectangle 3">
            <a:extLst>
              <a:ext uri="{FF2B5EF4-FFF2-40B4-BE49-F238E27FC236}">
                <a16:creationId xmlns:a16="http://schemas.microsoft.com/office/drawing/2014/main" id="{8B5E0C2D-4FD9-EB4A-56BD-1E0820DE6D8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Le </a:t>
            </a:r>
            <a:r>
              <a:rPr lang="it-IT" sz="1800" b="1" i="0" u="none" strike="noStrike" baseline="0" dirty="0">
                <a:latin typeface="Roboto Slab" pitchFamily="2" charset="0"/>
                <a:ea typeface="Roboto Slab" pitchFamily="2" charset="0"/>
                <a:cs typeface="Roboto Slab" pitchFamily="2" charset="0"/>
              </a:rPr>
              <a:t>differenze da concambio </a:t>
            </a:r>
            <a:r>
              <a:rPr lang="it-IT" sz="1800" b="0" i="0" u="none" strike="noStrike" baseline="0" dirty="0">
                <a:latin typeface="Roboto Slab" pitchFamily="2" charset="0"/>
                <a:ea typeface="Roboto Slab" pitchFamily="2" charset="0"/>
                <a:cs typeface="Roboto Slab" pitchFamily="2" charset="0"/>
              </a:rPr>
              <a:t>(OIC 4) si originano nella fusione fra soggetti indipendenti, </a:t>
            </a:r>
            <a:r>
              <a:rPr lang="it-IT" sz="1800" b="1" i="0" u="none" strike="noStrike" baseline="0" dirty="0">
                <a:latin typeface="Roboto Slab" pitchFamily="2" charset="0"/>
                <a:ea typeface="Roboto Slab" pitchFamily="2" charset="0"/>
                <a:cs typeface="Roboto Slab" pitchFamily="2" charset="0"/>
              </a:rPr>
              <a:t>non legati da rapporti di partecipazione</a:t>
            </a:r>
            <a:r>
              <a:rPr lang="it-IT" sz="1800" b="0" i="0" u="none" strike="noStrike" baseline="0" dirty="0">
                <a:latin typeface="Roboto Slab" pitchFamily="2" charset="0"/>
                <a:ea typeface="Roboto Slab" pitchFamily="2" charset="0"/>
                <a:cs typeface="Roboto Slab" pitchFamily="2" charset="0"/>
              </a:rPr>
              <a:t>: sono la differenza fra il valore dell’</a:t>
            </a:r>
            <a:r>
              <a:rPr lang="it-IT" sz="1800" b="1" i="0" u="none" strike="noStrike" baseline="0" dirty="0">
                <a:latin typeface="Roboto Slab" pitchFamily="2" charset="0"/>
                <a:ea typeface="Roboto Slab" pitchFamily="2" charset="0"/>
                <a:cs typeface="Roboto Slab" pitchFamily="2" charset="0"/>
              </a:rPr>
              <a:t>aumento di capitale sociale della società incorporante</a:t>
            </a:r>
            <a:r>
              <a:rPr lang="it-IT" sz="1800" b="0" i="0" u="none" strike="noStrike" baseline="0" dirty="0">
                <a:latin typeface="Roboto Slab" pitchFamily="2" charset="0"/>
                <a:ea typeface="Roboto Slab" pitchFamily="2" charset="0"/>
                <a:cs typeface="Roboto Slab" pitchFamily="2" charset="0"/>
              </a:rPr>
              <a:t> e la </a:t>
            </a:r>
            <a:r>
              <a:rPr lang="it-IT" sz="1800" b="1" i="0" u="none" strike="noStrike" baseline="0" dirty="0">
                <a:latin typeface="Roboto Slab" pitchFamily="2" charset="0"/>
                <a:ea typeface="Roboto Slab" pitchFamily="2" charset="0"/>
                <a:cs typeface="Roboto Slab" pitchFamily="2" charset="0"/>
              </a:rPr>
              <a:t>quota di patrimonio netto contabile della incorporata di competenza dei soci terzi</a:t>
            </a:r>
            <a:r>
              <a:rPr lang="it-IT" sz="1800" b="0" i="0" u="none" strike="noStrike" baseline="0" dirty="0">
                <a:latin typeface="Roboto Slab" pitchFamily="2" charset="0"/>
                <a:ea typeface="Roboto Slab" pitchFamily="2" charset="0"/>
                <a:cs typeface="Roboto Slab" pitchFamily="2" charset="0"/>
              </a:rPr>
              <a:t>. </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In particolare, si ha:</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  </a:t>
            </a:r>
            <a:r>
              <a:rPr lang="it-IT" sz="1800" b="1" u="none" strike="noStrike" baseline="0" dirty="0">
                <a:latin typeface="Roboto Slab" pitchFamily="2" charset="0"/>
                <a:ea typeface="Roboto Slab" pitchFamily="2" charset="0"/>
                <a:cs typeface="Roboto Slab" pitchFamily="2" charset="0"/>
              </a:rPr>
              <a:t>disavanzo da concambio </a:t>
            </a:r>
            <a:r>
              <a:rPr lang="it-IT" sz="1800" b="0" i="0" u="none" strike="noStrike" baseline="0" dirty="0">
                <a:latin typeface="Roboto Slab" pitchFamily="2" charset="0"/>
                <a:ea typeface="Roboto Slab" pitchFamily="2" charset="0"/>
                <a:cs typeface="Roboto Slab" pitchFamily="2" charset="0"/>
              </a:rPr>
              <a:t>nel caso in cui il valore dell’</a:t>
            </a:r>
            <a:r>
              <a:rPr lang="it-IT" sz="1800" b="1" i="0" u="none" strike="noStrike" baseline="0" dirty="0">
                <a:latin typeface="Roboto Slab" pitchFamily="2" charset="0"/>
                <a:ea typeface="Roboto Slab" pitchFamily="2" charset="0"/>
                <a:cs typeface="Roboto Slab" pitchFamily="2" charset="0"/>
              </a:rPr>
              <a:t>aumento del capitale dell’incorporante</a:t>
            </a:r>
            <a:r>
              <a:rPr lang="it-IT" sz="1800" b="0" i="0" u="none" strike="noStrike" baseline="0" dirty="0">
                <a:latin typeface="Roboto Slab" pitchFamily="2" charset="0"/>
                <a:ea typeface="Roboto Slab" pitchFamily="2" charset="0"/>
                <a:cs typeface="Roboto Slab" pitchFamily="2" charset="0"/>
              </a:rPr>
              <a:t> sia </a:t>
            </a:r>
            <a:r>
              <a:rPr lang="it-IT" sz="1800" b="1" i="0" u="none" strike="noStrike" baseline="0" dirty="0">
                <a:latin typeface="Roboto Slab" pitchFamily="2" charset="0"/>
                <a:ea typeface="Roboto Slab" pitchFamily="2" charset="0"/>
                <a:cs typeface="Roboto Slab" pitchFamily="2" charset="0"/>
              </a:rPr>
              <a:t>maggiore rispetto alla corrispondente quota di terzi del patrimonio netto dell’incorporata</a:t>
            </a:r>
            <a:r>
              <a:rPr lang="it-IT" sz="1800" b="0" i="0" u="none" strike="noStrike" baseline="0" dirty="0">
                <a:latin typeface="Roboto Slab" pitchFamily="2" charset="0"/>
                <a:ea typeface="Roboto Slab" pitchFamily="2" charset="0"/>
                <a:cs typeface="Roboto Slab" pitchFamily="2" charset="0"/>
              </a:rPr>
              <a:t>, ovvero </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 </a:t>
            </a:r>
            <a:r>
              <a:rPr lang="it-IT" sz="1800" b="1" u="none" strike="noStrike" baseline="0" dirty="0">
                <a:latin typeface="Roboto Slab" pitchFamily="2" charset="0"/>
                <a:ea typeface="Roboto Slab" pitchFamily="2" charset="0"/>
                <a:cs typeface="Roboto Slab" pitchFamily="2" charset="0"/>
              </a:rPr>
              <a:t>avanzo da concambio </a:t>
            </a:r>
            <a:r>
              <a:rPr lang="it-IT" sz="1800" b="0" i="0" u="none" strike="noStrike" baseline="0" dirty="0">
                <a:latin typeface="Roboto Slab" pitchFamily="2" charset="0"/>
                <a:ea typeface="Roboto Slab" pitchFamily="2" charset="0"/>
                <a:cs typeface="Roboto Slab" pitchFamily="2" charset="0"/>
              </a:rPr>
              <a:t>nel caso in cui il valore dell’</a:t>
            </a:r>
            <a:r>
              <a:rPr lang="it-IT" sz="1800" b="1" i="0" u="none" strike="noStrike" baseline="0" dirty="0">
                <a:latin typeface="Roboto Slab" pitchFamily="2" charset="0"/>
                <a:ea typeface="Roboto Slab" pitchFamily="2" charset="0"/>
                <a:cs typeface="Roboto Slab" pitchFamily="2" charset="0"/>
              </a:rPr>
              <a:t>aumento del capitale dell’incorporante</a:t>
            </a:r>
            <a:r>
              <a:rPr lang="it-IT" sz="1800" b="0" i="0" u="none" strike="noStrike" baseline="0" dirty="0">
                <a:latin typeface="Roboto Slab" pitchFamily="2" charset="0"/>
                <a:ea typeface="Roboto Slab" pitchFamily="2" charset="0"/>
                <a:cs typeface="Roboto Slab" pitchFamily="2" charset="0"/>
              </a:rPr>
              <a:t> sia </a:t>
            </a:r>
            <a:r>
              <a:rPr lang="it-IT" sz="1800" b="1" i="0" u="none" strike="noStrike" baseline="0" dirty="0">
                <a:latin typeface="Roboto Slab" pitchFamily="2" charset="0"/>
                <a:ea typeface="Roboto Slab" pitchFamily="2" charset="0"/>
                <a:cs typeface="Roboto Slab" pitchFamily="2" charset="0"/>
              </a:rPr>
              <a:t>minore rispetto alla corrispondente quota di terzi del patrimonio netto contabile dell’incorporata</a:t>
            </a:r>
            <a:r>
              <a:rPr lang="it-IT" sz="1800" b="0" i="0" u="none" strike="noStrike" baseline="0" dirty="0">
                <a:latin typeface="Roboto Slab" pitchFamily="2" charset="0"/>
                <a:ea typeface="Roboto Slab" pitchFamily="2" charset="0"/>
                <a:cs typeface="Roboto Slab" pitchFamily="2" charset="0"/>
              </a:rPr>
              <a:t>.</a:t>
            </a:r>
          </a:p>
        </p:txBody>
      </p:sp>
      <p:sp>
        <p:nvSpPr>
          <p:cNvPr id="3" name="Segnaposto numero diapositiva 2">
            <a:extLst>
              <a:ext uri="{FF2B5EF4-FFF2-40B4-BE49-F238E27FC236}">
                <a16:creationId xmlns:a16="http://schemas.microsoft.com/office/drawing/2014/main" id="{6D22DF96-977D-CA4E-B27A-4A013D23E23F}"/>
              </a:ext>
            </a:extLst>
          </p:cNvPr>
          <p:cNvSpPr>
            <a:spLocks noGrp="1"/>
          </p:cNvSpPr>
          <p:nvPr>
            <p:ph type="sldNum" sz="quarter" idx="12"/>
          </p:nvPr>
        </p:nvSpPr>
        <p:spPr/>
        <p:txBody>
          <a:bodyPr/>
          <a:lstStyle/>
          <a:p>
            <a:fld id="{924E01A3-EAA5-4C2C-A4B3-8A501F687B1A}" type="slidenum">
              <a:rPr lang="it-IT" smtClean="0"/>
              <a:t>62</a:t>
            </a:fld>
            <a:endParaRPr lang="it-IT"/>
          </a:p>
        </p:txBody>
      </p:sp>
    </p:spTree>
    <p:extLst>
      <p:ext uri="{BB962C8B-B14F-4D97-AF65-F5344CB8AC3E}">
        <p14:creationId xmlns:p14="http://schemas.microsoft.com/office/powerpoint/2010/main" val="4061555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011F6-5915-4667-6DA3-EC507C072D3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0DC6016-F0AB-66E0-BBF2-4FE70DAF0CD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Le differenze di fusione: da concambio</a:t>
            </a:r>
          </a:p>
        </p:txBody>
      </p:sp>
      <p:sp>
        <p:nvSpPr>
          <p:cNvPr id="2051" name="Rectangle 3">
            <a:extLst>
              <a:ext uri="{FF2B5EF4-FFF2-40B4-BE49-F238E27FC236}">
                <a16:creationId xmlns:a16="http://schemas.microsoft.com/office/drawing/2014/main" id="{02C2BDFB-8F5C-A087-5C2A-0F95867356B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Nelle incorporazioni in cui vi è </a:t>
            </a:r>
            <a:r>
              <a:rPr lang="it-IT" sz="1800" b="1" i="0" u="none" strike="noStrike" baseline="0" dirty="0">
                <a:latin typeface="Roboto Slab" pitchFamily="2" charset="0"/>
                <a:ea typeface="Roboto Slab" pitchFamily="2" charset="0"/>
                <a:cs typeface="Roboto Slab" pitchFamily="2" charset="0"/>
              </a:rPr>
              <a:t>più di una società incorporata</a:t>
            </a:r>
            <a:r>
              <a:rPr lang="it-IT" sz="1800" b="0" i="0" u="none" strike="noStrike" baseline="0" dirty="0">
                <a:latin typeface="Roboto Slab" pitchFamily="2" charset="0"/>
                <a:ea typeface="Roboto Slab" pitchFamily="2" charset="0"/>
                <a:cs typeface="Roboto Slab" pitchFamily="2" charset="0"/>
              </a:rPr>
              <a:t>, </a:t>
            </a:r>
            <a:r>
              <a:rPr lang="it-IT" sz="1800" b="1" i="0" u="none" strike="noStrike" baseline="0" dirty="0">
                <a:latin typeface="Roboto Slab" pitchFamily="2" charset="0"/>
                <a:ea typeface="Roboto Slab" pitchFamily="2" charset="0"/>
                <a:cs typeface="Roboto Slab" pitchFamily="2" charset="0"/>
              </a:rPr>
              <a:t>possono aversi contemporaneamente </a:t>
            </a:r>
            <a:r>
              <a:rPr lang="it-IT" sz="1800" b="0" i="0" u="none" strike="noStrike" baseline="0" dirty="0">
                <a:latin typeface="Roboto Slab" pitchFamily="2" charset="0"/>
                <a:ea typeface="Roboto Slab" pitchFamily="2" charset="0"/>
                <a:cs typeface="Roboto Slab" pitchFamily="2" charset="0"/>
              </a:rPr>
              <a:t>un disavanzo per una o più società ed un avanzo per altre società.</a:t>
            </a:r>
          </a:p>
          <a:p>
            <a:pPr algn="just">
              <a:lnSpc>
                <a:spcPct val="170000"/>
              </a:lnSpc>
              <a:spcBef>
                <a:spcPts val="0"/>
              </a:spcBef>
            </a:pPr>
            <a:r>
              <a:rPr lang="it-IT" sz="1800" b="1" i="0" u="none" strike="noStrike" baseline="0" dirty="0">
                <a:latin typeface="Roboto Slab" pitchFamily="2" charset="0"/>
                <a:ea typeface="Roboto Slab" pitchFamily="2" charset="0"/>
                <a:cs typeface="Roboto Slab" pitchFamily="2" charset="0"/>
              </a:rPr>
              <a:t>Analogamente</a:t>
            </a:r>
            <a:r>
              <a:rPr lang="it-IT" sz="1800" b="0" i="0" u="none" strike="noStrike" baseline="0" dirty="0">
                <a:latin typeface="Roboto Slab" pitchFamily="2" charset="0"/>
                <a:ea typeface="Roboto Slab" pitchFamily="2" charset="0"/>
                <a:cs typeface="Roboto Slab" pitchFamily="2" charset="0"/>
              </a:rPr>
              <a:t>, nelle </a:t>
            </a:r>
            <a:r>
              <a:rPr lang="it-IT" sz="1800" b="1" i="0" u="none" strike="noStrike" baseline="0" dirty="0">
                <a:latin typeface="Roboto Slab" pitchFamily="2" charset="0"/>
                <a:ea typeface="Roboto Slab" pitchFamily="2" charset="0"/>
                <a:cs typeface="Roboto Slab" pitchFamily="2" charset="0"/>
              </a:rPr>
              <a:t>fusioni proprie </a:t>
            </a:r>
            <a:r>
              <a:rPr lang="it-IT" sz="1800" b="0" i="0" u="none" strike="noStrike" baseline="0" dirty="0">
                <a:latin typeface="Roboto Slab" pitchFamily="2" charset="0"/>
                <a:ea typeface="Roboto Slab" pitchFamily="2" charset="0"/>
                <a:cs typeface="Roboto Slab" pitchFamily="2" charset="0"/>
              </a:rPr>
              <a:t>che interessano almeno due società possono aversi contemporaneamente avanzi e disavanzi da concambio.</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Quando sono interessate all’operazione più società incorporate o fuse, ai fini del calcolo delle differenze da concambio, l’importo dell’</a:t>
            </a:r>
            <a:r>
              <a:rPr lang="it-IT" sz="1800" b="1" i="0" u="none" strike="noStrike" baseline="0" dirty="0">
                <a:latin typeface="Roboto Slab" pitchFamily="2" charset="0"/>
                <a:ea typeface="Roboto Slab" pitchFamily="2" charset="0"/>
                <a:cs typeface="Roboto Slab" pitchFamily="2" charset="0"/>
              </a:rPr>
              <a:t>aumento del capitale sociale dell’incorporante è frazionato in più parti</a:t>
            </a:r>
            <a:r>
              <a:rPr lang="it-IT" sz="1800" b="0" i="0" u="none" strike="noStrike" baseline="0" dirty="0">
                <a:latin typeface="Roboto Slab" pitchFamily="2" charset="0"/>
                <a:ea typeface="Roboto Slab" pitchFamily="2" charset="0"/>
                <a:cs typeface="Roboto Slab" pitchFamily="2" charset="0"/>
              </a:rPr>
              <a:t>, in base al rapporto di cambio con ciascuna delle società incorporate. </a:t>
            </a:r>
            <a:r>
              <a:rPr lang="it-IT" sz="1800" b="1" i="0" u="none" strike="noStrike" baseline="0" dirty="0">
                <a:latin typeface="Roboto Slab" pitchFamily="2" charset="0"/>
                <a:ea typeface="Roboto Slab" pitchFamily="2" charset="0"/>
                <a:cs typeface="Roboto Slab" pitchFamily="2" charset="0"/>
              </a:rPr>
              <a:t>Analogo </a:t>
            </a:r>
            <a:r>
              <a:rPr lang="it-IT" sz="1800" b="0" i="0" u="none" strike="noStrike" baseline="0" dirty="0">
                <a:latin typeface="Roboto Slab" pitchFamily="2" charset="0"/>
                <a:ea typeface="Roboto Slab" pitchFamily="2" charset="0"/>
                <a:cs typeface="Roboto Slab" pitchFamily="2" charset="0"/>
              </a:rPr>
              <a:t>frazionamento in parti si effettua nelle </a:t>
            </a:r>
            <a:r>
              <a:rPr lang="it-IT" sz="1800" b="1" i="0" u="none" strike="noStrike" baseline="0" dirty="0">
                <a:latin typeface="Roboto Slab" pitchFamily="2" charset="0"/>
                <a:ea typeface="Roboto Slab" pitchFamily="2" charset="0"/>
                <a:cs typeface="Roboto Slab" pitchFamily="2" charset="0"/>
              </a:rPr>
              <a:t>fusioni proprie</a:t>
            </a:r>
            <a:r>
              <a:rPr lang="it-IT" sz="1800" b="0" i="0" u="none" strike="noStrike" baseline="0" dirty="0">
                <a:latin typeface="Roboto Slab" pitchFamily="2" charset="0"/>
                <a:ea typeface="Roboto Slab" pitchFamily="2" charset="0"/>
                <a:cs typeface="Roboto Slab" pitchFamily="2" charset="0"/>
              </a:rPr>
              <a:t>. (OIC 4)</a:t>
            </a: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E63B76E-10DC-8D4A-04B9-3710A83FE941}"/>
              </a:ext>
            </a:extLst>
          </p:cNvPr>
          <p:cNvSpPr>
            <a:spLocks noGrp="1"/>
          </p:cNvSpPr>
          <p:nvPr>
            <p:ph type="sldNum" sz="quarter" idx="12"/>
          </p:nvPr>
        </p:nvSpPr>
        <p:spPr/>
        <p:txBody>
          <a:bodyPr/>
          <a:lstStyle/>
          <a:p>
            <a:fld id="{924E01A3-EAA5-4C2C-A4B3-8A501F687B1A}" type="slidenum">
              <a:rPr lang="it-IT" smtClean="0"/>
              <a:t>63</a:t>
            </a:fld>
            <a:endParaRPr lang="it-IT"/>
          </a:p>
        </p:txBody>
      </p:sp>
    </p:spTree>
    <p:extLst>
      <p:ext uri="{BB962C8B-B14F-4D97-AF65-F5344CB8AC3E}">
        <p14:creationId xmlns:p14="http://schemas.microsoft.com/office/powerpoint/2010/main" val="12690714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D6CC43-08B6-3FFA-E699-B5982D77649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F02FB606-B9FC-B18E-7763-8538A5CC36A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Le differenze di fusione: da annullamento</a:t>
            </a:r>
          </a:p>
        </p:txBody>
      </p:sp>
      <p:sp>
        <p:nvSpPr>
          <p:cNvPr id="2051" name="Rectangle 3">
            <a:extLst>
              <a:ext uri="{FF2B5EF4-FFF2-40B4-BE49-F238E27FC236}">
                <a16:creationId xmlns:a16="http://schemas.microsoft.com/office/drawing/2014/main" id="{8EC174B9-9C55-4195-AD97-4FD5911CA52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Le </a:t>
            </a:r>
            <a:r>
              <a:rPr lang="it-IT" sz="1800" b="1" i="0" u="none" strike="noStrike" baseline="0" dirty="0">
                <a:latin typeface="Roboto Slab" pitchFamily="2" charset="0"/>
                <a:ea typeface="Roboto Slab" pitchFamily="2" charset="0"/>
                <a:cs typeface="Roboto Slab" pitchFamily="2" charset="0"/>
              </a:rPr>
              <a:t>differenze da annullamento </a:t>
            </a:r>
            <a:r>
              <a:rPr lang="it-IT" sz="1800" b="0" i="0" u="none" strike="noStrike" baseline="0" dirty="0">
                <a:latin typeface="Roboto Slab" pitchFamily="2" charset="0"/>
                <a:ea typeface="Roboto Slab" pitchFamily="2" charset="0"/>
                <a:cs typeface="Roboto Slab" pitchFamily="2" charset="0"/>
              </a:rPr>
              <a:t>si originano nella fusione fra soggetti </a:t>
            </a:r>
            <a:r>
              <a:rPr lang="it-IT" sz="1800" b="1" i="0" u="none" strike="noStrike" baseline="0" dirty="0">
                <a:latin typeface="Roboto Slab" pitchFamily="2" charset="0"/>
                <a:ea typeface="Roboto Slab" pitchFamily="2" charset="0"/>
                <a:cs typeface="Roboto Slab" pitchFamily="2" charset="0"/>
              </a:rPr>
              <a:t>legati fra loro da legami di partecipazione</a:t>
            </a:r>
            <a:r>
              <a:rPr lang="it-IT" sz="1800" b="0" i="0" u="none" strike="noStrike" baseline="0" dirty="0">
                <a:latin typeface="Roboto Slab" pitchFamily="2" charset="0"/>
                <a:ea typeface="Roboto Slab" pitchFamily="2" charset="0"/>
                <a:cs typeface="Roboto Slab" pitchFamily="2" charset="0"/>
              </a:rPr>
              <a:t>, e sono originate dalla differenza fra il </a:t>
            </a:r>
            <a:r>
              <a:rPr lang="it-IT" sz="1800" b="1" i="0" u="none" strike="noStrike" baseline="0" dirty="0">
                <a:latin typeface="Roboto Slab" pitchFamily="2" charset="0"/>
                <a:ea typeface="Roboto Slab" pitchFamily="2" charset="0"/>
                <a:cs typeface="Roboto Slab" pitchFamily="2" charset="0"/>
              </a:rPr>
              <a:t>valore della partecipazione </a:t>
            </a:r>
            <a:r>
              <a:rPr lang="it-IT" sz="1800" b="0" i="0" u="none" strike="noStrike" baseline="0" dirty="0">
                <a:latin typeface="Roboto Slab" pitchFamily="2" charset="0"/>
                <a:ea typeface="Roboto Slab" pitchFamily="2" charset="0"/>
                <a:cs typeface="Roboto Slab" pitchFamily="2" charset="0"/>
              </a:rPr>
              <a:t>nella società incorporata iscritto nel bilancio della società incorporante e la </a:t>
            </a:r>
            <a:r>
              <a:rPr lang="it-IT" sz="1800" b="1" i="0" u="none" strike="noStrike" baseline="0" dirty="0">
                <a:latin typeface="Roboto Slab" pitchFamily="2" charset="0"/>
                <a:ea typeface="Roboto Slab" pitchFamily="2" charset="0"/>
                <a:cs typeface="Roboto Slab" pitchFamily="2" charset="0"/>
              </a:rPr>
              <a:t>quota di patrimonio netto contabile della incorporata</a:t>
            </a:r>
            <a:r>
              <a:rPr lang="it-IT" sz="1800" b="0" i="0" u="none" strike="noStrike" baseline="0" dirty="0">
                <a:latin typeface="Roboto Slab" pitchFamily="2" charset="0"/>
                <a:ea typeface="Roboto Slab" pitchFamily="2" charset="0"/>
                <a:cs typeface="Roboto Slab" pitchFamily="2" charset="0"/>
              </a:rPr>
              <a:t> di competenza dell’incorporante. </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In particolare:</a:t>
            </a:r>
          </a:p>
          <a:p>
            <a:pPr algn="just">
              <a:lnSpc>
                <a:spcPct val="160000"/>
              </a:lnSpc>
              <a:spcBef>
                <a:spcPts val="0"/>
              </a:spcBef>
            </a:pPr>
            <a:r>
              <a:rPr lang="it-IT" sz="1800" dirty="0">
                <a:latin typeface="Roboto Slab" pitchFamily="2" charset="0"/>
                <a:ea typeface="Roboto Slab" pitchFamily="2" charset="0"/>
                <a:cs typeface="Roboto Slab" pitchFamily="2" charset="0"/>
              </a:rPr>
              <a:t>- </a:t>
            </a:r>
            <a:r>
              <a:rPr lang="it-IT" sz="1800" b="0" i="0" u="none" strike="noStrike" baseline="0" dirty="0">
                <a:latin typeface="Roboto Slab" pitchFamily="2" charset="0"/>
                <a:ea typeface="Roboto Slab" pitchFamily="2" charset="0"/>
                <a:cs typeface="Roboto Slab" pitchFamily="2" charset="0"/>
              </a:rPr>
              <a:t>se il </a:t>
            </a:r>
            <a:r>
              <a:rPr lang="it-IT" sz="1800" b="1" i="0" u="none" strike="noStrike" baseline="0" dirty="0">
                <a:latin typeface="Roboto Slab" pitchFamily="2" charset="0"/>
                <a:ea typeface="Roboto Slab" pitchFamily="2" charset="0"/>
                <a:cs typeface="Roboto Slab" pitchFamily="2" charset="0"/>
              </a:rPr>
              <a:t>valore contabile della partecipazione annullata </a:t>
            </a:r>
            <a:r>
              <a:rPr lang="it-IT" sz="1800" b="0" i="0" u="none" strike="noStrike" baseline="0" dirty="0">
                <a:latin typeface="Roboto Slab" pitchFamily="2" charset="0"/>
                <a:ea typeface="Roboto Slab" pitchFamily="2" charset="0"/>
                <a:cs typeface="Roboto Slab" pitchFamily="2" charset="0"/>
              </a:rPr>
              <a:t>è </a:t>
            </a:r>
            <a:r>
              <a:rPr lang="it-IT" sz="1800" b="1" i="0" u="none" strike="noStrike" baseline="0" dirty="0">
                <a:latin typeface="Roboto Slab" pitchFamily="2" charset="0"/>
                <a:ea typeface="Roboto Slab" pitchFamily="2" charset="0"/>
                <a:cs typeface="Roboto Slab" pitchFamily="2" charset="0"/>
              </a:rPr>
              <a:t>superiore alla quota di pertinenza nel patrimonio netto contabile </a:t>
            </a:r>
            <a:r>
              <a:rPr lang="it-IT" sz="1800" b="0" i="0" u="none" strike="noStrike" baseline="0" dirty="0">
                <a:latin typeface="Roboto Slab" pitchFamily="2" charset="0"/>
                <a:ea typeface="Roboto Slab" pitchFamily="2" charset="0"/>
                <a:cs typeface="Roboto Slab" pitchFamily="2" charset="0"/>
              </a:rPr>
              <a:t>dell’incorporata, la differenza costituisce il </a:t>
            </a:r>
            <a:r>
              <a:rPr lang="it-IT" sz="1800" b="1" u="none" strike="noStrike" baseline="0" dirty="0">
                <a:latin typeface="Roboto Slab" pitchFamily="2" charset="0"/>
                <a:ea typeface="Roboto Slab" pitchFamily="2" charset="0"/>
                <a:cs typeface="Roboto Slab" pitchFamily="2" charset="0"/>
              </a:rPr>
              <a:t>disavanzo da annullamento</a:t>
            </a:r>
            <a:r>
              <a:rPr lang="it-IT" sz="1800" b="0" i="0" u="none" strike="noStrike" baseline="0" dirty="0">
                <a:latin typeface="Roboto Slab" pitchFamily="2" charset="0"/>
                <a:ea typeface="Roboto Slab" pitchFamily="2" charset="0"/>
                <a:cs typeface="Roboto Slab" pitchFamily="2" charset="0"/>
              </a:rPr>
              <a:t>; </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 se la </a:t>
            </a:r>
            <a:r>
              <a:rPr lang="it-IT" sz="1800" b="1" i="0" u="none" strike="noStrike" baseline="0" dirty="0">
                <a:latin typeface="Roboto Slab" pitchFamily="2" charset="0"/>
                <a:ea typeface="Roboto Slab" pitchFamily="2" charset="0"/>
                <a:cs typeface="Roboto Slab" pitchFamily="2" charset="0"/>
              </a:rPr>
              <a:t>differenza è negativa</a:t>
            </a:r>
            <a:r>
              <a:rPr lang="it-IT" sz="1800" b="0" i="0" u="none" strike="noStrike" baseline="0" dirty="0">
                <a:latin typeface="Roboto Slab" pitchFamily="2" charset="0"/>
                <a:ea typeface="Roboto Slab" pitchFamily="2" charset="0"/>
                <a:cs typeface="Roboto Slab" pitchFamily="2" charset="0"/>
              </a:rPr>
              <a:t>, essa costituisce </a:t>
            </a:r>
            <a:r>
              <a:rPr lang="it-IT" sz="1800" b="0" i="1" u="none" strike="noStrike" baseline="0" dirty="0">
                <a:latin typeface="Roboto Slab" pitchFamily="2" charset="0"/>
                <a:ea typeface="Roboto Slab" pitchFamily="2" charset="0"/>
                <a:cs typeface="Roboto Slab" pitchFamily="2" charset="0"/>
              </a:rPr>
              <a:t>l’</a:t>
            </a:r>
            <a:r>
              <a:rPr lang="it-IT" sz="1800" b="1" u="none" strike="noStrike" baseline="0" dirty="0">
                <a:latin typeface="Roboto Slab" pitchFamily="2" charset="0"/>
                <a:ea typeface="Roboto Slab" pitchFamily="2" charset="0"/>
                <a:cs typeface="Roboto Slab" pitchFamily="2" charset="0"/>
              </a:rPr>
              <a:t>avanzo da annullamento</a:t>
            </a:r>
            <a:r>
              <a:rPr lang="it-IT" sz="1800" b="0" i="0" u="none" strike="noStrike" baseline="0" dirty="0">
                <a:latin typeface="Roboto Slab" pitchFamily="2" charset="0"/>
                <a:ea typeface="Roboto Slab" pitchFamily="2" charset="0"/>
                <a:cs typeface="Roboto Slab" pitchFamily="2" charset="0"/>
              </a:rPr>
              <a:t>.</a:t>
            </a:r>
          </a:p>
        </p:txBody>
      </p:sp>
      <p:sp>
        <p:nvSpPr>
          <p:cNvPr id="3" name="Segnaposto numero diapositiva 2">
            <a:extLst>
              <a:ext uri="{FF2B5EF4-FFF2-40B4-BE49-F238E27FC236}">
                <a16:creationId xmlns:a16="http://schemas.microsoft.com/office/drawing/2014/main" id="{7883F306-47D8-C37D-C6E5-E4E3F2575882}"/>
              </a:ext>
            </a:extLst>
          </p:cNvPr>
          <p:cNvSpPr>
            <a:spLocks noGrp="1"/>
          </p:cNvSpPr>
          <p:nvPr>
            <p:ph type="sldNum" sz="quarter" idx="12"/>
          </p:nvPr>
        </p:nvSpPr>
        <p:spPr/>
        <p:txBody>
          <a:bodyPr/>
          <a:lstStyle/>
          <a:p>
            <a:fld id="{924E01A3-EAA5-4C2C-A4B3-8A501F687B1A}" type="slidenum">
              <a:rPr lang="it-IT" smtClean="0"/>
              <a:t>64</a:t>
            </a:fld>
            <a:endParaRPr lang="it-IT"/>
          </a:p>
        </p:txBody>
      </p:sp>
    </p:spTree>
    <p:extLst>
      <p:ext uri="{BB962C8B-B14F-4D97-AF65-F5344CB8AC3E}">
        <p14:creationId xmlns:p14="http://schemas.microsoft.com/office/powerpoint/2010/main" val="12044389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398FE-EDE5-BBCF-5A5A-113E2379A5FF}"/>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C0C8B359-F61B-7C9B-2F58-9BA6C3DC164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Le differenze di fusione: da annullamento</a:t>
            </a:r>
          </a:p>
        </p:txBody>
      </p:sp>
      <p:sp>
        <p:nvSpPr>
          <p:cNvPr id="2051" name="Rectangle 3">
            <a:extLst>
              <a:ext uri="{FF2B5EF4-FFF2-40B4-BE49-F238E27FC236}">
                <a16:creationId xmlns:a16="http://schemas.microsoft.com/office/drawing/2014/main" id="{9643C6F2-A79C-996B-36D3-87C57D09180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Per quanto riguarda la </a:t>
            </a:r>
            <a:r>
              <a:rPr lang="it-IT" sz="1600" b="1" i="0" u="none" strike="noStrike" baseline="0" dirty="0">
                <a:latin typeface="Roboto Slab" pitchFamily="2" charset="0"/>
                <a:ea typeface="Roboto Slab" pitchFamily="2" charset="0"/>
                <a:cs typeface="Roboto Slab" pitchFamily="2" charset="0"/>
              </a:rPr>
              <a:t>composizione del patrimonio netto contabile dell’incorporata da confrontare col valore della partecipazione </a:t>
            </a:r>
            <a:r>
              <a:rPr lang="it-IT" sz="1600" b="0" i="0" u="none" strike="noStrike" baseline="0" dirty="0">
                <a:latin typeface="Roboto Slab" pitchFamily="2" charset="0"/>
                <a:ea typeface="Roboto Slab" pitchFamily="2" charset="0"/>
                <a:cs typeface="Roboto Slab" pitchFamily="2" charset="0"/>
              </a:rPr>
              <a:t>per determinare la differenza da annullamento, occorre considerare se ci sia la retrodatazione reddituale e contabile.</a:t>
            </a:r>
          </a:p>
          <a:p>
            <a:pPr algn="just">
              <a:lnSpc>
                <a:spcPct val="150000"/>
              </a:lnSpc>
              <a:spcBef>
                <a:spcPts val="0"/>
              </a:spcBef>
            </a:pPr>
            <a:r>
              <a:rPr lang="it-IT" sz="1600" b="1" i="0" u="none" strike="noStrike" baseline="0" dirty="0">
                <a:latin typeface="Roboto Slab" pitchFamily="2" charset="0"/>
                <a:ea typeface="Roboto Slab" pitchFamily="2" charset="0"/>
                <a:cs typeface="Roboto Slab" pitchFamily="2" charset="0"/>
              </a:rPr>
              <a:t>In presenza di retroattività reddituale e contabile </a:t>
            </a:r>
            <a:r>
              <a:rPr lang="it-IT" sz="1600" b="0" i="0" u="none" strike="noStrike" baseline="0" dirty="0">
                <a:latin typeface="Roboto Slab" pitchFamily="2" charset="0"/>
                <a:ea typeface="Roboto Slab" pitchFamily="2" charset="0"/>
                <a:cs typeface="Roboto Slab" pitchFamily="2" charset="0"/>
              </a:rPr>
              <a:t>(di solito alla data di inizio dell’esercizio dell’incorporante nel corso del quale si ha il compimento del procedimento) oppure sia stato convenuto, con patto parasociale, che </a:t>
            </a:r>
            <a:r>
              <a:rPr lang="it-IT" sz="1600" b="1" i="0" u="none" strike="noStrike" baseline="0" dirty="0">
                <a:latin typeface="Roboto Slab" pitchFamily="2" charset="0"/>
                <a:ea typeface="Roboto Slab" pitchFamily="2" charset="0"/>
                <a:cs typeface="Roboto Slab" pitchFamily="2" charset="0"/>
              </a:rPr>
              <a:t>l’utile del periodo risultante dal bilancio di chiusura spetti </a:t>
            </a:r>
            <a:r>
              <a:rPr lang="it-IT" sz="1600" b="1" u="none" strike="noStrike" baseline="0" dirty="0">
                <a:latin typeface="Roboto Slab" pitchFamily="2" charset="0"/>
                <a:ea typeface="Roboto Slab" pitchFamily="2" charset="0"/>
                <a:cs typeface="Roboto Slab" pitchFamily="2" charset="0"/>
              </a:rPr>
              <a:t>ai soli soci </a:t>
            </a:r>
            <a:r>
              <a:rPr lang="it-IT" sz="1600" b="1" i="0" u="none" strike="noStrike" baseline="0" dirty="0">
                <a:latin typeface="Roboto Slab" pitchFamily="2" charset="0"/>
                <a:ea typeface="Roboto Slab" pitchFamily="2" charset="0"/>
                <a:cs typeface="Roboto Slab" pitchFamily="2" charset="0"/>
              </a:rPr>
              <a:t>dell’incorporata </a:t>
            </a:r>
            <a:r>
              <a:rPr lang="it-IT" sz="1600" b="0" i="0" u="none" strike="noStrike" baseline="0" dirty="0">
                <a:latin typeface="Roboto Slab" pitchFamily="2" charset="0"/>
                <a:ea typeface="Roboto Slab" pitchFamily="2" charset="0"/>
                <a:cs typeface="Roboto Slab" pitchFamily="2" charset="0"/>
              </a:rPr>
              <a:t>(e dunque esso non può andare ad accrescere il patrimonio di quest’ultima trasferito all’incorporante), </a:t>
            </a:r>
            <a:r>
              <a:rPr lang="it-IT" sz="1600" b="1" i="0" u="none" strike="noStrike" baseline="0" dirty="0">
                <a:latin typeface="Roboto Slab" pitchFamily="2" charset="0"/>
                <a:ea typeface="Roboto Slab" pitchFamily="2" charset="0"/>
                <a:cs typeface="Roboto Slab" pitchFamily="2" charset="0"/>
              </a:rPr>
              <a:t>il patrimonio netto è pari a quello risultante dal bilancio dell’ultimo esercizio anteriore</a:t>
            </a:r>
            <a:r>
              <a:rPr lang="it-IT" sz="1600" b="0" i="0" u="none" strike="noStrike" baseline="0" dirty="0">
                <a:latin typeface="Roboto Slab" pitchFamily="2" charset="0"/>
                <a:ea typeface="Roboto Slab" pitchFamily="2" charset="0"/>
                <a:cs typeface="Roboto Slab" pitchFamily="2" charset="0"/>
              </a:rPr>
              <a:t> a quello in cui si compie l’operazione, in assenza di operazioni che abbiano interessato le altre voci del patrimonio netto. (OIC 4)</a:t>
            </a:r>
          </a:p>
        </p:txBody>
      </p:sp>
      <p:sp>
        <p:nvSpPr>
          <p:cNvPr id="3" name="Segnaposto numero diapositiva 2">
            <a:extLst>
              <a:ext uri="{FF2B5EF4-FFF2-40B4-BE49-F238E27FC236}">
                <a16:creationId xmlns:a16="http://schemas.microsoft.com/office/drawing/2014/main" id="{1A72DEA9-3D2A-E958-FDFA-76CDCC2780C1}"/>
              </a:ext>
            </a:extLst>
          </p:cNvPr>
          <p:cNvSpPr>
            <a:spLocks noGrp="1"/>
          </p:cNvSpPr>
          <p:nvPr>
            <p:ph type="sldNum" sz="quarter" idx="12"/>
          </p:nvPr>
        </p:nvSpPr>
        <p:spPr/>
        <p:txBody>
          <a:bodyPr/>
          <a:lstStyle/>
          <a:p>
            <a:fld id="{924E01A3-EAA5-4C2C-A4B3-8A501F687B1A}" type="slidenum">
              <a:rPr lang="it-IT" smtClean="0"/>
              <a:t>65</a:t>
            </a:fld>
            <a:endParaRPr lang="it-IT"/>
          </a:p>
        </p:txBody>
      </p:sp>
    </p:spTree>
    <p:extLst>
      <p:ext uri="{BB962C8B-B14F-4D97-AF65-F5344CB8AC3E}">
        <p14:creationId xmlns:p14="http://schemas.microsoft.com/office/powerpoint/2010/main" val="7118931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AFD6A-6261-3952-6772-1A4C7CF688E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3DA07ECF-96C5-DA10-FAD4-F9EE928A0ED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Le differenze di fusione: da annullamento</a:t>
            </a:r>
          </a:p>
        </p:txBody>
      </p:sp>
      <p:sp>
        <p:nvSpPr>
          <p:cNvPr id="2051" name="Rectangle 3">
            <a:extLst>
              <a:ext uri="{FF2B5EF4-FFF2-40B4-BE49-F238E27FC236}">
                <a16:creationId xmlns:a16="http://schemas.microsoft.com/office/drawing/2014/main" id="{A45876E7-9E00-96BE-0603-7C283D3CB69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70000"/>
              </a:lnSpc>
              <a:spcBef>
                <a:spcPts val="0"/>
              </a:spcBef>
            </a:pPr>
            <a:endParaRPr lang="it-IT" sz="1800" b="0" i="0" u="none" strike="noStrike" baseline="0" dirty="0">
              <a:latin typeface="Roboto Slab" pitchFamily="2" charset="0"/>
              <a:ea typeface="Roboto Slab" pitchFamily="2" charset="0"/>
              <a:cs typeface="Roboto Slab" pitchFamily="2" charset="0"/>
            </a:endParaRP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In </a:t>
            </a:r>
            <a:r>
              <a:rPr lang="it-IT" sz="1800" b="1" i="0" u="none" strike="noStrike" baseline="0" dirty="0">
                <a:latin typeface="Roboto Slab" pitchFamily="2" charset="0"/>
                <a:ea typeface="Roboto Slab" pitchFamily="2" charset="0"/>
                <a:cs typeface="Roboto Slab" pitchFamily="2" charset="0"/>
              </a:rPr>
              <a:t>assenza di retroattività reddituale e contabile</a:t>
            </a:r>
            <a:r>
              <a:rPr lang="it-IT" sz="1800" b="0" i="0" u="none" strike="noStrike" baseline="0" dirty="0">
                <a:latin typeface="Roboto Slab" pitchFamily="2" charset="0"/>
                <a:ea typeface="Roboto Slab" pitchFamily="2" charset="0"/>
                <a:cs typeface="Roboto Slab" pitchFamily="2" charset="0"/>
              </a:rPr>
              <a:t> della fusione, e </a:t>
            </a:r>
            <a:r>
              <a:rPr lang="it-IT" sz="1800" b="1" i="0" u="none" strike="noStrike" baseline="0" dirty="0">
                <a:latin typeface="Roboto Slab" pitchFamily="2" charset="0"/>
                <a:ea typeface="Roboto Slab" pitchFamily="2" charset="0"/>
                <a:cs typeface="Roboto Slab" pitchFamily="2" charset="0"/>
              </a:rPr>
              <a:t>non sia stata prevista la distribuzione dell’utile del periodo</a:t>
            </a:r>
            <a:r>
              <a:rPr lang="it-IT" sz="1800" b="0" i="0" u="none" strike="noStrike" baseline="0" dirty="0">
                <a:latin typeface="Roboto Slab" pitchFamily="2" charset="0"/>
                <a:ea typeface="Roboto Slab" pitchFamily="2" charset="0"/>
                <a:cs typeface="Roboto Slab" pitchFamily="2" charset="0"/>
              </a:rPr>
              <a:t> risultante dal bilancio di chiusura, ad </a:t>
            </a:r>
            <a:r>
              <a:rPr lang="it-IT" sz="1800" b="1" i="0" u="none" strike="noStrike" baseline="0" dirty="0">
                <a:latin typeface="Roboto Slab" pitchFamily="2" charset="0"/>
                <a:ea typeface="Roboto Slab" pitchFamily="2" charset="0"/>
                <a:cs typeface="Roboto Slab" pitchFamily="2" charset="0"/>
              </a:rPr>
              <a:t>esclusivo vantaggio dei soci della  incorporata</a:t>
            </a:r>
            <a:r>
              <a:rPr lang="it-IT" sz="1800" b="0" i="0" u="none" strike="noStrike" baseline="0" dirty="0">
                <a:latin typeface="Roboto Slab" pitchFamily="2" charset="0"/>
                <a:ea typeface="Roboto Slab" pitchFamily="2" charset="0"/>
                <a:cs typeface="Roboto Slab" pitchFamily="2" charset="0"/>
              </a:rPr>
              <a:t>, </a:t>
            </a:r>
            <a:r>
              <a:rPr lang="it-IT" sz="1800" b="1" i="0" u="none" strike="noStrike" baseline="0" dirty="0">
                <a:latin typeface="Roboto Slab" pitchFamily="2" charset="0"/>
                <a:ea typeface="Roboto Slab" pitchFamily="2" charset="0"/>
                <a:cs typeface="Roboto Slab" pitchFamily="2" charset="0"/>
              </a:rPr>
              <a:t>tale risultato va a costituire</a:t>
            </a:r>
            <a:r>
              <a:rPr lang="it-IT" sz="1800" b="0" i="0" u="none" strike="noStrike" baseline="0" dirty="0">
                <a:latin typeface="Roboto Slab" pitchFamily="2" charset="0"/>
                <a:ea typeface="Roboto Slab" pitchFamily="2" charset="0"/>
                <a:cs typeface="Roboto Slab" pitchFamily="2" charset="0"/>
              </a:rPr>
              <a:t>, insieme al capitale sociale ed alle riserve, </a:t>
            </a:r>
            <a:r>
              <a:rPr lang="it-IT" sz="1800" b="1" i="0" u="none" strike="noStrike" baseline="0" dirty="0">
                <a:latin typeface="Roboto Slab" pitchFamily="2" charset="0"/>
                <a:ea typeface="Roboto Slab" pitchFamily="2" charset="0"/>
                <a:cs typeface="Roboto Slab" pitchFamily="2" charset="0"/>
              </a:rPr>
              <a:t>l’importo del patrimonio netto contabile alla data di efficacia reale della fusione</a:t>
            </a:r>
            <a:r>
              <a:rPr lang="it-IT" sz="1800" b="0" i="0" u="none" strike="noStrike" baseline="0" dirty="0">
                <a:latin typeface="Roboto Slab" pitchFamily="2" charset="0"/>
                <a:ea typeface="Roboto Slab" pitchFamily="2" charset="0"/>
                <a:cs typeface="Roboto Slab" pitchFamily="2" charset="0"/>
              </a:rPr>
              <a:t>, da utilizzare per il computo del disavanzo o dell’avanzo. (OIC 4)</a:t>
            </a:r>
          </a:p>
        </p:txBody>
      </p:sp>
      <p:sp>
        <p:nvSpPr>
          <p:cNvPr id="3" name="Segnaposto numero diapositiva 2">
            <a:extLst>
              <a:ext uri="{FF2B5EF4-FFF2-40B4-BE49-F238E27FC236}">
                <a16:creationId xmlns:a16="http://schemas.microsoft.com/office/drawing/2014/main" id="{4B2F5463-8EB8-F798-85F3-079938B414D6}"/>
              </a:ext>
            </a:extLst>
          </p:cNvPr>
          <p:cNvSpPr>
            <a:spLocks noGrp="1"/>
          </p:cNvSpPr>
          <p:nvPr>
            <p:ph type="sldNum" sz="quarter" idx="12"/>
          </p:nvPr>
        </p:nvSpPr>
        <p:spPr/>
        <p:txBody>
          <a:bodyPr/>
          <a:lstStyle/>
          <a:p>
            <a:fld id="{924E01A3-EAA5-4C2C-A4B3-8A501F687B1A}" type="slidenum">
              <a:rPr lang="it-IT" smtClean="0"/>
              <a:t>66</a:t>
            </a:fld>
            <a:endParaRPr lang="it-IT"/>
          </a:p>
        </p:txBody>
      </p:sp>
    </p:spTree>
    <p:extLst>
      <p:ext uri="{BB962C8B-B14F-4D97-AF65-F5344CB8AC3E}">
        <p14:creationId xmlns:p14="http://schemas.microsoft.com/office/powerpoint/2010/main" val="2617694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C85C4-511B-88D8-E70B-03498865155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2B999D0-F0A2-D913-86A7-19A1FD1E720C}"/>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a:t>
            </a:r>
          </a:p>
        </p:txBody>
      </p:sp>
      <p:sp>
        <p:nvSpPr>
          <p:cNvPr id="2051" name="Rectangle 3">
            <a:extLst>
              <a:ext uri="{FF2B5EF4-FFF2-40B4-BE49-F238E27FC236}">
                <a16:creationId xmlns:a16="http://schemas.microsoft.com/office/drawing/2014/main" id="{C7198BFB-B257-BD70-B3D4-54C4BB83134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nSpc>
                <a:spcPct val="170000"/>
              </a:lnSpc>
              <a:spcBef>
                <a:spcPts val="0"/>
              </a:spcBef>
            </a:pPr>
            <a:endParaRPr lang="it-IT" sz="1800" b="1" i="1" dirty="0">
              <a:solidFill>
                <a:srgbClr val="000000"/>
              </a:solidFill>
              <a:effectLst/>
              <a:latin typeface="Roboto Slab" pitchFamily="2" charset="0"/>
            </a:endParaRPr>
          </a:p>
          <a:p>
            <a:pPr>
              <a:lnSpc>
                <a:spcPct val="170000"/>
              </a:lnSpc>
              <a:spcBef>
                <a:spcPts val="0"/>
              </a:spcBef>
            </a:pPr>
            <a:r>
              <a:rPr lang="it-IT" b="1" i="1" dirty="0">
                <a:solidFill>
                  <a:srgbClr val="000000"/>
                </a:solidFill>
                <a:effectLst/>
                <a:latin typeface="Roboto Slab" pitchFamily="2" charset="0"/>
              </a:rPr>
              <a:t>Art. 2504-bis, comma 4, ultimo periodo, c.c.</a:t>
            </a:r>
          </a:p>
          <a:p>
            <a:pPr algn="just">
              <a:lnSpc>
                <a:spcPct val="170000"/>
              </a:lnSpc>
              <a:spcBef>
                <a:spcPts val="0"/>
              </a:spcBef>
            </a:pPr>
            <a:r>
              <a:rPr lang="it-IT" b="0" i="0" dirty="0">
                <a:solidFill>
                  <a:srgbClr val="000000"/>
                </a:solidFill>
                <a:effectLst/>
                <a:latin typeface="Roboto Slab" pitchFamily="2" charset="0"/>
              </a:rPr>
              <a:t>«Se dalla fusione </a:t>
            </a:r>
            <a:r>
              <a:rPr lang="it-IT" b="1" i="0" dirty="0">
                <a:solidFill>
                  <a:srgbClr val="000000"/>
                </a:solidFill>
                <a:effectLst/>
                <a:latin typeface="Roboto Slab" pitchFamily="2" charset="0"/>
              </a:rPr>
              <a:t>emerge un avanzo</a:t>
            </a:r>
            <a:r>
              <a:rPr lang="it-IT" b="0" i="0" dirty="0">
                <a:solidFill>
                  <a:srgbClr val="000000"/>
                </a:solidFill>
                <a:effectLst/>
                <a:latin typeface="Roboto Slab" pitchFamily="2" charset="0"/>
              </a:rPr>
              <a:t>, esso è iscritto ad apposita </a:t>
            </a:r>
            <a:r>
              <a:rPr lang="it-IT" b="1" i="0" dirty="0">
                <a:solidFill>
                  <a:srgbClr val="000000"/>
                </a:solidFill>
                <a:effectLst/>
                <a:latin typeface="Roboto Slab" pitchFamily="2" charset="0"/>
              </a:rPr>
              <a:t>voce del patrimonio netto</a:t>
            </a:r>
            <a:r>
              <a:rPr lang="it-IT" b="0" i="0" dirty="0">
                <a:solidFill>
                  <a:srgbClr val="000000"/>
                </a:solidFill>
                <a:effectLst/>
                <a:latin typeface="Roboto Slab" pitchFamily="2" charset="0"/>
              </a:rPr>
              <a:t>, ovvero, quando sia dovuto a previsione di risultati economici sfavorevoli, in una voce dei </a:t>
            </a:r>
            <a:r>
              <a:rPr lang="it-IT" b="1" i="0" dirty="0">
                <a:solidFill>
                  <a:srgbClr val="000000"/>
                </a:solidFill>
                <a:effectLst/>
                <a:latin typeface="Roboto Slab" pitchFamily="2" charset="0"/>
              </a:rPr>
              <a:t>fondi per rischi ed oneri</a:t>
            </a:r>
            <a:r>
              <a:rPr lang="it-IT" b="0" i="0" dirty="0">
                <a:solidFill>
                  <a:srgbClr val="000000"/>
                </a:solidFill>
                <a:effectLst/>
                <a:latin typeface="Roboto Slab" pitchFamily="2" charset="0"/>
              </a:rPr>
              <a:t>».</a:t>
            </a:r>
          </a:p>
          <a:p>
            <a:pPr algn="just">
              <a:lnSpc>
                <a:spcPct val="170000"/>
              </a:lnSpc>
              <a:spcBef>
                <a:spcPts val="0"/>
              </a:spcBef>
            </a:pP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D5BF5E3C-8F64-494A-5AD9-38E3D63B6E54}"/>
              </a:ext>
            </a:extLst>
          </p:cNvPr>
          <p:cNvSpPr>
            <a:spLocks noGrp="1"/>
          </p:cNvSpPr>
          <p:nvPr>
            <p:ph type="sldNum" sz="quarter" idx="12"/>
          </p:nvPr>
        </p:nvSpPr>
        <p:spPr/>
        <p:txBody>
          <a:bodyPr/>
          <a:lstStyle/>
          <a:p>
            <a:fld id="{924E01A3-EAA5-4C2C-A4B3-8A501F687B1A}" type="slidenum">
              <a:rPr lang="it-IT" smtClean="0"/>
              <a:t>67</a:t>
            </a:fld>
            <a:endParaRPr lang="it-IT"/>
          </a:p>
        </p:txBody>
      </p:sp>
    </p:spTree>
    <p:extLst>
      <p:ext uri="{BB962C8B-B14F-4D97-AF65-F5344CB8AC3E}">
        <p14:creationId xmlns:p14="http://schemas.microsoft.com/office/powerpoint/2010/main" val="41222401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F9015-49FA-A08D-A22A-121E58381A82}"/>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2E8BD37C-98FD-6C26-AE8D-BCDF20145E76}"/>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annullamento</a:t>
            </a:r>
          </a:p>
        </p:txBody>
      </p:sp>
      <p:sp>
        <p:nvSpPr>
          <p:cNvPr id="2051" name="Rectangle 3">
            <a:extLst>
              <a:ext uri="{FF2B5EF4-FFF2-40B4-BE49-F238E27FC236}">
                <a16:creationId xmlns:a16="http://schemas.microsoft.com/office/drawing/2014/main" id="{E7CABE76-364D-FB10-2DCE-72900557EF25}"/>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60000"/>
              </a:lnSpc>
              <a:spcBef>
                <a:spcPts val="0"/>
              </a:spcBef>
            </a:pPr>
            <a:r>
              <a:rPr lang="it-IT" b="0" i="0" dirty="0">
                <a:solidFill>
                  <a:srgbClr val="000000"/>
                </a:solidFill>
                <a:effectLst/>
                <a:latin typeface="Roboto Slab" pitchFamily="2" charset="0"/>
                <a:ea typeface="Roboto Slab" pitchFamily="2" charset="0"/>
                <a:cs typeface="Roboto Slab" pitchFamily="2" charset="0"/>
              </a:rPr>
              <a:t>L'</a:t>
            </a:r>
            <a:r>
              <a:rPr lang="it-IT" b="1" i="0" dirty="0">
                <a:solidFill>
                  <a:srgbClr val="000000"/>
                </a:solidFill>
                <a:effectLst/>
                <a:latin typeface="Roboto Slab" pitchFamily="2" charset="0"/>
                <a:ea typeface="Roboto Slab" pitchFamily="2" charset="0"/>
                <a:cs typeface="Roboto Slab" pitchFamily="2" charset="0"/>
              </a:rPr>
              <a:t>avanzo di fusione da annullamento</a:t>
            </a:r>
            <a:r>
              <a:rPr lang="it-IT" b="0" i="0" dirty="0">
                <a:solidFill>
                  <a:srgbClr val="000000"/>
                </a:solidFill>
                <a:effectLst/>
                <a:latin typeface="Roboto Slab" pitchFamily="2" charset="0"/>
                <a:ea typeface="Roboto Slab" pitchFamily="2" charset="0"/>
                <a:cs typeface="Roboto Slab" pitchFamily="2" charset="0"/>
              </a:rPr>
              <a:t> esprime il </a:t>
            </a:r>
            <a:r>
              <a:rPr lang="it-IT" b="1" i="0" dirty="0">
                <a:solidFill>
                  <a:srgbClr val="000000"/>
                </a:solidFill>
                <a:effectLst/>
                <a:latin typeface="Roboto Slab" pitchFamily="2" charset="0"/>
                <a:ea typeface="Roboto Slab" pitchFamily="2" charset="0"/>
                <a:cs typeface="Roboto Slab" pitchFamily="2" charset="0"/>
              </a:rPr>
              <a:t>minor valore contabile della partecipazione annullata</a:t>
            </a:r>
            <a:r>
              <a:rPr lang="it-IT" b="0" i="0" dirty="0">
                <a:solidFill>
                  <a:srgbClr val="000000"/>
                </a:solidFill>
                <a:effectLst/>
                <a:latin typeface="Roboto Slab" pitchFamily="2" charset="0"/>
                <a:ea typeface="Roboto Slab" pitchFamily="2" charset="0"/>
                <a:cs typeface="Roboto Slab" pitchFamily="2" charset="0"/>
              </a:rPr>
              <a:t> per effetto della fusione, </a:t>
            </a:r>
            <a:r>
              <a:rPr lang="it-IT" b="1" i="0" dirty="0">
                <a:solidFill>
                  <a:srgbClr val="000000"/>
                </a:solidFill>
                <a:effectLst/>
                <a:latin typeface="Roboto Slab" pitchFamily="2" charset="0"/>
                <a:ea typeface="Roboto Slab" pitchFamily="2" charset="0"/>
                <a:cs typeface="Roboto Slab" pitchFamily="2" charset="0"/>
              </a:rPr>
              <a:t>rispetto alla corrispondente quota del patrimonio netto contabile </a:t>
            </a:r>
            <a:r>
              <a:rPr lang="it-IT" b="0" i="0" dirty="0">
                <a:solidFill>
                  <a:srgbClr val="000000"/>
                </a:solidFill>
                <a:effectLst/>
                <a:latin typeface="Roboto Slab" pitchFamily="2" charset="0"/>
                <a:ea typeface="Roboto Slab" pitchFamily="2" charset="0"/>
                <a:cs typeface="Roboto Slab" pitchFamily="2" charset="0"/>
              </a:rPr>
              <a:t>della società incorporata. </a:t>
            </a:r>
          </a:p>
          <a:p>
            <a:pPr algn="just">
              <a:lnSpc>
                <a:spcPct val="160000"/>
              </a:lnSpc>
              <a:spcBef>
                <a:spcPts val="0"/>
              </a:spcBef>
            </a:pPr>
            <a:endParaRPr lang="it-IT" b="0" i="0" dirty="0">
              <a:solidFill>
                <a:srgbClr val="000000"/>
              </a:solidFill>
              <a:effectLst/>
              <a:latin typeface="Roboto Slab" pitchFamily="2" charset="0"/>
              <a:ea typeface="Roboto Slab" pitchFamily="2" charset="0"/>
              <a:cs typeface="Roboto Slab" pitchFamily="2" charset="0"/>
            </a:endParaRPr>
          </a:p>
          <a:p>
            <a:pPr algn="just">
              <a:lnSpc>
                <a:spcPct val="170000"/>
              </a:lnSpc>
              <a:spcBef>
                <a:spcPts val="0"/>
              </a:spcBef>
            </a:pP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784D5C97-C051-FB9E-A8CE-47F1B3BCC32E}"/>
              </a:ext>
            </a:extLst>
          </p:cNvPr>
          <p:cNvSpPr>
            <a:spLocks noGrp="1"/>
          </p:cNvSpPr>
          <p:nvPr>
            <p:ph type="sldNum" sz="quarter" idx="12"/>
          </p:nvPr>
        </p:nvSpPr>
        <p:spPr/>
        <p:txBody>
          <a:bodyPr/>
          <a:lstStyle/>
          <a:p>
            <a:fld id="{924E01A3-EAA5-4C2C-A4B3-8A501F687B1A}" type="slidenum">
              <a:rPr lang="it-IT" smtClean="0"/>
              <a:t>68</a:t>
            </a:fld>
            <a:endParaRPr lang="it-IT"/>
          </a:p>
        </p:txBody>
      </p:sp>
    </p:spTree>
    <p:extLst>
      <p:ext uri="{BB962C8B-B14F-4D97-AF65-F5344CB8AC3E}">
        <p14:creationId xmlns:p14="http://schemas.microsoft.com/office/powerpoint/2010/main" val="11133353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8A504A-B843-4854-3739-4488895A035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C9ACD50-2640-9922-FB20-53B1B834E54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annullamento</a:t>
            </a:r>
          </a:p>
        </p:txBody>
      </p:sp>
      <p:sp>
        <p:nvSpPr>
          <p:cNvPr id="2051" name="Rectangle 3">
            <a:extLst>
              <a:ext uri="{FF2B5EF4-FFF2-40B4-BE49-F238E27FC236}">
                <a16:creationId xmlns:a16="http://schemas.microsoft.com/office/drawing/2014/main" id="{92C2D3AC-2DEA-0361-8569-B8CE60CFE314}"/>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Vi possono essere diverse cause:</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a) l</a:t>
            </a:r>
            <a:r>
              <a:rPr lang="it-IT" sz="1800" b="1" i="0" u="none" strike="noStrike" baseline="0" dirty="0">
                <a:latin typeface="Roboto Slab" pitchFamily="2" charset="0"/>
                <a:ea typeface="Roboto Slab" pitchFamily="2" charset="0"/>
                <a:cs typeface="Roboto Slab" pitchFamily="2" charset="0"/>
              </a:rPr>
              <a:t>’acquisto</a:t>
            </a:r>
            <a:r>
              <a:rPr lang="it-IT" sz="1800" b="0" i="0" u="none" strike="noStrike" baseline="0" dirty="0">
                <a:latin typeface="Roboto Slab" pitchFamily="2" charset="0"/>
                <a:ea typeface="Roboto Slab" pitchFamily="2" charset="0"/>
                <a:cs typeface="Roboto Slab" pitchFamily="2" charset="0"/>
              </a:rPr>
              <a:t> è stato </a:t>
            </a:r>
            <a:r>
              <a:rPr lang="it-IT" sz="1800" b="1" i="0" u="none" strike="noStrike" baseline="0" dirty="0">
                <a:latin typeface="Roboto Slab" pitchFamily="2" charset="0"/>
                <a:ea typeface="Roboto Slab" pitchFamily="2" charset="0"/>
                <a:cs typeface="Roboto Slab" pitchFamily="2" charset="0"/>
              </a:rPr>
              <a:t>effettuato a condizioni particolarmente vantaggiose</a:t>
            </a:r>
            <a:r>
              <a:rPr lang="it-IT" sz="1800" b="0" i="0" u="none" strike="noStrike" baseline="0" dirty="0">
                <a:latin typeface="Roboto Slab" pitchFamily="2" charset="0"/>
                <a:ea typeface="Roboto Slab" pitchFamily="2" charset="0"/>
                <a:cs typeface="Roboto Slab" pitchFamily="2" charset="0"/>
              </a:rPr>
              <a:t>. Ciò può essere dovuto all’acquisto in un’asta giudiziaria, nella quale si ha un meccanismo di ribasso progressivo del prezzo d’asta che consente acquisizioni vantaggiose, oppure ad esigenze di liquidità del venditore che lo inducono a concedere sconti significativi pur di vendere la partecipazione, o a ragioni di analoga natura;</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b) </a:t>
            </a:r>
            <a:r>
              <a:rPr lang="it-IT" sz="1800" b="1" i="0" u="none" strike="noStrike" baseline="0" dirty="0">
                <a:latin typeface="Roboto Slab" pitchFamily="2" charset="0"/>
                <a:ea typeface="Roboto Slab" pitchFamily="2" charset="0"/>
                <a:cs typeface="Roboto Slab" pitchFamily="2" charset="0"/>
              </a:rPr>
              <a:t>i beni della partecipata sono stati assoggettati ad una rivalutazione </a:t>
            </a:r>
            <a:r>
              <a:rPr lang="it-IT" sz="1800" b="0" i="0" u="none" strike="noStrike" baseline="0" dirty="0">
                <a:latin typeface="Roboto Slab" pitchFamily="2" charset="0"/>
                <a:ea typeface="Roboto Slab" pitchFamily="2" charset="0"/>
                <a:cs typeface="Roboto Slab" pitchFamily="2" charset="0"/>
              </a:rPr>
              <a:t>ai sensi di leggi speciali mentre la partecipazione non è stata rivalutata;</a:t>
            </a:r>
          </a:p>
          <a:p>
            <a:pPr algn="just">
              <a:lnSpc>
                <a:spcPct val="170000"/>
              </a:lnSpc>
              <a:spcBef>
                <a:spcPts val="0"/>
              </a:spcBef>
            </a:pPr>
            <a:endParaRPr lang="it-IT" b="0" i="0" dirty="0">
              <a:solidFill>
                <a:srgbClr val="000000"/>
              </a:solidFill>
              <a:effectLst/>
              <a:latin typeface="Roboto Slab" pitchFamily="2" charset="0"/>
              <a:ea typeface="Roboto Slab" pitchFamily="2" charset="0"/>
              <a:cs typeface="Roboto Slab" pitchFamily="2" charset="0"/>
            </a:endParaRPr>
          </a:p>
          <a:p>
            <a:pPr algn="just">
              <a:lnSpc>
                <a:spcPct val="170000"/>
              </a:lnSpc>
              <a:spcBef>
                <a:spcPts val="0"/>
              </a:spcBef>
            </a:pP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24DF2DF2-2E1A-F70A-B1CC-69375DA131A0}"/>
              </a:ext>
            </a:extLst>
          </p:cNvPr>
          <p:cNvSpPr>
            <a:spLocks noGrp="1"/>
          </p:cNvSpPr>
          <p:nvPr>
            <p:ph type="sldNum" sz="quarter" idx="12"/>
          </p:nvPr>
        </p:nvSpPr>
        <p:spPr/>
        <p:txBody>
          <a:bodyPr/>
          <a:lstStyle/>
          <a:p>
            <a:fld id="{924E01A3-EAA5-4C2C-A4B3-8A501F687B1A}" type="slidenum">
              <a:rPr lang="it-IT" smtClean="0"/>
              <a:t>69</a:t>
            </a:fld>
            <a:endParaRPr lang="it-IT"/>
          </a:p>
        </p:txBody>
      </p:sp>
    </p:spTree>
    <p:extLst>
      <p:ext uri="{BB962C8B-B14F-4D97-AF65-F5344CB8AC3E}">
        <p14:creationId xmlns:p14="http://schemas.microsoft.com/office/powerpoint/2010/main" val="4148829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F5EBB-58D0-736A-3108-A288C113372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41E2F2B-349E-53CD-04CD-8AC23B0606F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fontScale="90000"/>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documentazione contabile della fusione- OIC 4</a:t>
            </a:r>
          </a:p>
        </p:txBody>
      </p:sp>
      <p:sp>
        <p:nvSpPr>
          <p:cNvPr id="2051" name="Rectangle 3">
            <a:extLst>
              <a:ext uri="{FF2B5EF4-FFF2-40B4-BE49-F238E27FC236}">
                <a16:creationId xmlns:a16="http://schemas.microsoft.com/office/drawing/2014/main" id="{EB645F21-F27B-F6BB-BDC3-F96CF774594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Il termine “</a:t>
            </a:r>
            <a:r>
              <a:rPr lang="it-IT" sz="2000" b="1" i="0" u="none" strike="noStrike" baseline="0" dirty="0">
                <a:latin typeface="Roboto Slab" pitchFamily="2" charset="0"/>
                <a:ea typeface="Roboto Slab" pitchFamily="2" charset="0"/>
                <a:cs typeface="Roboto Slab" pitchFamily="2" charset="0"/>
              </a:rPr>
              <a:t>bilancio</a:t>
            </a:r>
            <a:r>
              <a:rPr lang="it-IT" sz="2000" b="0" i="0" u="none" strike="noStrike" baseline="0" dirty="0">
                <a:latin typeface="Roboto Slab" pitchFamily="2" charset="0"/>
                <a:ea typeface="Roboto Slab" pitchFamily="2" charset="0"/>
                <a:cs typeface="Roboto Slab" pitchFamily="2" charset="0"/>
              </a:rPr>
              <a:t>” viene usato a volte come sinonimo di situazione contabile: ciò non implica che debba necessariamente essere costituito da </a:t>
            </a:r>
            <a:r>
              <a:rPr lang="it-IT" sz="2000" b="1" i="0" u="none" strike="noStrike" baseline="0" dirty="0">
                <a:latin typeface="Roboto Slab" pitchFamily="2" charset="0"/>
                <a:ea typeface="Roboto Slab" pitchFamily="2" charset="0"/>
                <a:cs typeface="Roboto Slab" pitchFamily="2" charset="0"/>
              </a:rPr>
              <a:t>stato patrimoniale, conto economico e nota integrativa</a:t>
            </a:r>
            <a:r>
              <a:rPr lang="it-IT" sz="20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Se per ciascuna delle società interessate, fra l’inizio del procedimento di fusione e la sua conclusione sopravviene la chiusura dell’esercizio, dovrà essere predisposto ed approvato il </a:t>
            </a:r>
            <a:r>
              <a:rPr lang="it-IT" sz="2000" b="1" i="0" u="none" strike="noStrike" baseline="0" dirty="0">
                <a:latin typeface="Roboto Slab" pitchFamily="2" charset="0"/>
                <a:ea typeface="Roboto Slab" pitchFamily="2" charset="0"/>
                <a:cs typeface="Roboto Slab" pitchFamily="2" charset="0"/>
              </a:rPr>
              <a:t>bilancio di quell’esercizio</a:t>
            </a:r>
            <a:r>
              <a:rPr lang="it-IT" sz="20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Si ricorda infine che, ai sensi dell’art. 2501-</a:t>
            </a:r>
            <a:r>
              <a:rPr lang="it-IT" sz="2000" b="0" i="1" u="none" strike="noStrike" baseline="0" dirty="0">
                <a:latin typeface="Roboto Slab" pitchFamily="2" charset="0"/>
                <a:ea typeface="Roboto Slab" pitchFamily="2" charset="0"/>
                <a:cs typeface="Roboto Slab" pitchFamily="2" charset="0"/>
              </a:rPr>
              <a:t>septies </a:t>
            </a:r>
            <a:r>
              <a:rPr lang="it-IT" sz="2000" b="0" i="0" u="none" strike="noStrike" baseline="0" dirty="0">
                <a:latin typeface="Roboto Slab" pitchFamily="2" charset="0"/>
                <a:ea typeface="Roboto Slab" pitchFamily="2" charset="0"/>
                <a:cs typeface="Roboto Slab" pitchFamily="2" charset="0"/>
              </a:rPr>
              <a:t>del Codice Civile, i </a:t>
            </a:r>
            <a:r>
              <a:rPr lang="it-IT" sz="2000" b="1" i="0" u="none" strike="noStrike" baseline="0" dirty="0">
                <a:latin typeface="Roboto Slab" pitchFamily="2" charset="0"/>
                <a:ea typeface="Roboto Slab" pitchFamily="2" charset="0"/>
                <a:cs typeface="Roboto Slab" pitchFamily="2" charset="0"/>
              </a:rPr>
              <a:t>bilanci degli ultimi tre esercizi </a:t>
            </a:r>
            <a:r>
              <a:rPr lang="it-IT" sz="2000" b="0" i="0" u="none" strike="noStrike" baseline="0" dirty="0">
                <a:latin typeface="Roboto Slab" pitchFamily="2" charset="0"/>
                <a:ea typeface="Roboto Slab" pitchFamily="2" charset="0"/>
                <a:cs typeface="Roboto Slab" pitchFamily="2" charset="0"/>
              </a:rPr>
              <a:t>delle società partecipanti alla fusione devono rimanere </a:t>
            </a:r>
            <a:r>
              <a:rPr lang="it-IT" sz="2000" b="1" i="0" u="none" strike="noStrike" baseline="0" dirty="0">
                <a:latin typeface="Roboto Slab" pitchFamily="2" charset="0"/>
                <a:ea typeface="Roboto Slab" pitchFamily="2" charset="0"/>
                <a:cs typeface="Roboto Slab" pitchFamily="2" charset="0"/>
              </a:rPr>
              <a:t>depositati presso la sede </a:t>
            </a:r>
            <a:r>
              <a:rPr lang="it-IT" sz="2000" b="0" i="0" u="none" strike="noStrike" baseline="0" dirty="0">
                <a:latin typeface="Roboto Slab" pitchFamily="2" charset="0"/>
                <a:ea typeface="Roboto Slab" pitchFamily="2" charset="0"/>
                <a:cs typeface="Roboto Slab" pitchFamily="2" charset="0"/>
              </a:rPr>
              <a:t>delle società partecipanti alla fusione.</a:t>
            </a:r>
            <a:r>
              <a:rPr lang="it-IT" sz="1800" kern="100" dirty="0">
                <a:effectLst/>
                <a:latin typeface="Roboto Slab" pitchFamily="2" charset="0"/>
                <a:ea typeface="Roboto Slab" pitchFamily="2" charset="0"/>
                <a:cs typeface="Roboto Slab" pitchFamily="2" charset="0"/>
              </a:rPr>
              <a:t>	</a:t>
            </a: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235E3DE-A337-0319-5AAC-06C64097AD0B}"/>
              </a:ext>
            </a:extLst>
          </p:cNvPr>
          <p:cNvSpPr>
            <a:spLocks noGrp="1"/>
          </p:cNvSpPr>
          <p:nvPr>
            <p:ph type="sldNum" sz="quarter" idx="12"/>
          </p:nvPr>
        </p:nvSpPr>
        <p:spPr/>
        <p:txBody>
          <a:bodyPr/>
          <a:lstStyle/>
          <a:p>
            <a:fld id="{924E01A3-EAA5-4C2C-A4B3-8A501F687B1A}" type="slidenum">
              <a:rPr lang="it-IT" smtClean="0"/>
              <a:t>7</a:t>
            </a:fld>
            <a:endParaRPr lang="it-IT"/>
          </a:p>
        </p:txBody>
      </p:sp>
    </p:spTree>
    <p:extLst>
      <p:ext uri="{BB962C8B-B14F-4D97-AF65-F5344CB8AC3E}">
        <p14:creationId xmlns:p14="http://schemas.microsoft.com/office/powerpoint/2010/main" val="39303165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2AF9C-A98B-FC33-6157-CFCAEF0E118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7AD4DEE-E568-7350-D902-A34B55D118D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annullamento</a:t>
            </a:r>
          </a:p>
        </p:txBody>
      </p:sp>
      <p:sp>
        <p:nvSpPr>
          <p:cNvPr id="2051" name="Rectangle 3">
            <a:extLst>
              <a:ext uri="{FF2B5EF4-FFF2-40B4-BE49-F238E27FC236}">
                <a16:creationId xmlns:a16="http://schemas.microsoft.com/office/drawing/2014/main" id="{FF4A41CE-120B-8C59-EEAC-A13E6FE5225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lnSpcReduction="20000"/>
          </a:bodyPr>
          <a:lstStyle/>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c) nel periodo intercorrente tra l’acquisizione della partecipazione e la data di efficacia della fusione </a:t>
            </a:r>
            <a:r>
              <a:rPr lang="it-IT" sz="1800" b="1" i="0" u="none" strike="noStrike" baseline="0" dirty="0">
                <a:latin typeface="Roboto Slab" pitchFamily="2" charset="0"/>
                <a:ea typeface="Roboto Slab" pitchFamily="2" charset="0"/>
                <a:cs typeface="Roboto Slab" pitchFamily="2" charset="0"/>
              </a:rPr>
              <a:t>si sono formate riserve di utile nella partecipata</a:t>
            </a:r>
            <a:r>
              <a:rPr lang="it-IT" sz="1800" b="0" i="0" u="none" strike="noStrike" baseline="0" dirty="0">
                <a:latin typeface="Roboto Slab" pitchFamily="2" charset="0"/>
                <a:ea typeface="Roboto Slab" pitchFamily="2" charset="0"/>
                <a:cs typeface="Roboto Slab" pitchFamily="2" charset="0"/>
              </a:rPr>
              <a:t>, che non hanno  comportato un corrispondente aumento nel valore contabile (costo) della partecipazione, cosa che sarebbe avvenuta se fosse stata valutata col metodo del patrimonio netto;</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d) l</a:t>
            </a:r>
            <a:r>
              <a:rPr lang="it-IT" sz="1800" b="1" i="0" u="none" strike="noStrike" baseline="0" dirty="0">
                <a:latin typeface="Roboto Slab" pitchFamily="2" charset="0"/>
                <a:ea typeface="Roboto Slab" pitchFamily="2" charset="0"/>
                <a:cs typeface="Roboto Slab" pitchFamily="2" charset="0"/>
              </a:rPr>
              <a:t>’acquisto</a:t>
            </a:r>
            <a:r>
              <a:rPr lang="it-IT" sz="1800" b="0" i="0" u="none" strike="noStrike" baseline="0" dirty="0">
                <a:latin typeface="Roboto Slab" pitchFamily="2" charset="0"/>
                <a:ea typeface="Roboto Slab" pitchFamily="2" charset="0"/>
                <a:cs typeface="Roboto Slab" pitchFamily="2" charset="0"/>
              </a:rPr>
              <a:t> è stato </a:t>
            </a:r>
            <a:r>
              <a:rPr lang="it-IT" sz="1800" b="1" i="0" u="none" strike="noStrike" baseline="0" dirty="0">
                <a:latin typeface="Roboto Slab" pitchFamily="2" charset="0"/>
                <a:ea typeface="Roboto Slab" pitchFamily="2" charset="0"/>
                <a:cs typeface="Roboto Slab" pitchFamily="2" charset="0"/>
              </a:rPr>
              <a:t>effettuato prevedendo oneri o perdite future </a:t>
            </a:r>
            <a:r>
              <a:rPr lang="it-IT" sz="1800" b="0" i="0" u="none" strike="noStrike" baseline="0" dirty="0">
                <a:latin typeface="Roboto Slab" pitchFamily="2" charset="0"/>
                <a:ea typeface="Roboto Slab" pitchFamily="2" charset="0"/>
                <a:cs typeface="Roboto Slab" pitchFamily="2" charset="0"/>
              </a:rPr>
              <a:t>della partecipata </a:t>
            </a:r>
            <a:r>
              <a:rPr lang="it-IT" sz="1800" b="1" i="0" u="none" strike="noStrike" baseline="0" dirty="0">
                <a:latin typeface="Roboto Slab" pitchFamily="2" charset="0"/>
                <a:ea typeface="Roboto Slab" pitchFamily="2" charset="0"/>
                <a:cs typeface="Roboto Slab" pitchFamily="2" charset="0"/>
              </a:rPr>
              <a:t>o tenendo conto dell’esistenza di un </a:t>
            </a:r>
            <a:r>
              <a:rPr lang="it-IT" sz="1800" b="1" i="1" u="none" strike="noStrike" baseline="0" dirty="0" err="1">
                <a:latin typeface="Roboto Slab" pitchFamily="2" charset="0"/>
                <a:ea typeface="Roboto Slab" pitchFamily="2" charset="0"/>
                <a:cs typeface="Roboto Slab" pitchFamily="2" charset="0"/>
              </a:rPr>
              <a:t>badwill</a:t>
            </a:r>
            <a:r>
              <a:rPr lang="it-IT" sz="1800" b="1" i="1" u="none" strike="noStrike" baseline="0" dirty="0">
                <a:latin typeface="Roboto Slab" pitchFamily="2" charset="0"/>
                <a:ea typeface="Roboto Slab" pitchFamily="2" charset="0"/>
                <a:cs typeface="Roboto Slab" pitchFamily="2" charset="0"/>
              </a:rPr>
              <a:t> </a:t>
            </a:r>
            <a:r>
              <a:rPr lang="it-IT" sz="1800" b="0" i="0" u="none" strike="noStrike" baseline="0" dirty="0">
                <a:latin typeface="Roboto Slab" pitchFamily="2" charset="0"/>
                <a:ea typeface="Roboto Slab" pitchFamily="2" charset="0"/>
                <a:cs typeface="Roboto Slab" pitchFamily="2" charset="0"/>
              </a:rPr>
              <a:t>per insufficiente redditività, che hanno influito sul prezzo; oppure il </a:t>
            </a:r>
            <a:r>
              <a:rPr lang="it-IT" sz="1800" b="1" i="0" u="none" strike="noStrike" baseline="0" dirty="0">
                <a:latin typeface="Roboto Slab" pitchFamily="2" charset="0"/>
                <a:ea typeface="Roboto Slab" pitchFamily="2" charset="0"/>
                <a:cs typeface="Roboto Slab" pitchFamily="2" charset="0"/>
              </a:rPr>
              <a:t>patrimonio netto contabile della partecipata è stato sopravalutato</a:t>
            </a:r>
            <a:r>
              <a:rPr lang="it-IT" sz="1800" b="0" i="0" u="none" strike="noStrike" baseline="0" dirty="0">
                <a:latin typeface="Roboto Slab" pitchFamily="2" charset="0"/>
                <a:ea typeface="Roboto Slab" pitchFamily="2" charset="0"/>
                <a:cs typeface="Roboto Slab" pitchFamily="2" charset="0"/>
              </a:rPr>
              <a:t> a causa, ad esempio, della mancata iscrizione o del sottodimensionamento di uno o più fondi rischi o della mancata svalutazione di immobilizzazioni o di partecipazioni per perdite durevoli di valore, di controversa determinazione.</a:t>
            </a:r>
            <a:endParaRPr lang="it-IT" b="0" i="0" dirty="0">
              <a:solidFill>
                <a:srgbClr val="000000"/>
              </a:solidFill>
              <a:effectLst/>
              <a:latin typeface="Roboto Slab" pitchFamily="2" charset="0"/>
              <a:ea typeface="Roboto Slab" pitchFamily="2" charset="0"/>
              <a:cs typeface="Roboto Slab" pitchFamily="2" charset="0"/>
            </a:endParaRPr>
          </a:p>
          <a:p>
            <a:pPr algn="just">
              <a:lnSpc>
                <a:spcPct val="170000"/>
              </a:lnSpc>
              <a:spcBef>
                <a:spcPts val="0"/>
              </a:spcBef>
            </a:pPr>
            <a:endParaRPr lang="it-IT" sz="21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3CE851A-CC1E-E162-3B78-D8E819DE13AB}"/>
              </a:ext>
            </a:extLst>
          </p:cNvPr>
          <p:cNvSpPr>
            <a:spLocks noGrp="1"/>
          </p:cNvSpPr>
          <p:nvPr>
            <p:ph type="sldNum" sz="quarter" idx="12"/>
          </p:nvPr>
        </p:nvSpPr>
        <p:spPr/>
        <p:txBody>
          <a:bodyPr/>
          <a:lstStyle/>
          <a:p>
            <a:fld id="{924E01A3-EAA5-4C2C-A4B3-8A501F687B1A}" type="slidenum">
              <a:rPr lang="it-IT" smtClean="0"/>
              <a:t>70</a:t>
            </a:fld>
            <a:endParaRPr lang="it-IT"/>
          </a:p>
        </p:txBody>
      </p:sp>
    </p:spTree>
    <p:extLst>
      <p:ext uri="{BB962C8B-B14F-4D97-AF65-F5344CB8AC3E}">
        <p14:creationId xmlns:p14="http://schemas.microsoft.com/office/powerpoint/2010/main" val="2379076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B99F2-7AD2-2ACE-2EDC-EF1A1DF6098A}"/>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AC6F8E8D-83C0-3564-7D7D-314CD23569D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annullamento</a:t>
            </a:r>
          </a:p>
        </p:txBody>
      </p:sp>
      <p:sp>
        <p:nvSpPr>
          <p:cNvPr id="2051" name="Rectangle 3">
            <a:extLst>
              <a:ext uri="{FF2B5EF4-FFF2-40B4-BE49-F238E27FC236}">
                <a16:creationId xmlns:a16="http://schemas.microsoft.com/office/drawing/2014/main" id="{CC3D0ACD-C77D-7025-2844-B743A6506BE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60000"/>
              </a:lnSpc>
              <a:spcBef>
                <a:spcPts val="0"/>
              </a:spcBef>
            </a:pPr>
            <a:r>
              <a:rPr lang="it-IT" sz="1800" dirty="0">
                <a:latin typeface="Roboto Slab" pitchFamily="2" charset="0"/>
                <a:ea typeface="Roboto Slab" pitchFamily="2" charset="0"/>
                <a:cs typeface="Roboto Slab" pitchFamily="2" charset="0"/>
              </a:rPr>
              <a:t>Nei casi a), b) e c), ex </a:t>
            </a:r>
            <a:r>
              <a:rPr lang="it-IT" sz="1800" b="0" i="0" u="none" strike="noStrike" baseline="0" dirty="0">
                <a:latin typeface="Roboto Slab" pitchFamily="2" charset="0"/>
                <a:ea typeface="Roboto Slab" pitchFamily="2" charset="0"/>
                <a:cs typeface="Roboto Slab" pitchFamily="2" charset="0"/>
              </a:rPr>
              <a:t>art. 2504-</a:t>
            </a:r>
            <a:r>
              <a:rPr lang="it-IT" sz="1800" b="0" i="1" u="none" strike="noStrike" baseline="0" dirty="0">
                <a:latin typeface="Roboto Slab" pitchFamily="2" charset="0"/>
                <a:ea typeface="Roboto Slab" pitchFamily="2" charset="0"/>
                <a:cs typeface="Roboto Slab" pitchFamily="2" charset="0"/>
              </a:rPr>
              <a:t>bis</a:t>
            </a:r>
            <a:r>
              <a:rPr lang="it-IT" sz="1800" b="0" i="0" u="none" strike="noStrike" baseline="0" dirty="0">
                <a:latin typeface="Roboto Slab" pitchFamily="2" charset="0"/>
                <a:ea typeface="Roboto Slab" pitchFamily="2" charset="0"/>
                <a:cs typeface="Roboto Slab" pitchFamily="2" charset="0"/>
              </a:rPr>
              <a:t>, comma 4, ultimo periodo, del Codice Civile, l’avanzo che </a:t>
            </a:r>
            <a:r>
              <a:rPr lang="it-IT" sz="1800" b="1" i="0" u="none" strike="noStrike" baseline="0" dirty="0">
                <a:latin typeface="Roboto Slab" pitchFamily="2" charset="0"/>
                <a:ea typeface="Roboto Slab" pitchFamily="2" charset="0"/>
                <a:cs typeface="Roboto Slab" pitchFamily="2" charset="0"/>
              </a:rPr>
              <a:t>abbia natura di utile, o che corrisponda a rivalutazioni dei beni della partecipata è iscritto in apposita riserva </a:t>
            </a:r>
            <a:r>
              <a:rPr lang="it-IT" sz="1800" b="0" i="0" u="none" strike="noStrike" baseline="0" dirty="0">
                <a:latin typeface="Roboto Slab" pitchFamily="2" charset="0"/>
                <a:ea typeface="Roboto Slab" pitchFamily="2" charset="0"/>
                <a:cs typeface="Roboto Slab" pitchFamily="2" charset="0"/>
              </a:rPr>
              <a:t>di patrimonio netto, denominata “</a:t>
            </a:r>
            <a:r>
              <a:rPr lang="it-IT" sz="1800" b="1" i="0" u="none" strike="noStrike" baseline="0" dirty="0">
                <a:latin typeface="Roboto Slab" pitchFamily="2" charset="0"/>
                <a:ea typeface="Roboto Slab" pitchFamily="2" charset="0"/>
                <a:cs typeface="Roboto Slab" pitchFamily="2" charset="0"/>
              </a:rPr>
              <a:t>Riserva avanzo di fusione</a:t>
            </a:r>
            <a:r>
              <a:rPr lang="it-IT" sz="1800" b="0" i="0" u="none" strike="noStrike" baseline="0" dirty="0">
                <a:latin typeface="Roboto Slab" pitchFamily="2" charset="0"/>
                <a:ea typeface="Roboto Slab" pitchFamily="2" charset="0"/>
                <a:cs typeface="Roboto Slab" pitchFamily="2" charset="0"/>
              </a:rPr>
              <a:t>” (Principio contabile 28), oppure utilizzato per la ricostituzione, nel bilancio dell’incorporante, di riserve in sospensione (art. 172 del T.U.I.R.).</a:t>
            </a:r>
          </a:p>
          <a:p>
            <a:pPr algn="just">
              <a:lnSpc>
                <a:spcPct val="160000"/>
              </a:lnSpc>
              <a:spcBef>
                <a:spcPts val="0"/>
              </a:spcBef>
            </a:pPr>
            <a:r>
              <a:rPr lang="it-IT" sz="1800" b="0" i="0" u="none" strike="noStrike" baseline="0" dirty="0">
                <a:latin typeface="Roboto Slab" pitchFamily="2" charset="0"/>
                <a:ea typeface="Roboto Slab" pitchFamily="2" charset="0"/>
                <a:cs typeface="Roboto Slab" pitchFamily="2" charset="0"/>
              </a:rPr>
              <a:t>Al contrario, l’importo che rappresenta il valore attuale di </a:t>
            </a:r>
            <a:r>
              <a:rPr lang="it-IT" sz="1800" b="1" i="0" u="none" strike="noStrike" baseline="0" dirty="0">
                <a:latin typeface="Roboto Slab" pitchFamily="2" charset="0"/>
                <a:ea typeface="Roboto Slab" pitchFamily="2" charset="0"/>
                <a:cs typeface="Roboto Slab" pitchFamily="2" charset="0"/>
              </a:rPr>
              <a:t>oneri o perdite futuri o un </a:t>
            </a:r>
            <a:r>
              <a:rPr lang="it-IT" sz="1800" b="1" i="1" u="none" strike="noStrike" baseline="0" dirty="0" err="1">
                <a:latin typeface="Roboto Slab" pitchFamily="2" charset="0"/>
                <a:ea typeface="Roboto Slab" pitchFamily="2" charset="0"/>
                <a:cs typeface="Roboto Slab" pitchFamily="2" charset="0"/>
              </a:rPr>
              <a:t>badwill</a:t>
            </a:r>
            <a:r>
              <a:rPr lang="it-IT" sz="1800" b="0" i="1" u="none" strike="noStrike" baseline="0" dirty="0">
                <a:latin typeface="Roboto Slab" pitchFamily="2" charset="0"/>
                <a:ea typeface="Roboto Slab" pitchFamily="2" charset="0"/>
                <a:cs typeface="Roboto Slab" pitchFamily="2" charset="0"/>
              </a:rPr>
              <a:t> </a:t>
            </a:r>
            <a:r>
              <a:rPr lang="it-IT" sz="1800" b="0" i="0" u="none" strike="noStrike" baseline="0" dirty="0">
                <a:latin typeface="Roboto Slab" pitchFamily="2" charset="0"/>
                <a:ea typeface="Roboto Slab" pitchFamily="2" charset="0"/>
                <a:cs typeface="Roboto Slab" pitchFamily="2" charset="0"/>
              </a:rPr>
              <a:t>per insufficiente redditività sarà iscritto, come previsto dalla norma menzionata, in un apposito </a:t>
            </a:r>
            <a:r>
              <a:rPr lang="it-IT" sz="1800" b="1" i="0" u="none" strike="noStrike" baseline="0" dirty="0">
                <a:latin typeface="Roboto Slab" pitchFamily="2" charset="0"/>
                <a:ea typeface="Roboto Slab" pitchFamily="2" charset="0"/>
                <a:cs typeface="Roboto Slab" pitchFamily="2" charset="0"/>
              </a:rPr>
              <a:t>fondo rischi</a:t>
            </a:r>
            <a:r>
              <a:rPr lang="it-IT" sz="1800" b="0" i="0" u="none" strike="noStrike" baseline="0" dirty="0">
                <a:latin typeface="Roboto Slab" pitchFamily="2" charset="0"/>
                <a:ea typeface="Roboto Slab" pitchFamily="2" charset="0"/>
                <a:cs typeface="Roboto Slab" pitchFamily="2" charset="0"/>
              </a:rPr>
              <a:t>, che assumerà una specifica denominazione, come ad esempio “</a:t>
            </a:r>
            <a:r>
              <a:rPr lang="it-IT" sz="1800" b="1" i="0" u="none" strike="noStrike" baseline="0" dirty="0">
                <a:latin typeface="Roboto Slab" pitchFamily="2" charset="0"/>
                <a:ea typeface="Roboto Slab" pitchFamily="2" charset="0"/>
                <a:cs typeface="Roboto Slab" pitchFamily="2" charset="0"/>
              </a:rPr>
              <a:t>Fondo rischi per oneri e perdite da fusione</a:t>
            </a:r>
            <a:r>
              <a:rPr lang="it-IT" sz="1800" b="0" i="0" u="none" strike="noStrike" baseline="0" dirty="0">
                <a:latin typeface="Roboto Slab" pitchFamily="2" charset="0"/>
                <a:ea typeface="Roboto Slab" pitchFamily="2" charset="0"/>
                <a:cs typeface="Roboto Slab" pitchFamily="2" charset="0"/>
              </a:rPr>
              <a:t>”. (…)</a:t>
            </a:r>
          </a:p>
        </p:txBody>
      </p:sp>
      <p:sp>
        <p:nvSpPr>
          <p:cNvPr id="3" name="Segnaposto numero diapositiva 2">
            <a:extLst>
              <a:ext uri="{FF2B5EF4-FFF2-40B4-BE49-F238E27FC236}">
                <a16:creationId xmlns:a16="http://schemas.microsoft.com/office/drawing/2014/main" id="{C35EEF1B-8BCC-2BAB-AF04-7D552EADEE2E}"/>
              </a:ext>
            </a:extLst>
          </p:cNvPr>
          <p:cNvSpPr>
            <a:spLocks noGrp="1"/>
          </p:cNvSpPr>
          <p:nvPr>
            <p:ph type="sldNum" sz="quarter" idx="12"/>
          </p:nvPr>
        </p:nvSpPr>
        <p:spPr/>
        <p:txBody>
          <a:bodyPr/>
          <a:lstStyle/>
          <a:p>
            <a:fld id="{924E01A3-EAA5-4C2C-A4B3-8A501F687B1A}" type="slidenum">
              <a:rPr lang="it-IT" smtClean="0"/>
              <a:t>71</a:t>
            </a:fld>
            <a:endParaRPr lang="it-IT"/>
          </a:p>
        </p:txBody>
      </p:sp>
    </p:spTree>
    <p:extLst>
      <p:ext uri="{BB962C8B-B14F-4D97-AF65-F5344CB8AC3E}">
        <p14:creationId xmlns:p14="http://schemas.microsoft.com/office/powerpoint/2010/main" val="31999773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2B09C-76C9-F321-4EA3-F3D9A46E129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039B7557-BC9C-A338-4F57-42E983B8BA6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annullamento</a:t>
            </a:r>
          </a:p>
        </p:txBody>
      </p:sp>
      <p:sp>
        <p:nvSpPr>
          <p:cNvPr id="2051" name="Rectangle 3">
            <a:extLst>
              <a:ext uri="{FF2B5EF4-FFF2-40B4-BE49-F238E27FC236}">
                <a16:creationId xmlns:a16="http://schemas.microsoft.com/office/drawing/2014/main" id="{B72AA325-00CB-D919-FEBB-9239F4353A6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Tale fondo sarà utilizzato nei successivi esercizi al verificarsi degli oneri, perdite e minori utili previsti. </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Naturalmente, se l’avanzo fosse determinato, sia pure in parte, da una </a:t>
            </a:r>
            <a:r>
              <a:rPr lang="it-IT" sz="2000" b="1" i="0" u="none" strike="noStrike" baseline="0" dirty="0">
                <a:latin typeface="Roboto Slab" pitchFamily="2" charset="0"/>
                <a:ea typeface="Roboto Slab" pitchFamily="2" charset="0"/>
                <a:cs typeface="Roboto Slab" pitchFamily="2" charset="0"/>
              </a:rPr>
              <a:t>non corretta redazione del bilancio di chiusura, o del bilancio del precedente esercizio</a:t>
            </a:r>
            <a:r>
              <a:rPr lang="it-IT" sz="2000" b="0" i="0" u="none" strike="noStrike" baseline="0" dirty="0">
                <a:latin typeface="Roboto Slab" pitchFamily="2" charset="0"/>
                <a:ea typeface="Roboto Slab" pitchFamily="2" charset="0"/>
                <a:cs typeface="Roboto Slab" pitchFamily="2" charset="0"/>
              </a:rPr>
              <a:t>, ad esempio per l’ingiustificata o eccessiva capitalizzazione di costi, per l’omessa o insufficiente iscrizione di passività come fondi per rischi ed oneri, per l’iscrizione di imposte anticipate non recuperabili, prima di attribuire ad esso il trattamento contabile sopra indicato sarà necessario </a:t>
            </a:r>
            <a:r>
              <a:rPr lang="it-IT" sz="2000" b="1" i="0" u="none" strike="noStrike" baseline="0" dirty="0">
                <a:latin typeface="Roboto Slab" pitchFamily="2" charset="0"/>
                <a:ea typeface="Roboto Slab" pitchFamily="2" charset="0"/>
                <a:cs typeface="Roboto Slab" pitchFamily="2" charset="0"/>
              </a:rPr>
              <a:t>eseguire le necessarie rettifiche che ne ridurranno l’importo</a:t>
            </a:r>
            <a:r>
              <a:rPr lang="it-IT" sz="2000" b="0" i="0" u="none" strike="noStrike" baseline="0" dirty="0">
                <a:latin typeface="Roboto Slab" pitchFamily="2" charset="0"/>
                <a:ea typeface="Roboto Slab" pitchFamily="2" charset="0"/>
                <a:cs typeface="Roboto Slab" pitchFamily="2" charset="0"/>
              </a:rPr>
              <a:t>.</a:t>
            </a: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7F272BA-6E43-3357-5591-DB094AE2B572}"/>
              </a:ext>
            </a:extLst>
          </p:cNvPr>
          <p:cNvSpPr>
            <a:spLocks noGrp="1"/>
          </p:cNvSpPr>
          <p:nvPr>
            <p:ph type="sldNum" sz="quarter" idx="12"/>
          </p:nvPr>
        </p:nvSpPr>
        <p:spPr/>
        <p:txBody>
          <a:bodyPr/>
          <a:lstStyle/>
          <a:p>
            <a:fld id="{924E01A3-EAA5-4C2C-A4B3-8A501F687B1A}" type="slidenum">
              <a:rPr lang="it-IT" smtClean="0"/>
              <a:t>72</a:t>
            </a:fld>
            <a:endParaRPr lang="it-IT"/>
          </a:p>
        </p:txBody>
      </p:sp>
    </p:spTree>
    <p:extLst>
      <p:ext uri="{BB962C8B-B14F-4D97-AF65-F5344CB8AC3E}">
        <p14:creationId xmlns:p14="http://schemas.microsoft.com/office/powerpoint/2010/main" val="22922817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34563-A5E4-61FA-2556-268B40E66EC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11F5157-5A02-FA87-A2AC-724F4999F119}"/>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concambio</a:t>
            </a:r>
          </a:p>
        </p:txBody>
      </p:sp>
      <p:sp>
        <p:nvSpPr>
          <p:cNvPr id="2051" name="Rectangle 3">
            <a:extLst>
              <a:ext uri="{FF2B5EF4-FFF2-40B4-BE49-F238E27FC236}">
                <a16:creationId xmlns:a16="http://schemas.microsoft.com/office/drawing/2014/main" id="{53678DA5-9E28-40BD-F018-81BB03A4B2B0}"/>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85000" lnSpcReduction="10000"/>
          </a:bodyPr>
          <a:lstStyle/>
          <a:p>
            <a:pPr algn="just">
              <a:lnSpc>
                <a:spcPct val="150000"/>
              </a:lnSpc>
              <a:spcBef>
                <a:spcPts val="0"/>
              </a:spcBef>
            </a:pPr>
            <a:r>
              <a:rPr lang="it-IT" sz="2000" b="0" i="0" u="none" strike="noStrike" baseline="0" dirty="0">
                <a:solidFill>
                  <a:srgbClr val="000000"/>
                </a:solidFill>
                <a:latin typeface="Roboto Slab" pitchFamily="2" charset="0"/>
              </a:rPr>
              <a:t>L'avanzo da concambio esprime il </a:t>
            </a:r>
            <a:r>
              <a:rPr lang="it-IT" sz="2000" b="1" i="0" u="none" strike="noStrike" baseline="0" dirty="0">
                <a:solidFill>
                  <a:srgbClr val="000000"/>
                </a:solidFill>
                <a:latin typeface="Roboto Slab" pitchFamily="2" charset="0"/>
              </a:rPr>
              <a:t>maggiore valore netto contabile </a:t>
            </a:r>
            <a:r>
              <a:rPr lang="it-IT" sz="2000" b="0" i="0" u="none" strike="noStrike" baseline="0" dirty="0">
                <a:solidFill>
                  <a:srgbClr val="000000"/>
                </a:solidFill>
                <a:latin typeface="Roboto Slab" pitchFamily="2" charset="0"/>
              </a:rPr>
              <a:t>trasferito dalla società fusa o incorporata alla società risultante o incorporante </a:t>
            </a:r>
            <a:r>
              <a:rPr lang="it-IT" sz="2000" b="1" i="0" u="none" strike="noStrike" baseline="0" dirty="0">
                <a:solidFill>
                  <a:srgbClr val="000000"/>
                </a:solidFill>
                <a:latin typeface="Roboto Slab" pitchFamily="2" charset="0"/>
              </a:rPr>
              <a:t>rispetto all'aumento di capitale </a:t>
            </a:r>
            <a:r>
              <a:rPr lang="it-IT" sz="2000" b="0" i="0" u="none" strike="noStrike" baseline="0" dirty="0">
                <a:solidFill>
                  <a:srgbClr val="000000"/>
                </a:solidFill>
                <a:latin typeface="Roboto Slab" pitchFamily="2" charset="0"/>
              </a:rPr>
              <a:t>che quest'ultima delibera al fine di consentire l'emissione di azioni o quote ai soci delle società fuse o incorporate, </a:t>
            </a:r>
            <a:r>
              <a:rPr lang="it-IT" sz="2000" b="1" i="0" u="none" strike="noStrike" baseline="0" dirty="0">
                <a:solidFill>
                  <a:srgbClr val="000000"/>
                </a:solidFill>
                <a:latin typeface="Roboto Slab" pitchFamily="2" charset="0"/>
              </a:rPr>
              <a:t>conformemente al rapporto di cambio</a:t>
            </a:r>
            <a:r>
              <a:rPr lang="it-IT" sz="2000" i="0" u="none" strike="noStrike" baseline="0" dirty="0">
                <a:solidFill>
                  <a:srgbClr val="000000"/>
                </a:solidFill>
                <a:latin typeface="Roboto Slab" pitchFamily="2" charset="0"/>
              </a:rPr>
              <a:t>.</a:t>
            </a:r>
            <a:r>
              <a:rPr lang="it-IT" sz="2000" b="1" i="0" u="none" strike="noStrike" baseline="0" dirty="0">
                <a:solidFill>
                  <a:srgbClr val="000000"/>
                </a:solidFill>
                <a:latin typeface="Roboto Slab" pitchFamily="2" charset="0"/>
              </a:rPr>
              <a:t> </a:t>
            </a:r>
          </a:p>
          <a:p>
            <a:pPr algn="just">
              <a:lnSpc>
                <a:spcPct val="150000"/>
              </a:lnSpc>
              <a:spcBef>
                <a:spcPts val="0"/>
              </a:spcBef>
            </a:pPr>
            <a:r>
              <a:rPr lang="it-IT" sz="2000" b="0" i="0" u="none" strike="noStrike" baseline="0" dirty="0">
                <a:solidFill>
                  <a:srgbClr val="000000"/>
                </a:solidFill>
                <a:latin typeface="Roboto Slab" pitchFamily="2" charset="0"/>
              </a:rPr>
              <a:t>Nell'incorporata vi è una minore incidenza di plusvalori latenti (riconducibili a singoli beni o all'avviamento aziendale) di quella riscontrabile nell'incorporante, ragione per cui </a:t>
            </a:r>
            <a:r>
              <a:rPr lang="it-IT" sz="2000" b="0" i="0" dirty="0">
                <a:solidFill>
                  <a:srgbClr val="000000"/>
                </a:solidFill>
                <a:effectLst/>
                <a:latin typeface="Roboto Slab" pitchFamily="2" charset="0"/>
              </a:rPr>
              <a:t>sembra corretto </a:t>
            </a:r>
            <a:r>
              <a:rPr lang="it-IT" sz="2000" b="1" i="0" dirty="0">
                <a:solidFill>
                  <a:srgbClr val="000000"/>
                </a:solidFill>
                <a:effectLst/>
                <a:latin typeface="Roboto Slab" pitchFamily="2" charset="0"/>
              </a:rPr>
              <a:t>individuare nel corrispondente avanzo da concambio </a:t>
            </a:r>
            <a:r>
              <a:rPr lang="it-IT" sz="2000" b="0" i="0" dirty="0">
                <a:solidFill>
                  <a:srgbClr val="000000"/>
                </a:solidFill>
                <a:effectLst/>
                <a:latin typeface="Roboto Slab" pitchFamily="2" charset="0"/>
              </a:rPr>
              <a:t>la esteriorizzazione contabile di quel surplus di plusvalori latenti dell'incorporante che, nella sua contabilità, si traduce in una </a:t>
            </a:r>
            <a:r>
              <a:rPr lang="it-IT" sz="2000" b="1" i="0" dirty="0">
                <a:solidFill>
                  <a:srgbClr val="000000"/>
                </a:solidFill>
                <a:effectLst/>
                <a:latin typeface="Roboto Slab" pitchFamily="2" charset="0"/>
              </a:rPr>
              <a:t>voce da iscrivere nel patrimonio netto, assimilabile dal punto di vista concettuale a un sovrapprezzo </a:t>
            </a:r>
            <a:r>
              <a:rPr lang="it-IT" sz="2000" b="0" i="0" dirty="0">
                <a:solidFill>
                  <a:srgbClr val="000000"/>
                </a:solidFill>
                <a:effectLst/>
                <a:latin typeface="Roboto Slab" pitchFamily="2" charset="0"/>
              </a:rPr>
              <a:t>di emissione applicato sulle azioni o quote da attribuire ai soci dell'incorporata.</a:t>
            </a:r>
            <a:endParaRPr lang="it-IT" sz="2000" b="0" i="0" dirty="0">
              <a:solidFill>
                <a:srgbClr val="000000"/>
              </a:solidFill>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B9922B2-99D2-FE5E-0F20-08D72D86204B}"/>
              </a:ext>
            </a:extLst>
          </p:cNvPr>
          <p:cNvSpPr>
            <a:spLocks noGrp="1"/>
          </p:cNvSpPr>
          <p:nvPr>
            <p:ph type="sldNum" sz="quarter" idx="12"/>
          </p:nvPr>
        </p:nvSpPr>
        <p:spPr/>
        <p:txBody>
          <a:bodyPr/>
          <a:lstStyle/>
          <a:p>
            <a:fld id="{924E01A3-EAA5-4C2C-A4B3-8A501F687B1A}" type="slidenum">
              <a:rPr lang="it-IT" smtClean="0"/>
              <a:t>73</a:t>
            </a:fld>
            <a:endParaRPr lang="it-IT"/>
          </a:p>
        </p:txBody>
      </p:sp>
    </p:spTree>
    <p:extLst>
      <p:ext uri="{BB962C8B-B14F-4D97-AF65-F5344CB8AC3E}">
        <p14:creationId xmlns:p14="http://schemas.microsoft.com/office/powerpoint/2010/main" val="21572306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9C888-1947-87EF-7F42-8BB49C68E75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9825AEE-7884-4B01-17BF-1A1534ED33EC}"/>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concambio</a:t>
            </a:r>
          </a:p>
        </p:txBody>
      </p:sp>
      <p:sp>
        <p:nvSpPr>
          <p:cNvPr id="2051" name="Rectangle 3">
            <a:extLst>
              <a:ext uri="{FF2B5EF4-FFF2-40B4-BE49-F238E27FC236}">
                <a16:creationId xmlns:a16="http://schemas.microsoft.com/office/drawing/2014/main" id="{DC425C30-3860-8BDF-DFFC-CC92AEFD6528}"/>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a:bodyPr>
          <a:lstStyle/>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L’avanzo da concambio può dunque rappresentare o una riserva assimilabile alla “</a:t>
            </a:r>
            <a:r>
              <a:rPr lang="it-IT" sz="1800" b="1" dirty="0">
                <a:latin typeface="Roboto Slab" pitchFamily="2" charset="0"/>
                <a:ea typeface="Roboto Slab" pitchFamily="2" charset="0"/>
                <a:cs typeface="Roboto Slab" pitchFamily="2" charset="0"/>
              </a:rPr>
              <a:t>R</a:t>
            </a:r>
            <a:r>
              <a:rPr lang="it-IT" sz="1800" b="1" i="0" u="none" strike="noStrike" baseline="0" dirty="0">
                <a:latin typeface="Roboto Slab" pitchFamily="2" charset="0"/>
                <a:ea typeface="Roboto Slab" pitchFamily="2" charset="0"/>
                <a:cs typeface="Roboto Slab" pitchFamily="2" charset="0"/>
              </a:rPr>
              <a:t>iserva sovraprezzo azioni</a:t>
            </a:r>
            <a:r>
              <a:rPr lang="it-IT" sz="1800" b="0" i="0" u="none" strike="noStrike" baseline="0" dirty="0">
                <a:latin typeface="Roboto Slab" pitchFamily="2" charset="0"/>
                <a:ea typeface="Roboto Slab" pitchFamily="2" charset="0"/>
                <a:cs typeface="Roboto Slab" pitchFamily="2" charset="0"/>
              </a:rPr>
              <a:t>” o una generica riserva di capitale, pertanto l’intero importo dell’avanzo è iscritto in una specifica riserva (“</a:t>
            </a:r>
            <a:r>
              <a:rPr lang="it-IT" sz="1800" b="1" i="0" u="none" strike="noStrike" baseline="0" dirty="0">
                <a:latin typeface="Roboto Slab" pitchFamily="2" charset="0"/>
                <a:ea typeface="Roboto Slab" pitchFamily="2" charset="0"/>
                <a:cs typeface="Roboto Slab" pitchFamily="2" charset="0"/>
              </a:rPr>
              <a:t>Riserva avanzo di fusione</a:t>
            </a:r>
            <a:r>
              <a:rPr lang="it-IT" sz="1800" b="0" i="0" u="none" strike="noStrike" baseline="0" dirty="0">
                <a:latin typeface="Roboto Slab" pitchFamily="2" charset="0"/>
                <a:ea typeface="Roboto Slab" pitchFamily="2" charset="0"/>
                <a:cs typeface="Roboto Slab" pitchFamily="2" charset="0"/>
              </a:rPr>
              <a:t>”) come richiesto dall’art. 2504-</a:t>
            </a:r>
            <a:r>
              <a:rPr lang="it-IT" sz="1800" b="0" i="1" u="none" strike="noStrike" baseline="0" dirty="0">
                <a:latin typeface="Roboto Slab" pitchFamily="2" charset="0"/>
                <a:ea typeface="Roboto Slab" pitchFamily="2" charset="0"/>
                <a:cs typeface="Roboto Slab" pitchFamily="2" charset="0"/>
              </a:rPr>
              <a:t>bis </a:t>
            </a:r>
            <a:r>
              <a:rPr lang="it-IT" sz="1800" b="0" i="0" u="none" strike="noStrike" baseline="0" dirty="0">
                <a:latin typeface="Roboto Slab" pitchFamily="2" charset="0"/>
                <a:ea typeface="Roboto Slab" pitchFamily="2" charset="0"/>
                <a:cs typeface="Roboto Slab" pitchFamily="2" charset="0"/>
              </a:rPr>
              <a:t>del Codice Civile, </a:t>
            </a:r>
            <a:r>
              <a:rPr lang="it-IT" sz="1800" b="1" i="0" u="none" strike="noStrike" baseline="0" dirty="0">
                <a:latin typeface="Roboto Slab" pitchFamily="2" charset="0"/>
                <a:ea typeface="Roboto Slab" pitchFamily="2" charset="0"/>
                <a:cs typeface="Roboto Slab" pitchFamily="2" charset="0"/>
              </a:rPr>
              <a:t>ove non ricorrano le condizioni per </a:t>
            </a:r>
            <a:r>
              <a:rPr lang="it-IT" sz="1800" b="0" i="0" u="none" strike="noStrike" baseline="0" dirty="0">
                <a:latin typeface="Roboto Slab" pitchFamily="2" charset="0"/>
                <a:ea typeface="Roboto Slab" pitchFamily="2" charset="0"/>
                <a:cs typeface="Roboto Slab" pitchFamily="2" charset="0"/>
              </a:rPr>
              <a:t>una sua, sia pur parziale, </a:t>
            </a:r>
            <a:r>
              <a:rPr lang="it-IT" sz="1800" b="1" i="0" u="none" strike="noStrike" baseline="0" dirty="0">
                <a:latin typeface="Roboto Slab" pitchFamily="2" charset="0"/>
                <a:ea typeface="Roboto Slab" pitchFamily="2" charset="0"/>
                <a:cs typeface="Roboto Slab" pitchFamily="2" charset="0"/>
              </a:rPr>
              <a:t>iscrizione nel fondo rischi </a:t>
            </a:r>
            <a:r>
              <a:rPr lang="it-IT" sz="1800" b="0" i="0" u="none" strike="noStrike" baseline="0" dirty="0">
                <a:latin typeface="Roboto Slab" pitchFamily="2" charset="0"/>
                <a:ea typeface="Roboto Slab" pitchFamily="2" charset="0"/>
                <a:cs typeface="Roboto Slab" pitchFamily="2" charset="0"/>
              </a:rPr>
              <a:t>per oneri e perdite da fusione sopra menzionato.</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Inoltre, l’intero importo dell’avanzo (o parte di esso) nella prassi viene utilizzato per la ricostituzione delle riserve in sospensione d’imposta, ex art. 172 T.U.I.R.. Se il patrimonio netto contabile della partecipata non è stato determinato correttamente, occorre preliminarmente eseguire le rettifiche indicate con riferimento all’avanzo da annullamento.(OIC 4)</a:t>
            </a:r>
          </a:p>
        </p:txBody>
      </p:sp>
      <p:sp>
        <p:nvSpPr>
          <p:cNvPr id="3" name="Segnaposto numero diapositiva 2">
            <a:extLst>
              <a:ext uri="{FF2B5EF4-FFF2-40B4-BE49-F238E27FC236}">
                <a16:creationId xmlns:a16="http://schemas.microsoft.com/office/drawing/2014/main" id="{CEDF2EC0-6AC2-626B-7617-9D2450F01EB5}"/>
              </a:ext>
            </a:extLst>
          </p:cNvPr>
          <p:cNvSpPr>
            <a:spLocks noGrp="1"/>
          </p:cNvSpPr>
          <p:nvPr>
            <p:ph type="sldNum" sz="quarter" idx="12"/>
          </p:nvPr>
        </p:nvSpPr>
        <p:spPr/>
        <p:txBody>
          <a:bodyPr/>
          <a:lstStyle/>
          <a:p>
            <a:fld id="{924E01A3-EAA5-4C2C-A4B3-8A501F687B1A}" type="slidenum">
              <a:rPr lang="it-IT" smtClean="0"/>
              <a:t>74</a:t>
            </a:fld>
            <a:endParaRPr lang="it-IT"/>
          </a:p>
        </p:txBody>
      </p:sp>
    </p:spTree>
    <p:extLst>
      <p:ext uri="{BB962C8B-B14F-4D97-AF65-F5344CB8AC3E}">
        <p14:creationId xmlns:p14="http://schemas.microsoft.com/office/powerpoint/2010/main" val="13384799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5921D-759C-DE86-47E3-9155D9D19DE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834FC95-A171-91DE-474F-73398708AAE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Avanzo di fusione: da concambio</a:t>
            </a:r>
          </a:p>
        </p:txBody>
      </p:sp>
      <p:sp>
        <p:nvSpPr>
          <p:cNvPr id="2051" name="Rectangle 3">
            <a:extLst>
              <a:ext uri="{FF2B5EF4-FFF2-40B4-BE49-F238E27FC236}">
                <a16:creationId xmlns:a16="http://schemas.microsoft.com/office/drawing/2014/main" id="{69398239-2C9E-8065-7B80-29A477B9B22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77500" lnSpcReduction="20000"/>
          </a:bodyPr>
          <a:lstStyle/>
          <a:p>
            <a:pPr algn="just">
              <a:lnSpc>
                <a:spcPct val="170000"/>
              </a:lnSpc>
              <a:spcBef>
                <a:spcPts val="0"/>
              </a:spcBef>
            </a:pPr>
            <a:r>
              <a:rPr lang="it-IT" sz="2100" b="0" i="0" u="none" strike="noStrike" baseline="0" dirty="0">
                <a:latin typeface="Roboto Slab" pitchFamily="2" charset="0"/>
                <a:ea typeface="Roboto Slab" pitchFamily="2" charset="0"/>
                <a:cs typeface="Roboto Slab" pitchFamily="2" charset="0"/>
              </a:rPr>
              <a:t>A differenza di quanto avviene in ipotesi di disavanzo di fusione, in ipotesi di avanzo, sia da annullamento che da concambio, la legge non consente l’iscrizione di valori correnti delle attività e passività diversi dai valori contabili, né dell’avviamento: infatti, in ipotesi di valori correnti delle attività superiori ai valori contabili, se avvenisse una tale iscrizione con emersione di un plusvalore netto, essa aumenterebbe l’importo dell’avanzo, anziché ridurlo. Inoltre, mentre la sostituzione del disavanzo con i maggiori valori correnti delle attività (minori valori delle passività) e con l’avviamento rientra pur sempre nella logica dell’iscrizione di costi “storici” (il costo della partecipazione si trasferisce sulle attività e passività della partecipata), logica alla quale il nostro legislatore ha voluto attenersi, nel caso dell’avanzo si darebbe luogo all’iscrizione di valori correnti svincolati dal costo di acquisto della partecipazione. (OIC 4)</a:t>
            </a:r>
            <a:endParaRPr lang="it-IT" sz="2100" b="0" i="0" dirty="0">
              <a:solidFill>
                <a:srgbClr val="000000"/>
              </a:solidFill>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01822574-BF9C-49C6-F0CB-1F584696D691}"/>
              </a:ext>
            </a:extLst>
          </p:cNvPr>
          <p:cNvSpPr>
            <a:spLocks noGrp="1"/>
          </p:cNvSpPr>
          <p:nvPr>
            <p:ph type="sldNum" sz="quarter" idx="12"/>
          </p:nvPr>
        </p:nvSpPr>
        <p:spPr/>
        <p:txBody>
          <a:bodyPr/>
          <a:lstStyle/>
          <a:p>
            <a:fld id="{924E01A3-EAA5-4C2C-A4B3-8A501F687B1A}" type="slidenum">
              <a:rPr lang="it-IT" smtClean="0"/>
              <a:t>75</a:t>
            </a:fld>
            <a:endParaRPr lang="it-IT"/>
          </a:p>
        </p:txBody>
      </p:sp>
    </p:spTree>
    <p:extLst>
      <p:ext uri="{BB962C8B-B14F-4D97-AF65-F5344CB8AC3E}">
        <p14:creationId xmlns:p14="http://schemas.microsoft.com/office/powerpoint/2010/main" val="3793531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45154-EE16-C1C9-AD9D-8531B6708F3E}"/>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43B2537A-0930-9009-19D9-8A7B21A9FBBD}"/>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a:t>
            </a:r>
          </a:p>
        </p:txBody>
      </p:sp>
      <p:sp>
        <p:nvSpPr>
          <p:cNvPr id="2051" name="Rectangle 3">
            <a:extLst>
              <a:ext uri="{FF2B5EF4-FFF2-40B4-BE49-F238E27FC236}">
                <a16:creationId xmlns:a16="http://schemas.microsoft.com/office/drawing/2014/main" id="{FE45D118-4EDE-4011-92C6-AB8B915CD43E}"/>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endParaRPr lang="it-IT" sz="1800" b="0" i="0" u="none" strike="noStrike" baseline="0" dirty="0">
              <a:solidFill>
                <a:srgbClr val="000000"/>
              </a:solidFill>
              <a:latin typeface="Roboto Slab" pitchFamily="2" charset="0"/>
            </a:endParaRPr>
          </a:p>
          <a:p>
            <a:pPr algn="just">
              <a:lnSpc>
                <a:spcPct val="150000"/>
              </a:lnSpc>
              <a:spcBef>
                <a:spcPts val="0"/>
              </a:spcBef>
            </a:pPr>
            <a:r>
              <a:rPr lang="it-IT" sz="1800" b="0" i="0" dirty="0">
                <a:solidFill>
                  <a:srgbClr val="000000"/>
                </a:solidFill>
                <a:effectLst/>
                <a:latin typeface="Roboto Slab" pitchFamily="2" charset="0"/>
              </a:rPr>
              <a:t>Qualora il </a:t>
            </a:r>
            <a:r>
              <a:rPr lang="it-IT" sz="1800" b="1" i="0" dirty="0">
                <a:solidFill>
                  <a:srgbClr val="000000"/>
                </a:solidFill>
                <a:effectLst/>
                <a:latin typeface="Roboto Slab" pitchFamily="2" charset="0"/>
              </a:rPr>
              <a:t>valore contabile dell'effetto di annullamento o di concambio</a:t>
            </a:r>
            <a:r>
              <a:rPr lang="it-IT" sz="1800" b="0" i="0" dirty="0">
                <a:solidFill>
                  <a:srgbClr val="000000"/>
                </a:solidFill>
                <a:effectLst/>
                <a:latin typeface="Roboto Slab" pitchFamily="2" charset="0"/>
              </a:rPr>
              <a:t> risulti </a:t>
            </a:r>
            <a:r>
              <a:rPr lang="it-IT" sz="1800" b="1" i="0" dirty="0">
                <a:solidFill>
                  <a:srgbClr val="000000"/>
                </a:solidFill>
                <a:effectLst/>
                <a:latin typeface="Roboto Slab" pitchFamily="2" charset="0"/>
              </a:rPr>
              <a:t>superiore al valore netto contabile di iscrizione </a:t>
            </a:r>
            <a:r>
              <a:rPr lang="it-IT" sz="1800" b="0" i="0" dirty="0">
                <a:solidFill>
                  <a:srgbClr val="000000"/>
                </a:solidFill>
                <a:effectLst/>
                <a:latin typeface="Roboto Slab" pitchFamily="2" charset="0"/>
              </a:rPr>
              <a:t>della corrispondente frazione di attivo e passivo, si determina un </a:t>
            </a:r>
            <a:r>
              <a:rPr lang="it-IT" sz="1800" b="1" i="0" dirty="0">
                <a:solidFill>
                  <a:srgbClr val="000000"/>
                </a:solidFill>
                <a:effectLst/>
                <a:latin typeface="Roboto Slab" pitchFamily="2" charset="0"/>
              </a:rPr>
              <a:t>disavanzo di fusione</a:t>
            </a:r>
            <a:r>
              <a:rPr lang="it-IT" sz="1800" b="0" i="0" dirty="0">
                <a:solidFill>
                  <a:srgbClr val="000000"/>
                </a:solidFill>
                <a:effectLst/>
                <a:latin typeface="Roboto Slab" pitchFamily="2" charset="0"/>
              </a:rPr>
              <a:t>.</a:t>
            </a:r>
          </a:p>
          <a:p>
            <a:pPr>
              <a:lnSpc>
                <a:spcPct val="150000"/>
              </a:lnSpc>
              <a:spcBef>
                <a:spcPts val="0"/>
              </a:spcBef>
            </a:pPr>
            <a:endParaRPr lang="it-IT" sz="1800" b="1" i="1" dirty="0">
              <a:solidFill>
                <a:srgbClr val="000000"/>
              </a:solidFill>
              <a:effectLst/>
              <a:latin typeface="Roboto Slab" pitchFamily="2" charset="0"/>
            </a:endParaRPr>
          </a:p>
          <a:p>
            <a:pPr>
              <a:lnSpc>
                <a:spcPct val="150000"/>
              </a:lnSpc>
              <a:spcBef>
                <a:spcPts val="0"/>
              </a:spcBef>
            </a:pPr>
            <a:r>
              <a:rPr lang="it-IT" sz="2000" b="1" i="1" dirty="0">
                <a:solidFill>
                  <a:srgbClr val="000000"/>
                </a:solidFill>
                <a:effectLst/>
                <a:latin typeface="Roboto Slab" pitchFamily="2" charset="0"/>
              </a:rPr>
              <a:t>Art. 2504-bis, comma 4, primo periodo, c.c.</a:t>
            </a:r>
          </a:p>
          <a:p>
            <a:pPr algn="just">
              <a:lnSpc>
                <a:spcPct val="150000"/>
              </a:lnSpc>
              <a:spcBef>
                <a:spcPts val="0"/>
              </a:spcBef>
            </a:pPr>
            <a:r>
              <a:rPr lang="it-IT" sz="2000" b="0" i="0" dirty="0">
                <a:solidFill>
                  <a:srgbClr val="000000"/>
                </a:solidFill>
                <a:effectLst/>
                <a:latin typeface="Roboto Slab" pitchFamily="2" charset="0"/>
              </a:rPr>
              <a:t>«Se dalla fusione emerge un </a:t>
            </a:r>
            <a:r>
              <a:rPr lang="it-IT" sz="2000" b="1" i="0" dirty="0">
                <a:solidFill>
                  <a:srgbClr val="000000"/>
                </a:solidFill>
                <a:effectLst/>
                <a:latin typeface="Roboto Slab" pitchFamily="2" charset="0"/>
              </a:rPr>
              <a:t>disavanzo</a:t>
            </a:r>
            <a:r>
              <a:rPr lang="it-IT" sz="2000" b="0" i="0" dirty="0">
                <a:solidFill>
                  <a:srgbClr val="000000"/>
                </a:solidFill>
                <a:effectLst/>
                <a:latin typeface="Roboto Slab" pitchFamily="2" charset="0"/>
              </a:rPr>
              <a:t>, esso deve essere imputato, ove possibile, agli </a:t>
            </a:r>
            <a:r>
              <a:rPr lang="it-IT" sz="2000" b="1" i="0" dirty="0">
                <a:solidFill>
                  <a:srgbClr val="000000"/>
                </a:solidFill>
                <a:effectLst/>
                <a:latin typeface="Roboto Slab" pitchFamily="2" charset="0"/>
              </a:rPr>
              <a:t>elementi dell'attivo e del passivo </a:t>
            </a:r>
            <a:r>
              <a:rPr lang="it-IT" sz="2000" b="0" i="0" dirty="0">
                <a:solidFill>
                  <a:srgbClr val="000000"/>
                </a:solidFill>
                <a:effectLst/>
                <a:latin typeface="Roboto Slab" pitchFamily="2" charset="0"/>
              </a:rPr>
              <a:t>delle società partecipanti alla fusione e, </a:t>
            </a:r>
            <a:r>
              <a:rPr lang="it-IT" sz="2000" b="1" i="0" dirty="0">
                <a:solidFill>
                  <a:srgbClr val="000000"/>
                </a:solidFill>
                <a:effectLst/>
                <a:latin typeface="Roboto Slab" pitchFamily="2" charset="0"/>
              </a:rPr>
              <a:t>per la differenza </a:t>
            </a:r>
            <a:r>
              <a:rPr lang="it-IT" sz="2000" b="0" i="0" dirty="0">
                <a:solidFill>
                  <a:srgbClr val="000000"/>
                </a:solidFill>
                <a:effectLst/>
                <a:latin typeface="Roboto Slab" pitchFamily="2" charset="0"/>
              </a:rPr>
              <a:t>e nel rispetto delle condizioni previste dal numero 6 dell’</a:t>
            </a:r>
            <a:r>
              <a:rPr lang="it-IT" sz="2000" dirty="0">
                <a:solidFill>
                  <a:srgbClr val="000000"/>
                </a:solidFill>
                <a:latin typeface="Roboto Slab" pitchFamily="2" charset="0"/>
              </a:rPr>
              <a:t>articolo 2426</a:t>
            </a:r>
            <a:r>
              <a:rPr lang="it-IT" sz="2000" b="0" i="0" dirty="0">
                <a:solidFill>
                  <a:srgbClr val="000000"/>
                </a:solidFill>
                <a:effectLst/>
                <a:latin typeface="Roboto Slab" pitchFamily="2" charset="0"/>
              </a:rPr>
              <a:t>, ad </a:t>
            </a:r>
            <a:r>
              <a:rPr lang="it-IT" sz="2000" b="1" i="0" dirty="0">
                <a:solidFill>
                  <a:srgbClr val="000000"/>
                </a:solidFill>
                <a:effectLst/>
                <a:latin typeface="Roboto Slab" pitchFamily="2" charset="0"/>
              </a:rPr>
              <a:t>avviamento</a:t>
            </a:r>
            <a:r>
              <a:rPr lang="it-IT" sz="2000" b="0" i="0" dirty="0">
                <a:solidFill>
                  <a:srgbClr val="000000"/>
                </a:solidFill>
                <a:effectLst/>
                <a:latin typeface="Roboto Slab" pitchFamily="2" charset="0"/>
              </a:rPr>
              <a:t>».</a:t>
            </a: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B025D2BA-472B-179C-EDA8-BDD98E62E2E8}"/>
              </a:ext>
            </a:extLst>
          </p:cNvPr>
          <p:cNvSpPr>
            <a:spLocks noGrp="1"/>
          </p:cNvSpPr>
          <p:nvPr>
            <p:ph type="sldNum" sz="quarter" idx="12"/>
          </p:nvPr>
        </p:nvSpPr>
        <p:spPr/>
        <p:txBody>
          <a:bodyPr/>
          <a:lstStyle/>
          <a:p>
            <a:fld id="{924E01A3-EAA5-4C2C-A4B3-8A501F687B1A}" type="slidenum">
              <a:rPr lang="it-IT" smtClean="0"/>
              <a:t>76</a:t>
            </a:fld>
            <a:endParaRPr lang="it-IT"/>
          </a:p>
        </p:txBody>
      </p:sp>
    </p:spTree>
    <p:extLst>
      <p:ext uri="{BB962C8B-B14F-4D97-AF65-F5344CB8AC3E}">
        <p14:creationId xmlns:p14="http://schemas.microsoft.com/office/powerpoint/2010/main" val="20960774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D3655B-94E8-F601-EA04-FE2B6EAF830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3D9F6C10-C10D-0A45-1E0C-777BE1F26E8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 da annullamento</a:t>
            </a:r>
          </a:p>
        </p:txBody>
      </p:sp>
      <p:sp>
        <p:nvSpPr>
          <p:cNvPr id="2051" name="Rectangle 3">
            <a:extLst>
              <a:ext uri="{FF2B5EF4-FFF2-40B4-BE49-F238E27FC236}">
                <a16:creationId xmlns:a16="http://schemas.microsoft.com/office/drawing/2014/main" id="{104620A6-CB56-9C1C-21E7-62BE7864D9A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endParaRPr lang="it-IT" sz="1800" b="0" i="0" u="none" strike="noStrike" baseline="0" dirty="0">
              <a:solidFill>
                <a:srgbClr val="000000"/>
              </a:solidFill>
              <a:latin typeface="Roboto Slab" pitchFamily="2" charset="0"/>
            </a:endParaRPr>
          </a:p>
          <a:p>
            <a:pPr algn="just">
              <a:lnSpc>
                <a:spcPct val="150000"/>
              </a:lnSpc>
              <a:spcBef>
                <a:spcPts val="0"/>
              </a:spcBef>
            </a:pPr>
            <a:r>
              <a:rPr lang="it-IT" sz="2000" b="0" i="0" dirty="0">
                <a:solidFill>
                  <a:srgbClr val="000000"/>
                </a:solidFill>
                <a:effectLst/>
                <a:latin typeface="Roboto Slab" pitchFamily="2" charset="0"/>
              </a:rPr>
              <a:t>Il disavanzo da annullamento esprime il </a:t>
            </a:r>
            <a:r>
              <a:rPr lang="it-IT" sz="2000" b="1" i="0" dirty="0">
                <a:solidFill>
                  <a:srgbClr val="000000"/>
                </a:solidFill>
                <a:effectLst/>
                <a:latin typeface="Roboto Slab" pitchFamily="2" charset="0"/>
              </a:rPr>
              <a:t>maggior valore contabile della partecipazione annullata </a:t>
            </a:r>
            <a:r>
              <a:rPr lang="it-IT" sz="2000" b="0" i="0" dirty="0">
                <a:solidFill>
                  <a:srgbClr val="000000"/>
                </a:solidFill>
                <a:effectLst/>
                <a:latin typeface="Roboto Slab" pitchFamily="2" charset="0"/>
              </a:rPr>
              <a:t>per effetto della fusione, </a:t>
            </a:r>
            <a:r>
              <a:rPr lang="it-IT" sz="2000" b="1" i="0" dirty="0">
                <a:solidFill>
                  <a:srgbClr val="000000"/>
                </a:solidFill>
                <a:effectLst/>
                <a:latin typeface="Roboto Slab" pitchFamily="2" charset="0"/>
              </a:rPr>
              <a:t>rispetto alla corrispondente quota del patrimonio netto contabile della società incorporata</a:t>
            </a:r>
            <a:r>
              <a:rPr lang="it-IT" sz="2000" b="0" i="0" dirty="0">
                <a:solidFill>
                  <a:srgbClr val="000000"/>
                </a:solidFill>
                <a:effectLst/>
                <a:latin typeface="Roboto Slab" pitchFamily="2" charset="0"/>
              </a:rPr>
              <a:t>.</a:t>
            </a:r>
          </a:p>
          <a:p>
            <a:pPr algn="just">
              <a:lnSpc>
                <a:spcPct val="150000"/>
              </a:lnSpc>
              <a:spcBef>
                <a:spcPts val="0"/>
              </a:spcBef>
            </a:pPr>
            <a:endParaRPr lang="it-IT" sz="2000" b="0" i="0" dirty="0">
              <a:solidFill>
                <a:srgbClr val="000000"/>
              </a:solidFill>
              <a:effectLst/>
              <a:latin typeface="Roboto Slab" pitchFamily="2" charset="0"/>
            </a:endParaRPr>
          </a:p>
          <a:p>
            <a:pPr algn="just">
              <a:lnSpc>
                <a:spcPct val="150000"/>
              </a:lnSpc>
              <a:spcBef>
                <a:spcPts val="0"/>
              </a:spcBef>
              <a:buNone/>
            </a:pPr>
            <a:r>
              <a:rPr lang="it-IT" sz="2000" dirty="0">
                <a:solidFill>
                  <a:srgbClr val="000000"/>
                </a:solidFill>
                <a:latin typeface="Roboto Slab" pitchFamily="2" charset="0"/>
              </a:rPr>
              <a:t>Ex art. 2504-bis </a:t>
            </a:r>
            <a:r>
              <a:rPr lang="it-IT" sz="2000" b="0" i="0" dirty="0">
                <a:solidFill>
                  <a:srgbClr val="000000"/>
                </a:solidFill>
                <a:effectLst/>
                <a:latin typeface="Roboto Slab" pitchFamily="2" charset="0"/>
              </a:rPr>
              <a:t>c.c. è possibile, ricorrendone le condizioni, imputare il disavanzo:</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rPr>
              <a:t> ad </a:t>
            </a:r>
            <a:r>
              <a:rPr lang="it-IT" sz="2000" b="1" i="0" dirty="0">
                <a:solidFill>
                  <a:srgbClr val="000000"/>
                </a:solidFill>
                <a:effectLst/>
                <a:latin typeface="Roboto Slab" pitchFamily="2" charset="0"/>
              </a:rPr>
              <a:t>incremento</a:t>
            </a:r>
            <a:r>
              <a:rPr lang="it-IT" sz="2000" b="0" i="0" dirty="0">
                <a:solidFill>
                  <a:srgbClr val="000000"/>
                </a:solidFill>
                <a:effectLst/>
                <a:latin typeface="Roboto Slab" pitchFamily="2" charset="0"/>
              </a:rPr>
              <a:t> del valore contabile dei </a:t>
            </a:r>
            <a:r>
              <a:rPr lang="it-IT" sz="2000" b="1" i="0" dirty="0">
                <a:solidFill>
                  <a:srgbClr val="000000"/>
                </a:solidFill>
                <a:effectLst/>
                <a:latin typeface="Roboto Slab" pitchFamily="2" charset="0"/>
              </a:rPr>
              <a:t>singoli elementi patrimoniali </a:t>
            </a:r>
            <a:r>
              <a:rPr lang="it-IT" sz="2000" b="0" i="0" dirty="0">
                <a:solidFill>
                  <a:srgbClr val="000000"/>
                </a:solidFill>
                <a:effectLst/>
                <a:latin typeface="Roboto Slab" pitchFamily="2" charset="0"/>
              </a:rPr>
              <a:t>della società fusa o incorporata,</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rPr>
              <a:t> e, per la differenza, ad </a:t>
            </a:r>
            <a:r>
              <a:rPr lang="it-IT" sz="2000" b="1" i="0" dirty="0">
                <a:solidFill>
                  <a:srgbClr val="000000"/>
                </a:solidFill>
                <a:effectLst/>
                <a:latin typeface="Roboto Slab" pitchFamily="2" charset="0"/>
              </a:rPr>
              <a:t>avviamento</a:t>
            </a:r>
            <a:r>
              <a:rPr lang="it-IT" sz="2000" b="0" i="0" dirty="0">
                <a:solidFill>
                  <a:srgbClr val="000000"/>
                </a:solidFill>
                <a:effectLst/>
                <a:latin typeface="Roboto Slab" pitchFamily="2" charset="0"/>
              </a:rPr>
              <a:t>.</a:t>
            </a:r>
          </a:p>
          <a:p>
            <a:pPr algn="l"/>
            <a:endParaRPr lang="it-IT" sz="1600" b="0" i="0" dirty="0">
              <a:solidFill>
                <a:srgbClr val="000000"/>
              </a:solidFill>
              <a:effectLst/>
              <a:latin typeface="Roboto Slab" pitchFamily="2" charset="0"/>
            </a:endParaRPr>
          </a:p>
          <a:p>
            <a:pPr algn="just">
              <a:lnSpc>
                <a:spcPct val="150000"/>
              </a:lnSpc>
              <a:spcBef>
                <a:spcPts val="0"/>
              </a:spcBef>
            </a:pP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6AADCA70-084C-68A7-41A0-1FE4A1D269E7}"/>
              </a:ext>
            </a:extLst>
          </p:cNvPr>
          <p:cNvSpPr>
            <a:spLocks noGrp="1"/>
          </p:cNvSpPr>
          <p:nvPr>
            <p:ph type="sldNum" sz="quarter" idx="12"/>
          </p:nvPr>
        </p:nvSpPr>
        <p:spPr/>
        <p:txBody>
          <a:bodyPr/>
          <a:lstStyle/>
          <a:p>
            <a:fld id="{924E01A3-EAA5-4C2C-A4B3-8A501F687B1A}" type="slidenum">
              <a:rPr lang="it-IT" smtClean="0"/>
              <a:t>77</a:t>
            </a:fld>
            <a:endParaRPr lang="it-IT"/>
          </a:p>
        </p:txBody>
      </p:sp>
    </p:spTree>
    <p:extLst>
      <p:ext uri="{BB962C8B-B14F-4D97-AF65-F5344CB8AC3E}">
        <p14:creationId xmlns:p14="http://schemas.microsoft.com/office/powerpoint/2010/main" val="14941739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7B7DF-E50D-92D5-49D6-189EEB5D8AB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2D65FA4-1352-B662-CEB9-326A45134BEA}"/>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 da annullamento</a:t>
            </a:r>
          </a:p>
        </p:txBody>
      </p:sp>
      <p:sp>
        <p:nvSpPr>
          <p:cNvPr id="2051" name="Rectangle 3">
            <a:extLst>
              <a:ext uri="{FF2B5EF4-FFF2-40B4-BE49-F238E27FC236}">
                <a16:creationId xmlns:a16="http://schemas.microsoft.com/office/drawing/2014/main" id="{740730FB-C44E-F486-CA66-CAC03A59441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lnSpcReduction="20000"/>
          </a:bodyPr>
          <a:lstStyle/>
          <a:p>
            <a:endParaRPr lang="it-IT" sz="1800" b="0" i="0" u="none" strike="noStrike" baseline="0" dirty="0">
              <a:solidFill>
                <a:srgbClr val="000000"/>
              </a:solidFill>
              <a:latin typeface="Roboto Slab" pitchFamily="2" charset="0"/>
            </a:endParaRP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Il disavanzo da annullamento dipende principalmente da una delle seguenti cause (OIC 4):</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a) il </a:t>
            </a:r>
            <a:r>
              <a:rPr lang="it-IT" sz="1800" b="1" i="0" u="none" strike="noStrike" baseline="0" dirty="0">
                <a:latin typeface="Roboto Slab" pitchFamily="2" charset="0"/>
                <a:ea typeface="Roboto Slab" pitchFamily="2" charset="0"/>
                <a:cs typeface="Roboto Slab" pitchFamily="2" charset="0"/>
              </a:rPr>
              <a:t>costo della partecipazione è maggiore del patrimonio netto contabile </a:t>
            </a:r>
            <a:r>
              <a:rPr lang="it-IT" sz="1800" b="0" i="0" u="none" strike="noStrike" baseline="0" dirty="0">
                <a:latin typeface="Roboto Slab" pitchFamily="2" charset="0"/>
                <a:ea typeface="Roboto Slab" pitchFamily="2" charset="0"/>
                <a:cs typeface="Roboto Slab" pitchFamily="2" charset="0"/>
              </a:rPr>
              <a:t>della partecipata perché all’atto dell’acquisto della partecipazione si è tenuto conto delle </a:t>
            </a:r>
            <a:r>
              <a:rPr lang="it-IT" sz="1800" b="1" i="0" u="none" strike="noStrike" baseline="0" dirty="0">
                <a:latin typeface="Roboto Slab" pitchFamily="2" charset="0"/>
                <a:ea typeface="Roboto Slab" pitchFamily="2" charset="0"/>
                <a:cs typeface="Roboto Slab" pitchFamily="2" charset="0"/>
              </a:rPr>
              <a:t>plusvalenze latenti dei beni </a:t>
            </a:r>
            <a:r>
              <a:rPr lang="it-IT" sz="1800" b="0" i="0" u="none" strike="noStrike" baseline="0" dirty="0">
                <a:latin typeface="Roboto Slab" pitchFamily="2" charset="0"/>
                <a:ea typeface="Roboto Slab" pitchFamily="2" charset="0"/>
                <a:cs typeface="Roboto Slab" pitchFamily="2" charset="0"/>
              </a:rPr>
              <a:t>e dell’</a:t>
            </a:r>
            <a:r>
              <a:rPr lang="it-IT" sz="1800" b="1" i="0" u="none" strike="noStrike" baseline="0" dirty="0">
                <a:latin typeface="Roboto Slab" pitchFamily="2" charset="0"/>
                <a:ea typeface="Roboto Slab" pitchFamily="2" charset="0"/>
                <a:cs typeface="Roboto Slab" pitchFamily="2" charset="0"/>
              </a:rPr>
              <a:t>avviamento </a:t>
            </a:r>
            <a:r>
              <a:rPr lang="it-IT" sz="1800" b="0" i="0" u="none" strike="noStrike" baseline="0" dirty="0">
                <a:latin typeface="Roboto Slab" pitchFamily="2" charset="0"/>
                <a:ea typeface="Roboto Slab" pitchFamily="2" charset="0"/>
                <a:cs typeface="Roboto Slab" pitchFamily="2" charset="0"/>
              </a:rPr>
              <a:t>della partecipata, di </a:t>
            </a:r>
            <a:r>
              <a:rPr lang="it-IT" sz="1800" b="1" i="0" u="none" strike="noStrike" baseline="0" dirty="0">
                <a:latin typeface="Roboto Slab" pitchFamily="2" charset="0"/>
                <a:ea typeface="Roboto Slab" pitchFamily="2" charset="0"/>
                <a:cs typeface="Roboto Slab" pitchFamily="2" charset="0"/>
              </a:rPr>
              <a:t>“entità immateriali” non iscritte in bilancio </a:t>
            </a:r>
            <a:r>
              <a:rPr lang="it-IT" sz="1800" b="0" i="0" u="none" strike="noStrike" baseline="0" dirty="0">
                <a:latin typeface="Roboto Slab" pitchFamily="2" charset="0"/>
                <a:ea typeface="Roboto Slab" pitchFamily="2" charset="0"/>
                <a:cs typeface="Roboto Slab" pitchFamily="2" charset="0"/>
              </a:rPr>
              <a:t>(marchi, </a:t>
            </a:r>
            <a:r>
              <a:rPr lang="it-IT" sz="1800" b="0" i="1" u="none" strike="noStrike" baseline="0" dirty="0">
                <a:latin typeface="Roboto Slab" pitchFamily="2" charset="0"/>
                <a:ea typeface="Roboto Slab" pitchFamily="2" charset="0"/>
                <a:cs typeface="Roboto Slab" pitchFamily="2" charset="0"/>
              </a:rPr>
              <a:t>know-how</a:t>
            </a:r>
            <a:r>
              <a:rPr lang="it-IT" sz="1800" b="0" i="0" u="none" strike="noStrike" baseline="0" dirty="0">
                <a:latin typeface="Roboto Slab" pitchFamily="2" charset="0"/>
                <a:ea typeface="Roboto Slab" pitchFamily="2" charset="0"/>
                <a:cs typeface="Roboto Slab" pitchFamily="2" charset="0"/>
              </a:rPr>
              <a:t>, ecc.), delle sinergie derivanti dall’inserimento della partecipata nel gruppo di società che fa capo alla partecipante o di un </a:t>
            </a:r>
            <a:r>
              <a:rPr lang="it-IT" sz="1800" b="1" i="0" u="none" strike="noStrike" baseline="0" dirty="0">
                <a:latin typeface="Roboto Slab" pitchFamily="2" charset="0"/>
                <a:ea typeface="Roboto Slab" pitchFamily="2" charset="0"/>
                <a:cs typeface="Roboto Slab" pitchFamily="2" charset="0"/>
              </a:rPr>
              <a:t>premio di maggioranza per l’acquisizione del controllo</a:t>
            </a:r>
            <a:r>
              <a:rPr lang="it-IT" sz="1800" b="0" i="0" u="none" strike="noStrike" baseline="0" dirty="0">
                <a:latin typeface="Roboto Slab" pitchFamily="2" charset="0"/>
                <a:ea typeface="Roboto Slab" pitchFamily="2" charset="0"/>
                <a:cs typeface="Roboto Slab" pitchFamily="2" charset="0"/>
              </a:rPr>
              <a:t>;</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b) </a:t>
            </a:r>
            <a:r>
              <a:rPr lang="it-IT" sz="1800" b="1" i="0" u="none" strike="noStrike" baseline="0" dirty="0">
                <a:latin typeface="Roboto Slab" pitchFamily="2" charset="0"/>
                <a:ea typeface="Roboto Slab" pitchFamily="2" charset="0"/>
                <a:cs typeface="Roboto Slab" pitchFamily="2" charset="0"/>
              </a:rPr>
              <a:t>la partecipata</a:t>
            </a:r>
            <a:r>
              <a:rPr lang="it-IT" sz="1800" b="0" i="0" u="none" strike="noStrike" baseline="0" dirty="0">
                <a:latin typeface="Roboto Slab" pitchFamily="2" charset="0"/>
                <a:ea typeface="Roboto Slab" pitchFamily="2" charset="0"/>
                <a:cs typeface="Roboto Slab" pitchFamily="2" charset="0"/>
              </a:rPr>
              <a:t>, dall’acquisto della partecipazione all’epoca della fusione, </a:t>
            </a:r>
            <a:r>
              <a:rPr lang="it-IT" sz="1800" b="1" i="0" u="none" strike="noStrike" baseline="0" dirty="0">
                <a:latin typeface="Roboto Slab" pitchFamily="2" charset="0"/>
                <a:ea typeface="Roboto Slab" pitchFamily="2" charset="0"/>
                <a:cs typeface="Roboto Slab" pitchFamily="2" charset="0"/>
              </a:rPr>
              <a:t>ha subito perdite d’esercizio</a:t>
            </a:r>
            <a:r>
              <a:rPr lang="it-IT" sz="1800" b="0" i="0" u="none" strike="noStrike" baseline="0" dirty="0">
                <a:latin typeface="Roboto Slab" pitchFamily="2" charset="0"/>
                <a:ea typeface="Roboto Slab" pitchFamily="2" charset="0"/>
                <a:cs typeface="Roboto Slab" pitchFamily="2" charset="0"/>
              </a:rPr>
              <a:t>, che, non essendo state ritenute “durevoli” </a:t>
            </a:r>
            <a:r>
              <a:rPr lang="it-IT" sz="1800" b="1" i="0" u="none" strike="noStrike" baseline="0" dirty="0">
                <a:latin typeface="Roboto Slab" pitchFamily="2" charset="0"/>
                <a:ea typeface="Roboto Slab" pitchFamily="2" charset="0"/>
                <a:cs typeface="Roboto Slab" pitchFamily="2" charset="0"/>
              </a:rPr>
              <a:t>non hanno provocato una corrispondente svalutazione</a:t>
            </a:r>
            <a:r>
              <a:rPr lang="it-IT" sz="1800" b="0" i="0" u="none" strike="noStrike" baseline="0" dirty="0">
                <a:latin typeface="Roboto Slab" pitchFamily="2" charset="0"/>
                <a:ea typeface="Roboto Slab" pitchFamily="2" charset="0"/>
                <a:cs typeface="Roboto Slab" pitchFamily="2" charset="0"/>
              </a:rPr>
              <a:t> della partecipazione; (…)</a:t>
            </a:r>
          </a:p>
          <a:p>
            <a:pPr algn="just">
              <a:lnSpc>
                <a:spcPct val="150000"/>
              </a:lnSpc>
              <a:spcBef>
                <a:spcPts val="0"/>
              </a:spcBef>
            </a:pP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9BFCB90-28FB-CC8E-07C9-D3C856F97FAB}"/>
              </a:ext>
            </a:extLst>
          </p:cNvPr>
          <p:cNvSpPr>
            <a:spLocks noGrp="1"/>
          </p:cNvSpPr>
          <p:nvPr>
            <p:ph type="sldNum" sz="quarter" idx="12"/>
          </p:nvPr>
        </p:nvSpPr>
        <p:spPr/>
        <p:txBody>
          <a:bodyPr/>
          <a:lstStyle/>
          <a:p>
            <a:fld id="{924E01A3-EAA5-4C2C-A4B3-8A501F687B1A}" type="slidenum">
              <a:rPr lang="it-IT" smtClean="0"/>
              <a:t>78</a:t>
            </a:fld>
            <a:endParaRPr lang="it-IT"/>
          </a:p>
        </p:txBody>
      </p:sp>
    </p:spTree>
    <p:extLst>
      <p:ext uri="{BB962C8B-B14F-4D97-AF65-F5344CB8AC3E}">
        <p14:creationId xmlns:p14="http://schemas.microsoft.com/office/powerpoint/2010/main" val="31413777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1AC3C-2DCB-B00D-0BB1-B7AB9F1A64C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DC66177-3F21-49E2-1CFD-D724DD607B83}"/>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 da annullamento</a:t>
            </a:r>
          </a:p>
        </p:txBody>
      </p:sp>
      <p:sp>
        <p:nvSpPr>
          <p:cNvPr id="2051" name="Rectangle 3">
            <a:extLst>
              <a:ext uri="{FF2B5EF4-FFF2-40B4-BE49-F238E27FC236}">
                <a16:creationId xmlns:a16="http://schemas.microsoft.com/office/drawing/2014/main" id="{084FBBBA-6A5D-ABB7-C4F5-1460D77AF4C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endParaRPr lang="it-IT" sz="1800" b="0" i="0" u="none" strike="noStrike" baseline="0" dirty="0">
              <a:solidFill>
                <a:srgbClr val="000000"/>
              </a:solidFill>
              <a:latin typeface="Roboto Slab" pitchFamily="2" charset="0"/>
            </a:endParaRP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c) </a:t>
            </a:r>
            <a:r>
              <a:rPr lang="it-IT" sz="1800" b="1" i="0" u="none" strike="noStrike" baseline="0" dirty="0">
                <a:latin typeface="Roboto Slab" pitchFamily="2" charset="0"/>
                <a:ea typeface="Roboto Slab" pitchFamily="2" charset="0"/>
                <a:cs typeface="Roboto Slab" pitchFamily="2" charset="0"/>
              </a:rPr>
              <a:t>la partecipazione ha subito nel corso del tempo rivalutazioni </a:t>
            </a:r>
            <a:r>
              <a:rPr lang="it-IT" sz="1800" b="0" i="0" u="none" strike="noStrike" baseline="0" dirty="0">
                <a:latin typeface="Roboto Slab" pitchFamily="2" charset="0"/>
                <a:ea typeface="Roboto Slab" pitchFamily="2" charset="0"/>
                <a:cs typeface="Roboto Slab" pitchFamily="2" charset="0"/>
              </a:rPr>
              <a:t>per effetto delle varie “leggi speciali” che si sono susseguite nel nostro Paese, mentre i beni della partecipata non sono stati rivalutati;</a:t>
            </a:r>
          </a:p>
          <a:p>
            <a:pPr algn="just">
              <a:lnSpc>
                <a:spcPct val="170000"/>
              </a:lnSpc>
              <a:spcBef>
                <a:spcPts val="0"/>
              </a:spcBef>
            </a:pPr>
            <a:r>
              <a:rPr lang="it-IT" sz="1800" b="0" i="0" u="none" strike="noStrike" baseline="0" dirty="0">
                <a:latin typeface="Roboto Slab" pitchFamily="2" charset="0"/>
                <a:ea typeface="Roboto Slab" pitchFamily="2" charset="0"/>
                <a:cs typeface="Roboto Slab" pitchFamily="2" charset="0"/>
              </a:rPr>
              <a:t>d) il </a:t>
            </a:r>
            <a:r>
              <a:rPr lang="it-IT" sz="1800" b="1" i="0" u="none" strike="noStrike" baseline="0" dirty="0">
                <a:latin typeface="Roboto Slab" pitchFamily="2" charset="0"/>
                <a:ea typeface="Roboto Slab" pitchFamily="2" charset="0"/>
                <a:cs typeface="Roboto Slab" pitchFamily="2" charset="0"/>
              </a:rPr>
              <a:t>costo pagato </a:t>
            </a:r>
            <a:r>
              <a:rPr lang="it-IT" sz="1800" b="0" i="0" u="none" strike="noStrike" baseline="0" dirty="0">
                <a:latin typeface="Roboto Slab" pitchFamily="2" charset="0"/>
                <a:ea typeface="Roboto Slab" pitchFamily="2" charset="0"/>
                <a:cs typeface="Roboto Slab" pitchFamily="2" charset="0"/>
              </a:rPr>
              <a:t>a suo tempo per l’acquisto della partecipazione </a:t>
            </a:r>
            <a:r>
              <a:rPr lang="it-IT" sz="1800" b="1" i="0" u="none" strike="noStrike" baseline="0" dirty="0">
                <a:latin typeface="Roboto Slab" pitchFamily="2" charset="0"/>
                <a:ea typeface="Roboto Slab" pitchFamily="2" charset="0"/>
                <a:cs typeface="Roboto Slab" pitchFamily="2" charset="0"/>
              </a:rPr>
              <a:t>è stato eccessivo </a:t>
            </a:r>
            <a:r>
              <a:rPr lang="it-IT" sz="1800" b="0" i="0" u="none" strike="noStrike" baseline="0" dirty="0">
                <a:latin typeface="Roboto Slab" pitchFamily="2" charset="0"/>
                <a:ea typeface="Roboto Slab" pitchFamily="2" charset="0"/>
                <a:cs typeface="Roboto Slab" pitchFamily="2" charset="0"/>
              </a:rPr>
              <a:t>rispetto al valore economico effettivo della medesima, a causa dell’influenza di fattori extraeconomici (ad esempio l’</a:t>
            </a:r>
            <a:r>
              <a:rPr lang="it-IT" sz="1800" b="1" i="0" u="none" strike="noStrike" baseline="0" dirty="0">
                <a:latin typeface="Roboto Slab" pitchFamily="2" charset="0"/>
                <a:ea typeface="Roboto Slab" pitchFamily="2" charset="0"/>
                <a:cs typeface="Roboto Slab" pitchFamily="2" charset="0"/>
              </a:rPr>
              <a:t>esigenza di assicurarsi il controllo di un’impresa concorrente</a:t>
            </a:r>
            <a:r>
              <a:rPr lang="it-IT" sz="1800" b="0" i="0" u="none" strike="noStrike" baseline="0" dirty="0">
                <a:latin typeface="Roboto Slab" pitchFamily="2" charset="0"/>
                <a:ea typeface="Roboto Slab" pitchFamily="2" charset="0"/>
                <a:cs typeface="Roboto Slab" pitchFamily="2" charset="0"/>
              </a:rPr>
              <a:t>) o perché l’acquisto ha risentito della </a:t>
            </a:r>
            <a:r>
              <a:rPr lang="it-IT" sz="1800" b="1" i="0" u="none" strike="noStrike" baseline="0" dirty="0">
                <a:latin typeface="Roboto Slab" pitchFamily="2" charset="0"/>
                <a:ea typeface="Roboto Slab" pitchFamily="2" charset="0"/>
                <a:cs typeface="Roboto Slab" pitchFamily="2" charset="0"/>
              </a:rPr>
              <a:t>maggior forza contrattuale del venditore</a:t>
            </a:r>
            <a:r>
              <a:rPr lang="it-IT" sz="1800" b="0" i="0" u="none" strike="noStrike" baseline="0" dirty="0">
                <a:latin typeface="Roboto Slab" pitchFamily="2" charset="0"/>
                <a:ea typeface="Roboto Slab" pitchFamily="2" charset="0"/>
                <a:cs typeface="Roboto Slab" pitchFamily="2" charset="0"/>
              </a:rPr>
              <a:t>.</a:t>
            </a:r>
            <a:endParaRPr lang="it-IT" sz="1600" b="0" i="0" dirty="0">
              <a:solidFill>
                <a:srgbClr val="000000"/>
              </a:solidFill>
              <a:effectLst/>
              <a:latin typeface="Roboto Slab" pitchFamily="2" charset="0"/>
              <a:ea typeface="Roboto Slab" pitchFamily="2" charset="0"/>
              <a:cs typeface="Roboto Slab" pitchFamily="2" charset="0"/>
            </a:endParaRPr>
          </a:p>
          <a:p>
            <a:pPr algn="just">
              <a:lnSpc>
                <a:spcPct val="150000"/>
              </a:lnSpc>
              <a:spcBef>
                <a:spcPts val="0"/>
              </a:spcBef>
            </a:pP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43B55E00-D0F7-5637-EB27-C16764F5A58D}"/>
              </a:ext>
            </a:extLst>
          </p:cNvPr>
          <p:cNvSpPr>
            <a:spLocks noGrp="1"/>
          </p:cNvSpPr>
          <p:nvPr>
            <p:ph type="sldNum" sz="quarter" idx="12"/>
          </p:nvPr>
        </p:nvSpPr>
        <p:spPr/>
        <p:txBody>
          <a:bodyPr/>
          <a:lstStyle/>
          <a:p>
            <a:fld id="{924E01A3-EAA5-4C2C-A4B3-8A501F687B1A}" type="slidenum">
              <a:rPr lang="it-IT" smtClean="0"/>
              <a:t>79</a:t>
            </a:fld>
            <a:endParaRPr lang="it-IT"/>
          </a:p>
        </p:txBody>
      </p:sp>
    </p:spTree>
    <p:extLst>
      <p:ext uri="{BB962C8B-B14F-4D97-AF65-F5344CB8AC3E}">
        <p14:creationId xmlns:p14="http://schemas.microsoft.com/office/powerpoint/2010/main" val="41023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D3429-EA61-18D4-A97C-03A9A9B5794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3740C90-5DE1-84EC-C9FE-BB88BC8B1A9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situazione patrimoniale infrannuale</a:t>
            </a:r>
          </a:p>
        </p:txBody>
      </p:sp>
      <p:sp>
        <p:nvSpPr>
          <p:cNvPr id="2051" name="Rectangle 3">
            <a:extLst>
              <a:ext uri="{FF2B5EF4-FFF2-40B4-BE49-F238E27FC236}">
                <a16:creationId xmlns:a16="http://schemas.microsoft.com/office/drawing/2014/main" id="{2F4EF314-3834-1E38-F03C-D138F6C8FFC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r>
              <a:rPr lang="it-IT" sz="2000" i="0" u="none" strike="noStrike" baseline="0" dirty="0">
                <a:latin typeface="Roboto Slab" pitchFamily="2" charset="0"/>
                <a:ea typeface="Roboto Slab" pitchFamily="2" charset="0"/>
                <a:cs typeface="Roboto Slab" pitchFamily="2" charset="0"/>
              </a:rPr>
              <a:t>La </a:t>
            </a:r>
            <a:r>
              <a:rPr lang="it-IT" sz="2000" b="1" i="0" u="none" strike="noStrike" baseline="0" dirty="0">
                <a:latin typeface="Roboto Slab" pitchFamily="2" charset="0"/>
                <a:ea typeface="Roboto Slab" pitchFamily="2" charset="0"/>
                <a:cs typeface="Roboto Slab" pitchFamily="2" charset="0"/>
              </a:rPr>
              <a:t>situazione patrimoniale ex art. 2501-</a:t>
            </a:r>
            <a:r>
              <a:rPr lang="it-IT" sz="2000" b="1" i="1" u="none" strike="noStrike" baseline="0" dirty="0">
                <a:latin typeface="Roboto Slab" pitchFamily="2" charset="0"/>
                <a:ea typeface="Roboto Slab" pitchFamily="2" charset="0"/>
                <a:cs typeface="Roboto Slab" pitchFamily="2" charset="0"/>
              </a:rPr>
              <a:t>quater </a:t>
            </a:r>
            <a:r>
              <a:rPr lang="it-IT" sz="2000" i="0" u="none" strike="noStrike" baseline="0" dirty="0">
                <a:latin typeface="Roboto Slab" pitchFamily="2" charset="0"/>
                <a:ea typeface="Roboto Slab" pitchFamily="2" charset="0"/>
                <a:cs typeface="Roboto Slab" pitchFamily="2" charset="0"/>
              </a:rPr>
              <a:t>del Codice Civile è </a:t>
            </a:r>
            <a:r>
              <a:rPr lang="it-IT" sz="2000" dirty="0">
                <a:latin typeface="Roboto Slab" pitchFamily="2" charset="0"/>
                <a:ea typeface="Roboto Slab" pitchFamily="2" charset="0"/>
                <a:cs typeface="Roboto Slab" pitchFamily="2" charset="0"/>
              </a:rPr>
              <a:t> </a:t>
            </a:r>
            <a:r>
              <a:rPr lang="it-IT" sz="2000" i="0" dirty="0">
                <a:solidFill>
                  <a:srgbClr val="000000"/>
                </a:solidFill>
                <a:effectLst/>
                <a:latin typeface="Roboto Slab" pitchFamily="2" charset="0"/>
              </a:rPr>
              <a:t>riferita ad una data non anteriore di oltre </a:t>
            </a:r>
            <a:r>
              <a:rPr lang="it-IT" sz="2000" b="1" i="0" dirty="0">
                <a:solidFill>
                  <a:srgbClr val="000000"/>
                </a:solidFill>
                <a:effectLst/>
                <a:latin typeface="Roboto Slab" pitchFamily="2" charset="0"/>
              </a:rPr>
              <a:t>centoventi giorni </a:t>
            </a:r>
            <a:r>
              <a:rPr lang="it-IT" sz="2000" i="0" dirty="0">
                <a:solidFill>
                  <a:srgbClr val="000000"/>
                </a:solidFill>
                <a:effectLst/>
                <a:latin typeface="Roboto Slab" pitchFamily="2" charset="0"/>
              </a:rPr>
              <a:t>dal giorno in cui il progetto di fusione è depositato nella sede della </a:t>
            </a:r>
            <a:r>
              <a:rPr lang="it-IT" sz="2000" i="0" u="none" strike="noStrike" baseline="0" dirty="0">
                <a:latin typeface="Roboto Slab" pitchFamily="2" charset="0"/>
                <a:ea typeface="Roboto Slab" pitchFamily="2" charset="0"/>
                <a:cs typeface="Roboto Slab" pitchFamily="2" charset="0"/>
              </a:rPr>
              <a:t>società </a:t>
            </a:r>
            <a:r>
              <a:rPr lang="it-IT" sz="2000" i="0" dirty="0">
                <a:solidFill>
                  <a:srgbClr val="000000"/>
                </a:solidFill>
                <a:effectLst/>
                <a:latin typeface="Roboto Slab" pitchFamily="2" charset="0"/>
              </a:rPr>
              <a:t>(ovvero pubblicato sul sito Internet di questa).</a:t>
            </a:r>
            <a:endParaRPr lang="it-IT" sz="1200" i="0" dirty="0">
              <a:solidFill>
                <a:srgbClr val="000000"/>
              </a:solidFill>
              <a:effectLst/>
              <a:latin typeface="Roboto Slab" pitchFamily="2" charset="0"/>
            </a:endParaRPr>
          </a:p>
          <a:p>
            <a:pPr algn="just">
              <a:lnSpc>
                <a:spcPct val="150000"/>
              </a:lnSpc>
              <a:spcBef>
                <a:spcPts val="0"/>
              </a:spcBef>
            </a:pPr>
            <a:endParaRPr lang="it-IT" sz="1200" i="0" dirty="0">
              <a:solidFill>
                <a:srgbClr val="000000"/>
              </a:solidFill>
              <a:effectLst/>
              <a:latin typeface="Roboto Slab" pitchFamily="2" charset="0"/>
            </a:endParaRPr>
          </a:p>
          <a:p>
            <a:pPr algn="just">
              <a:lnSpc>
                <a:spcPct val="150000"/>
              </a:lnSpc>
              <a:spcBef>
                <a:spcPts val="0"/>
              </a:spcBef>
            </a:pPr>
            <a:r>
              <a:rPr lang="it-IT" sz="2000" i="0" dirty="0">
                <a:solidFill>
                  <a:srgbClr val="000000"/>
                </a:solidFill>
                <a:effectLst/>
                <a:latin typeface="Roboto Slab" pitchFamily="2" charset="0"/>
              </a:rPr>
              <a:t>Può essere sostituita dal </a:t>
            </a:r>
            <a:r>
              <a:rPr lang="it-IT" sz="2000" b="1" i="0" dirty="0">
                <a:solidFill>
                  <a:srgbClr val="000000"/>
                </a:solidFill>
                <a:effectLst/>
                <a:latin typeface="Roboto Slab" pitchFamily="2" charset="0"/>
              </a:rPr>
              <a:t>bilancio dell'ultimo esercizio</a:t>
            </a:r>
            <a:r>
              <a:rPr lang="it-IT" sz="2000" i="0" dirty="0">
                <a:solidFill>
                  <a:srgbClr val="000000"/>
                </a:solidFill>
                <a:effectLst/>
                <a:latin typeface="Roboto Slab" pitchFamily="2" charset="0"/>
              </a:rPr>
              <a:t>, se questo è stato chiuso </a:t>
            </a:r>
            <a:r>
              <a:rPr lang="it-IT" sz="2000" b="1" i="0" dirty="0">
                <a:solidFill>
                  <a:srgbClr val="000000"/>
                </a:solidFill>
                <a:effectLst/>
                <a:latin typeface="Roboto Slab" pitchFamily="2" charset="0"/>
              </a:rPr>
              <a:t>non oltre sei mesi prima del giorno del deposito</a:t>
            </a:r>
            <a:r>
              <a:rPr lang="it-IT" sz="2000" i="0" dirty="0">
                <a:solidFill>
                  <a:srgbClr val="000000"/>
                </a:solidFill>
                <a:effectLst/>
                <a:latin typeface="Roboto Slab" pitchFamily="2" charset="0"/>
              </a:rPr>
              <a:t> o della pubblicazione sopra citati </a:t>
            </a:r>
            <a:r>
              <a:rPr lang="it-IT" sz="1400" i="0" dirty="0">
                <a:solidFill>
                  <a:srgbClr val="000000"/>
                </a:solidFill>
                <a:effectLst/>
                <a:latin typeface="Roboto Slab" pitchFamily="2" charset="0"/>
              </a:rPr>
              <a:t>(ovvero, nel caso di </a:t>
            </a:r>
            <a:r>
              <a:rPr lang="it-IT" sz="1400" i="0" u="none" strike="noStrike" baseline="0" dirty="0">
                <a:latin typeface="Roboto Slab" pitchFamily="2" charset="0"/>
                <a:ea typeface="Roboto Slab" pitchFamily="2" charset="0"/>
                <a:cs typeface="Roboto Slab" pitchFamily="2" charset="0"/>
              </a:rPr>
              <a:t>società </a:t>
            </a:r>
            <a:r>
              <a:rPr lang="it-IT" sz="1400" i="0" dirty="0">
                <a:solidFill>
                  <a:srgbClr val="000000"/>
                </a:solidFill>
                <a:effectLst/>
                <a:latin typeface="Roboto Slab" pitchFamily="2" charset="0"/>
              </a:rPr>
              <a:t>quotata in mercati regolamentati, dalla relazione finanziaria semestrale prevista dalle leggi speciali, purché non riferita ad una data antecedente sei mesi dal giorno di deposito o pubblicazione indicato al primo comma).</a:t>
            </a:r>
          </a:p>
          <a:p>
            <a:pPr algn="just">
              <a:lnSpc>
                <a:spcPct val="110000"/>
              </a:lnSpc>
              <a:spcBef>
                <a:spcPts val="0"/>
              </a:spcBef>
            </a:pPr>
            <a:endParaRPr lang="it-IT" sz="18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705FE3C3-1007-A688-0FE4-C8B39A30D145}"/>
              </a:ext>
            </a:extLst>
          </p:cNvPr>
          <p:cNvSpPr>
            <a:spLocks noGrp="1"/>
          </p:cNvSpPr>
          <p:nvPr>
            <p:ph type="sldNum" sz="quarter" idx="12"/>
          </p:nvPr>
        </p:nvSpPr>
        <p:spPr/>
        <p:txBody>
          <a:bodyPr/>
          <a:lstStyle/>
          <a:p>
            <a:fld id="{924E01A3-EAA5-4C2C-A4B3-8A501F687B1A}" type="slidenum">
              <a:rPr lang="it-IT" smtClean="0"/>
              <a:t>8</a:t>
            </a:fld>
            <a:endParaRPr lang="it-IT"/>
          </a:p>
        </p:txBody>
      </p:sp>
    </p:spTree>
    <p:extLst>
      <p:ext uri="{BB962C8B-B14F-4D97-AF65-F5344CB8AC3E}">
        <p14:creationId xmlns:p14="http://schemas.microsoft.com/office/powerpoint/2010/main" val="348492323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1D9F3-3853-DFA3-56C6-ED7502C675A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8946BC9-CB4F-4893-AF99-A5DA4403E79E}"/>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 da annullamento</a:t>
            </a:r>
          </a:p>
        </p:txBody>
      </p:sp>
      <p:sp>
        <p:nvSpPr>
          <p:cNvPr id="2051" name="Rectangle 3">
            <a:extLst>
              <a:ext uri="{FF2B5EF4-FFF2-40B4-BE49-F238E27FC236}">
                <a16:creationId xmlns:a16="http://schemas.microsoft.com/office/drawing/2014/main" id="{24509D8C-3217-0E6C-C5CF-713F9C1772F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lnSpcReduction="10000"/>
          </a:bodyPr>
          <a:lstStyle/>
          <a:p>
            <a:endParaRPr lang="it-IT" sz="1800" b="0" i="0" u="none" strike="noStrike" baseline="0" dirty="0">
              <a:solidFill>
                <a:srgbClr val="000000"/>
              </a:solidFill>
              <a:latin typeface="Roboto Slab" pitchFamily="2" charset="0"/>
            </a:endParaRPr>
          </a:p>
          <a:p>
            <a:pPr algn="just">
              <a:lnSpc>
                <a:spcPct val="150000"/>
              </a:lnSpc>
              <a:spcBef>
                <a:spcPts val="0"/>
              </a:spcBef>
              <a:buNone/>
            </a:pPr>
            <a:r>
              <a:rPr lang="it-IT" sz="2000" b="0" i="0" dirty="0">
                <a:solidFill>
                  <a:srgbClr val="000000"/>
                </a:solidFill>
                <a:effectLst/>
                <a:latin typeface="Roboto Slab" pitchFamily="2" charset="0"/>
              </a:rPr>
              <a:t>In alcuni casi il disavanzo da fusione non può dunque essere imputato a beni o a avviamento, come visto:</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rPr>
              <a:t> negli esercizi successivi all’acquisizione della partecipazione da parte della futura incorporante, la futura incorporata ha accumulato </a:t>
            </a:r>
            <a:r>
              <a:rPr lang="it-IT" sz="2000" b="1" i="0" dirty="0">
                <a:solidFill>
                  <a:srgbClr val="000000"/>
                </a:solidFill>
                <a:effectLst/>
                <a:latin typeface="Roboto Slab" pitchFamily="2" charset="0"/>
              </a:rPr>
              <a:t>perdite di esercizio </a:t>
            </a:r>
            <a:r>
              <a:rPr lang="it-IT" sz="2000" b="0" i="0" dirty="0">
                <a:solidFill>
                  <a:srgbClr val="000000"/>
                </a:solidFill>
                <a:effectLst/>
                <a:latin typeface="Roboto Slab" pitchFamily="2" charset="0"/>
              </a:rPr>
              <a:t>che ne hanno diminuito il patrimonio netto contabile, </a:t>
            </a:r>
            <a:r>
              <a:rPr lang="it-IT" sz="2000" b="1" i="0" dirty="0">
                <a:solidFill>
                  <a:srgbClr val="000000"/>
                </a:solidFill>
                <a:effectLst/>
                <a:latin typeface="Roboto Slab" pitchFamily="2" charset="0"/>
              </a:rPr>
              <a:t>senza</a:t>
            </a:r>
            <a:r>
              <a:rPr lang="it-IT" sz="2000" b="0" i="0" dirty="0">
                <a:solidFill>
                  <a:srgbClr val="000000"/>
                </a:solidFill>
                <a:effectLst/>
                <a:latin typeface="Roboto Slab" pitchFamily="2" charset="0"/>
              </a:rPr>
              <a:t> però la futura incorporante abbia effettuato una corrispondente </a:t>
            </a:r>
            <a:r>
              <a:rPr lang="it-IT" sz="2000" b="1" i="0" dirty="0">
                <a:solidFill>
                  <a:srgbClr val="000000"/>
                </a:solidFill>
                <a:effectLst/>
                <a:latin typeface="Roboto Slab" pitchFamily="2" charset="0"/>
              </a:rPr>
              <a:t>svalutazione della </a:t>
            </a:r>
            <a:r>
              <a:rPr lang="it-IT" sz="2000" b="1" dirty="0">
                <a:solidFill>
                  <a:srgbClr val="000000"/>
                </a:solidFill>
                <a:latin typeface="Roboto Slab" pitchFamily="2" charset="0"/>
              </a:rPr>
              <a:t>p</a:t>
            </a:r>
            <a:r>
              <a:rPr lang="it-IT" sz="2000" b="1" i="0" dirty="0">
                <a:solidFill>
                  <a:srgbClr val="000000"/>
                </a:solidFill>
                <a:effectLst/>
                <a:latin typeface="Roboto Slab" pitchFamily="2" charset="0"/>
              </a:rPr>
              <a:t>artecipazione</a:t>
            </a:r>
            <a:r>
              <a:rPr lang="it-IT" sz="2000" b="0" i="0" dirty="0">
                <a:solidFill>
                  <a:srgbClr val="000000"/>
                </a:solidFill>
                <a:effectLst/>
                <a:latin typeface="Roboto Slab" pitchFamily="2" charset="0"/>
              </a:rPr>
              <a:t>,</a:t>
            </a:r>
          </a:p>
          <a:p>
            <a:pPr algn="just">
              <a:lnSpc>
                <a:spcPct val="150000"/>
              </a:lnSpc>
              <a:spcBef>
                <a:spcPts val="0"/>
              </a:spcBef>
              <a:buFont typeface="Arial" panose="020B0604020202020204" pitchFamily="34" charset="0"/>
              <a:buChar char="•"/>
            </a:pPr>
            <a:r>
              <a:rPr lang="it-IT" sz="2000" b="0" i="0" dirty="0">
                <a:solidFill>
                  <a:srgbClr val="000000"/>
                </a:solidFill>
                <a:effectLst/>
                <a:latin typeface="Roboto Slab" pitchFamily="2" charset="0"/>
              </a:rPr>
              <a:t> la partecipazione è stata acquisita per un prezzo troppo elevato rispetto al suo valore effettivo, integrando dunque gli estremi di un "</a:t>
            </a:r>
            <a:r>
              <a:rPr lang="it-IT" sz="2000" b="1" i="0" dirty="0">
                <a:solidFill>
                  <a:srgbClr val="000000"/>
                </a:solidFill>
                <a:effectLst/>
                <a:latin typeface="Roboto Slab" pitchFamily="2" charset="0"/>
              </a:rPr>
              <a:t>cattivo affare</a:t>
            </a:r>
            <a:r>
              <a:rPr lang="it-IT" sz="2000" b="0" i="0" dirty="0">
                <a:solidFill>
                  <a:srgbClr val="000000"/>
                </a:solidFill>
                <a:effectLst/>
                <a:latin typeface="Roboto Slab" pitchFamily="2" charset="0"/>
              </a:rPr>
              <a:t>".</a:t>
            </a:r>
          </a:p>
          <a:p>
            <a:pPr algn="l"/>
            <a:endParaRPr lang="it-IT" sz="1600" b="0" i="0" dirty="0">
              <a:solidFill>
                <a:srgbClr val="000000"/>
              </a:solidFill>
              <a:effectLst/>
              <a:latin typeface="Roboto Slab" pitchFamily="2" charset="0"/>
            </a:endParaRPr>
          </a:p>
          <a:p>
            <a:pPr algn="just">
              <a:lnSpc>
                <a:spcPct val="150000"/>
              </a:lnSpc>
              <a:spcBef>
                <a:spcPts val="0"/>
              </a:spcBef>
            </a:pP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69D13E11-69F8-90EF-8776-AF2AAB95D9AA}"/>
              </a:ext>
            </a:extLst>
          </p:cNvPr>
          <p:cNvSpPr>
            <a:spLocks noGrp="1"/>
          </p:cNvSpPr>
          <p:nvPr>
            <p:ph type="sldNum" sz="quarter" idx="12"/>
          </p:nvPr>
        </p:nvSpPr>
        <p:spPr/>
        <p:txBody>
          <a:bodyPr/>
          <a:lstStyle/>
          <a:p>
            <a:fld id="{924E01A3-EAA5-4C2C-A4B3-8A501F687B1A}" type="slidenum">
              <a:rPr lang="it-IT" smtClean="0"/>
              <a:t>80</a:t>
            </a:fld>
            <a:endParaRPr lang="it-IT"/>
          </a:p>
        </p:txBody>
      </p:sp>
    </p:spTree>
    <p:extLst>
      <p:ext uri="{BB962C8B-B14F-4D97-AF65-F5344CB8AC3E}">
        <p14:creationId xmlns:p14="http://schemas.microsoft.com/office/powerpoint/2010/main" val="415463713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1BC6E-7C8B-69CB-C159-DB18AAE9B63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6254DA3-55B8-69F9-678E-5ECA022A2C2E}"/>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 da annullamento</a:t>
            </a:r>
          </a:p>
        </p:txBody>
      </p:sp>
      <p:sp>
        <p:nvSpPr>
          <p:cNvPr id="2051" name="Rectangle 3">
            <a:extLst>
              <a:ext uri="{FF2B5EF4-FFF2-40B4-BE49-F238E27FC236}">
                <a16:creationId xmlns:a16="http://schemas.microsoft.com/office/drawing/2014/main" id="{772DAEA4-F7EE-289D-82CC-B19DDDBEFD5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endParaRPr lang="it-IT" sz="1800" b="0" i="0" u="none" strike="noStrike" baseline="0" dirty="0">
              <a:solidFill>
                <a:srgbClr val="000000"/>
              </a:solidFill>
              <a:latin typeface="Roboto Slab" pitchFamily="2" charset="0"/>
            </a:endParaRPr>
          </a:p>
          <a:p>
            <a:pPr algn="just">
              <a:lnSpc>
                <a:spcPct val="150000"/>
              </a:lnSpc>
              <a:spcBef>
                <a:spcPts val="0"/>
              </a:spcBef>
            </a:pPr>
            <a:r>
              <a:rPr lang="it-IT" sz="2000" b="1" i="0" dirty="0">
                <a:solidFill>
                  <a:srgbClr val="000000"/>
                </a:solidFill>
                <a:effectLst/>
                <a:latin typeface="Roboto Slab" pitchFamily="2" charset="0"/>
              </a:rPr>
              <a:t>In tali casi</a:t>
            </a:r>
            <a:r>
              <a:rPr lang="it-IT" sz="2000" b="0" i="0" dirty="0">
                <a:solidFill>
                  <a:srgbClr val="000000"/>
                </a:solidFill>
                <a:effectLst/>
                <a:latin typeface="Roboto Slab" pitchFamily="2" charset="0"/>
              </a:rPr>
              <a:t>, si ritiene che non si possa applicare al disavanzo da annullamento il trattamento contabile previsto dall</a:t>
            </a:r>
            <a:r>
              <a:rPr lang="it-IT" sz="2000" b="0" i="0" dirty="0">
                <a:solidFill>
                  <a:srgbClr val="000000"/>
                </a:solidFill>
                <a:effectLst/>
                <a:latin typeface="Roboto Slab" pitchFamily="2" charset="0"/>
                <a:hlinkClick r:id="rId3"/>
              </a:rPr>
              <a:t>’</a:t>
            </a:r>
            <a:r>
              <a:rPr lang="it-IT" sz="2000" b="0" i="0" dirty="0">
                <a:solidFill>
                  <a:srgbClr val="000000"/>
                </a:solidFill>
                <a:effectLst/>
                <a:latin typeface="Roboto Slab" pitchFamily="2" charset="0"/>
              </a:rPr>
              <a:t>art. 2504-bis c.c.: esso viene quindi </a:t>
            </a:r>
            <a:r>
              <a:rPr lang="it-IT" sz="2000" b="1" i="0" dirty="0">
                <a:solidFill>
                  <a:srgbClr val="000000"/>
                </a:solidFill>
                <a:effectLst/>
                <a:latin typeface="Roboto Slab" pitchFamily="2" charset="0"/>
              </a:rPr>
              <a:t>allocato a Conto economico</a:t>
            </a:r>
            <a:r>
              <a:rPr lang="it-IT" sz="2000" b="0" i="0" dirty="0">
                <a:solidFill>
                  <a:srgbClr val="000000"/>
                </a:solidFill>
                <a:effectLst/>
                <a:latin typeface="Roboto Slab" pitchFamily="2" charset="0"/>
              </a:rPr>
              <a:t>, alla stregua di una "svalutazione postuma" del valore contabile della partecipazione da parte dell'incorporante.</a:t>
            </a:r>
          </a:p>
          <a:p>
            <a:pPr algn="just">
              <a:lnSpc>
                <a:spcPct val="150000"/>
              </a:lnSpc>
              <a:spcBef>
                <a:spcPts val="0"/>
              </a:spcBef>
            </a:pPr>
            <a:r>
              <a:rPr lang="it-IT" sz="2000" b="0" i="0" dirty="0">
                <a:solidFill>
                  <a:srgbClr val="000000"/>
                </a:solidFill>
                <a:effectLst/>
                <a:latin typeface="Roboto Slab" pitchFamily="2" charset="0"/>
              </a:rPr>
              <a:t>In alternativa, una certa prassi ritiene preferibile mantenere la contabilizzazione nella sfera dello Stato patrimoniale, procedendo ad una </a:t>
            </a:r>
            <a:r>
              <a:rPr lang="it-IT" sz="2000" b="1" i="0" dirty="0">
                <a:solidFill>
                  <a:srgbClr val="000000"/>
                </a:solidFill>
                <a:effectLst/>
                <a:latin typeface="Roboto Slab" pitchFamily="2" charset="0"/>
              </a:rPr>
              <a:t>eliminazione del disavanzo </a:t>
            </a:r>
            <a:r>
              <a:rPr lang="it-IT" sz="2000" b="0" i="0" dirty="0">
                <a:solidFill>
                  <a:srgbClr val="000000"/>
                </a:solidFill>
                <a:effectLst/>
                <a:latin typeface="Roboto Slab" pitchFamily="2" charset="0"/>
              </a:rPr>
              <a:t>con in contropartita una </a:t>
            </a:r>
            <a:r>
              <a:rPr lang="it-IT" sz="2000" b="1" i="0" dirty="0">
                <a:solidFill>
                  <a:srgbClr val="000000"/>
                </a:solidFill>
                <a:effectLst/>
                <a:latin typeface="Roboto Slab" pitchFamily="2" charset="0"/>
              </a:rPr>
              <a:t>riduzione del patrimonio netto </a:t>
            </a:r>
            <a:r>
              <a:rPr lang="it-IT" sz="2000" b="0" i="0" dirty="0">
                <a:solidFill>
                  <a:srgbClr val="000000"/>
                </a:solidFill>
                <a:effectLst/>
                <a:latin typeface="Roboto Slab" pitchFamily="2" charset="0"/>
              </a:rPr>
              <a:t>contabile post fusione (</a:t>
            </a:r>
            <a:r>
              <a:rPr lang="it-IT" sz="2000" b="0" i="1" dirty="0" err="1">
                <a:solidFill>
                  <a:srgbClr val="000000"/>
                </a:solidFill>
                <a:effectLst/>
                <a:latin typeface="Roboto Slab" pitchFamily="2" charset="0"/>
              </a:rPr>
              <a:t>Eutekne</a:t>
            </a:r>
            <a:r>
              <a:rPr lang="it-IT" sz="2000" b="0" i="0" dirty="0">
                <a:solidFill>
                  <a:srgbClr val="000000"/>
                </a:solidFill>
                <a:effectLst/>
                <a:latin typeface="Roboto Slab" pitchFamily="2" charset="0"/>
              </a:rPr>
              <a:t>).</a:t>
            </a: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C9F1A429-91F0-0BB3-3C84-99575B808396}"/>
              </a:ext>
            </a:extLst>
          </p:cNvPr>
          <p:cNvSpPr>
            <a:spLocks noGrp="1"/>
          </p:cNvSpPr>
          <p:nvPr>
            <p:ph type="sldNum" sz="quarter" idx="12"/>
          </p:nvPr>
        </p:nvSpPr>
        <p:spPr/>
        <p:txBody>
          <a:bodyPr/>
          <a:lstStyle/>
          <a:p>
            <a:fld id="{924E01A3-EAA5-4C2C-A4B3-8A501F687B1A}" type="slidenum">
              <a:rPr lang="it-IT" smtClean="0"/>
              <a:t>81</a:t>
            </a:fld>
            <a:endParaRPr lang="it-IT"/>
          </a:p>
        </p:txBody>
      </p:sp>
    </p:spTree>
    <p:extLst>
      <p:ext uri="{BB962C8B-B14F-4D97-AF65-F5344CB8AC3E}">
        <p14:creationId xmlns:p14="http://schemas.microsoft.com/office/powerpoint/2010/main" val="133091578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A1A36-5C9A-9220-DC90-76E1535FB68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98C40E9-B3C6-80B3-2BE2-A1B37FE36FA2}"/>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 da concambio</a:t>
            </a:r>
          </a:p>
        </p:txBody>
      </p:sp>
      <p:sp>
        <p:nvSpPr>
          <p:cNvPr id="2051" name="Rectangle 3">
            <a:extLst>
              <a:ext uri="{FF2B5EF4-FFF2-40B4-BE49-F238E27FC236}">
                <a16:creationId xmlns:a16="http://schemas.microsoft.com/office/drawing/2014/main" id="{4FCE7845-8E3D-F68C-63B7-DDF57D1DB51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nSpc>
                <a:spcPct val="150000"/>
              </a:lnSpc>
              <a:spcBef>
                <a:spcPts val="0"/>
              </a:spcBef>
            </a:pPr>
            <a:r>
              <a:rPr lang="it-IT" sz="1500" b="0" i="0" dirty="0">
                <a:solidFill>
                  <a:srgbClr val="000000"/>
                </a:solidFill>
                <a:effectLst/>
                <a:latin typeface="Roboto Slab" pitchFamily="2" charset="0"/>
              </a:rPr>
              <a:t>Nella fusione che comporta un concambio di azioni o quote, ci si deve chiedere: </a:t>
            </a:r>
          </a:p>
          <a:p>
            <a:pPr>
              <a:lnSpc>
                <a:spcPct val="150000"/>
              </a:lnSpc>
              <a:spcBef>
                <a:spcPts val="0"/>
              </a:spcBef>
            </a:pPr>
            <a:r>
              <a:rPr lang="it-IT" sz="1500" b="0" i="0" dirty="0">
                <a:solidFill>
                  <a:srgbClr val="000000"/>
                </a:solidFill>
                <a:effectLst/>
                <a:latin typeface="Roboto Slab" pitchFamily="2" charset="0"/>
              </a:rPr>
              <a:t>il rapporto di concambio assume una valenza meramente formale o viene determinato in un contesto di reale terzietà e indipendenza economica delle parti?</a:t>
            </a:r>
          </a:p>
          <a:p>
            <a:pPr algn="just">
              <a:lnSpc>
                <a:spcPct val="150000"/>
              </a:lnSpc>
              <a:spcBef>
                <a:spcPts val="0"/>
              </a:spcBef>
            </a:pPr>
            <a:r>
              <a:rPr lang="it-IT" sz="1600" b="0" i="0" dirty="0">
                <a:solidFill>
                  <a:srgbClr val="000000"/>
                </a:solidFill>
                <a:effectLst/>
                <a:latin typeface="Roboto Slab" pitchFamily="2" charset="0"/>
              </a:rPr>
              <a:t>Nel </a:t>
            </a:r>
            <a:r>
              <a:rPr lang="it-IT" sz="1600" b="1" i="0" dirty="0">
                <a:solidFill>
                  <a:srgbClr val="000000"/>
                </a:solidFill>
                <a:effectLst/>
                <a:latin typeface="Roboto Slab" pitchFamily="2" charset="0"/>
              </a:rPr>
              <a:t>primo caso</a:t>
            </a:r>
            <a:r>
              <a:rPr lang="it-IT" sz="1600" b="0" i="0" dirty="0">
                <a:solidFill>
                  <a:srgbClr val="000000"/>
                </a:solidFill>
                <a:effectLst/>
                <a:latin typeface="Roboto Slab" pitchFamily="2" charset="0"/>
              </a:rPr>
              <a:t>, anche qualora il rapporto di concambio venga strutturato in modo tale da comportare sul piano contabile l'emersione di un disavanzo da concambio, quest'ultimo non può a priori essere iscritto nell'attivo della società incorporante o risultante e deve essere invece posto a </a:t>
            </a:r>
            <a:r>
              <a:rPr lang="it-IT" sz="1600" b="1" i="0" dirty="0">
                <a:solidFill>
                  <a:srgbClr val="000000"/>
                </a:solidFill>
                <a:effectLst/>
                <a:latin typeface="Roboto Slab" pitchFamily="2" charset="0"/>
              </a:rPr>
              <a:t>riduzione del suo patrimonio netto</a:t>
            </a:r>
            <a:r>
              <a:rPr lang="it-IT" sz="1600" b="0" i="0" dirty="0">
                <a:solidFill>
                  <a:srgbClr val="000000"/>
                </a:solidFill>
                <a:effectLst/>
                <a:latin typeface="Roboto Slab" pitchFamily="2" charset="0"/>
              </a:rPr>
              <a:t>.</a:t>
            </a:r>
          </a:p>
          <a:p>
            <a:pPr algn="just">
              <a:lnSpc>
                <a:spcPct val="150000"/>
              </a:lnSpc>
              <a:spcBef>
                <a:spcPts val="0"/>
              </a:spcBef>
            </a:pPr>
            <a:r>
              <a:rPr lang="it-IT" sz="1600" b="0" i="0" dirty="0">
                <a:solidFill>
                  <a:srgbClr val="000000"/>
                </a:solidFill>
                <a:effectLst/>
                <a:latin typeface="Roboto Slab" pitchFamily="2" charset="0"/>
              </a:rPr>
              <a:t>Nel </a:t>
            </a:r>
            <a:r>
              <a:rPr lang="it-IT" sz="1600" b="1" i="0" dirty="0">
                <a:solidFill>
                  <a:srgbClr val="000000"/>
                </a:solidFill>
                <a:effectLst/>
                <a:latin typeface="Roboto Slab" pitchFamily="2" charset="0"/>
              </a:rPr>
              <a:t>secondo caso</a:t>
            </a:r>
            <a:r>
              <a:rPr lang="it-IT" sz="1600" b="0" i="0" dirty="0">
                <a:solidFill>
                  <a:srgbClr val="000000"/>
                </a:solidFill>
                <a:effectLst/>
                <a:latin typeface="Roboto Slab" pitchFamily="2" charset="0"/>
              </a:rPr>
              <a:t>, il trattamento del disavanzo da concambio dipende dal fatto che, in capo alla società fusa o incorporata cui è correlato il disavanzo, sussistono </a:t>
            </a:r>
            <a:r>
              <a:rPr lang="it-IT" sz="1600" b="1" i="0" dirty="0">
                <a:solidFill>
                  <a:srgbClr val="000000"/>
                </a:solidFill>
                <a:effectLst/>
                <a:latin typeface="Roboto Slab" pitchFamily="2" charset="0"/>
              </a:rPr>
              <a:t>plusvalori latenti riconducibili ai singoli elementi </a:t>
            </a:r>
            <a:r>
              <a:rPr lang="it-IT" sz="1600" b="0" i="0" dirty="0">
                <a:solidFill>
                  <a:srgbClr val="000000"/>
                </a:solidFill>
                <a:effectLst/>
                <a:latin typeface="Roboto Slab" pitchFamily="2" charset="0"/>
              </a:rPr>
              <a:t>del suo attivo e passivo patrimoniale ai quali esso andrà allocato, oltre che eventualmente </a:t>
            </a:r>
            <a:r>
              <a:rPr lang="it-IT" sz="1600" b="1" i="0" dirty="0">
                <a:solidFill>
                  <a:srgbClr val="000000"/>
                </a:solidFill>
                <a:effectLst/>
                <a:latin typeface="Roboto Slab" pitchFamily="2" charset="0"/>
              </a:rPr>
              <a:t>all'avviamento aziendale</a:t>
            </a:r>
            <a:r>
              <a:rPr lang="it-IT" sz="1600" dirty="0">
                <a:solidFill>
                  <a:srgbClr val="000000"/>
                </a:solidFill>
                <a:latin typeface="Roboto Slab" pitchFamily="2" charset="0"/>
              </a:rPr>
              <a:t> (</a:t>
            </a:r>
            <a:r>
              <a:rPr lang="it-IT" sz="1600" i="1" dirty="0" err="1">
                <a:solidFill>
                  <a:srgbClr val="000000"/>
                </a:solidFill>
                <a:latin typeface="Roboto Slab" pitchFamily="2" charset="0"/>
              </a:rPr>
              <a:t>Eutekne</a:t>
            </a:r>
            <a:r>
              <a:rPr lang="it-IT" sz="1600" dirty="0">
                <a:solidFill>
                  <a:srgbClr val="000000"/>
                </a:solidFill>
                <a:latin typeface="Roboto Slab" pitchFamily="2" charset="0"/>
              </a:rPr>
              <a:t>)</a:t>
            </a:r>
            <a:endParaRPr lang="it-IT" sz="1600" b="0" i="0" dirty="0">
              <a:solidFill>
                <a:srgbClr val="000000"/>
              </a:solidFill>
              <a:effectLst/>
              <a:latin typeface="Roboto Slab" pitchFamily="2" charset="0"/>
            </a:endParaRPr>
          </a:p>
        </p:txBody>
      </p:sp>
      <p:sp>
        <p:nvSpPr>
          <p:cNvPr id="3" name="Segnaposto numero diapositiva 2">
            <a:extLst>
              <a:ext uri="{FF2B5EF4-FFF2-40B4-BE49-F238E27FC236}">
                <a16:creationId xmlns:a16="http://schemas.microsoft.com/office/drawing/2014/main" id="{D64E0A92-FF7E-5D88-9370-1C64052B016F}"/>
              </a:ext>
            </a:extLst>
          </p:cNvPr>
          <p:cNvSpPr>
            <a:spLocks noGrp="1"/>
          </p:cNvSpPr>
          <p:nvPr>
            <p:ph type="sldNum" sz="quarter" idx="12"/>
          </p:nvPr>
        </p:nvSpPr>
        <p:spPr/>
        <p:txBody>
          <a:bodyPr/>
          <a:lstStyle/>
          <a:p>
            <a:fld id="{924E01A3-EAA5-4C2C-A4B3-8A501F687B1A}" type="slidenum">
              <a:rPr lang="it-IT" smtClean="0"/>
              <a:t>82</a:t>
            </a:fld>
            <a:endParaRPr lang="it-IT"/>
          </a:p>
        </p:txBody>
      </p:sp>
    </p:spTree>
    <p:extLst>
      <p:ext uri="{BB962C8B-B14F-4D97-AF65-F5344CB8AC3E}">
        <p14:creationId xmlns:p14="http://schemas.microsoft.com/office/powerpoint/2010/main" val="37011473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2FF1C-746F-0382-9B0E-4509D40209A7}"/>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1A0A38EB-C5BA-BDAD-606D-D674EA762F9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altLang="it-IT" sz="2800" i="1" dirty="0">
                <a:solidFill>
                  <a:srgbClr val="FF0000"/>
                </a:solidFill>
                <a:latin typeface="Roboto Slab" pitchFamily="2" charset="0"/>
                <a:ea typeface="Roboto Slab" pitchFamily="2" charset="0"/>
                <a:cs typeface="Roboto Slab" pitchFamily="2" charset="0"/>
              </a:rPr>
              <a:t>Disavanzo di fusione: da concambio</a:t>
            </a:r>
          </a:p>
        </p:txBody>
      </p:sp>
      <p:sp>
        <p:nvSpPr>
          <p:cNvPr id="2051" name="Rectangle 3">
            <a:extLst>
              <a:ext uri="{FF2B5EF4-FFF2-40B4-BE49-F238E27FC236}">
                <a16:creationId xmlns:a16="http://schemas.microsoft.com/office/drawing/2014/main" id="{9DFE6ECF-C9C9-C381-DC95-A8955A094A9A}"/>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fontScale="92500" lnSpcReduction="20000"/>
          </a:bodyPr>
          <a:lstStyle/>
          <a:p>
            <a:pPr algn="just">
              <a:lnSpc>
                <a:spcPct val="150000"/>
              </a:lnSpc>
              <a:spcBef>
                <a:spcPts val="0"/>
              </a:spcBef>
            </a:pPr>
            <a:r>
              <a:rPr lang="it-IT" sz="1900" b="0" i="0" u="none" strike="noStrike" baseline="0" dirty="0">
                <a:latin typeface="Roboto Slab" pitchFamily="2" charset="0"/>
                <a:ea typeface="Roboto Slab" pitchFamily="2" charset="0"/>
                <a:cs typeface="Roboto Slab" pitchFamily="2" charset="0"/>
              </a:rPr>
              <a:t>OIC 4: in applicazione del principio di prevalenza della sostanza sulla forma, il disavanzo da concambio </a:t>
            </a:r>
            <a:r>
              <a:rPr lang="it-IT" sz="1900" b="1" i="0" u="none" strike="noStrike" baseline="0" dirty="0">
                <a:latin typeface="Roboto Slab" pitchFamily="2" charset="0"/>
                <a:ea typeface="Roboto Slab" pitchFamily="2" charset="0"/>
                <a:cs typeface="Roboto Slab" pitchFamily="2" charset="0"/>
              </a:rPr>
              <a:t>può essere sostituito dai valori correnti delle attività e passività e/o dall’avviamento </a:t>
            </a:r>
            <a:r>
              <a:rPr lang="it-IT" sz="1900" b="0" i="0" u="none" strike="noStrike" baseline="0" dirty="0">
                <a:latin typeface="Roboto Slab" pitchFamily="2" charset="0"/>
                <a:ea typeface="Roboto Slab" pitchFamily="2" charset="0"/>
                <a:cs typeface="Roboto Slab" pitchFamily="2" charset="0"/>
              </a:rPr>
              <a:t>dell’incorporata:</a:t>
            </a:r>
          </a:p>
          <a:p>
            <a:pPr algn="just">
              <a:lnSpc>
                <a:spcPct val="150000"/>
              </a:lnSpc>
              <a:spcBef>
                <a:spcPts val="0"/>
              </a:spcBef>
            </a:pPr>
            <a:r>
              <a:rPr lang="it-IT" sz="1900" b="0" i="0" u="none" strike="noStrike" baseline="0" dirty="0">
                <a:latin typeface="Roboto Slab" pitchFamily="2" charset="0"/>
                <a:ea typeface="Roboto Slab" pitchFamily="2" charset="0"/>
                <a:cs typeface="Roboto Slab" pitchFamily="2" charset="0"/>
              </a:rPr>
              <a:t>- in questa ipotesi, al fine di assicurare l’”effettività” del nuovo capitale sociale, sarà necessario (Massima n. 72/2005 del Consiglio Notarile di Milano - “</a:t>
            </a:r>
            <a:r>
              <a:rPr lang="it-IT" sz="1900" b="0" i="1" u="none" strike="noStrike" baseline="0" dirty="0">
                <a:latin typeface="Roboto Slab" pitchFamily="2" charset="0"/>
                <a:ea typeface="Roboto Slab" pitchFamily="2" charset="0"/>
                <a:cs typeface="Roboto Slab" pitchFamily="2" charset="0"/>
              </a:rPr>
              <a:t>Imputazione del disavanzo da concambio nella fusione e nella scissione</a:t>
            </a:r>
            <a:r>
              <a:rPr lang="it-IT" sz="1900" b="0" i="0" u="none" strike="noStrike" baseline="0" dirty="0">
                <a:latin typeface="Roboto Slab" pitchFamily="2" charset="0"/>
                <a:ea typeface="Roboto Slab" pitchFamily="2" charset="0"/>
                <a:cs typeface="Roboto Slab" pitchFamily="2" charset="0"/>
              </a:rPr>
              <a:t>”) che venga redatta la </a:t>
            </a:r>
            <a:r>
              <a:rPr lang="it-IT" sz="1900" b="1" i="0" u="none" strike="noStrike" baseline="0" dirty="0">
                <a:latin typeface="Roboto Slab" pitchFamily="2" charset="0"/>
                <a:ea typeface="Roboto Slab" pitchFamily="2" charset="0"/>
                <a:cs typeface="Roboto Slab" pitchFamily="2" charset="0"/>
              </a:rPr>
              <a:t>relazione di stima </a:t>
            </a:r>
            <a:r>
              <a:rPr lang="it-IT" sz="1900" b="0" i="0" u="none" strike="noStrike" baseline="0" dirty="0">
                <a:latin typeface="Roboto Slab" pitchFamily="2" charset="0"/>
                <a:ea typeface="Roboto Slab" pitchFamily="2" charset="0"/>
                <a:cs typeface="Roboto Slab" pitchFamily="2" charset="0"/>
              </a:rPr>
              <a:t>del patrimonio della società incorporata ai sensi dell’</a:t>
            </a:r>
            <a:r>
              <a:rPr lang="it-IT" sz="1900" b="1" i="0" u="none" strike="noStrike" baseline="0" dirty="0">
                <a:latin typeface="Roboto Slab" pitchFamily="2" charset="0"/>
                <a:ea typeface="Roboto Slab" pitchFamily="2" charset="0"/>
                <a:cs typeface="Roboto Slab" pitchFamily="2" charset="0"/>
              </a:rPr>
              <a:t>art. 2343 Cod. </a:t>
            </a:r>
            <a:r>
              <a:rPr lang="it-IT" sz="1900" b="1" i="0" u="none" strike="noStrike" baseline="0" dirty="0" err="1">
                <a:latin typeface="Roboto Slab" pitchFamily="2" charset="0"/>
                <a:ea typeface="Roboto Slab" pitchFamily="2" charset="0"/>
                <a:cs typeface="Roboto Slab" pitchFamily="2" charset="0"/>
              </a:rPr>
              <a:t>Civ</a:t>
            </a:r>
            <a:r>
              <a:rPr lang="it-IT" sz="1900" b="1" i="0" u="none" strike="noStrike" baseline="0" dirty="0">
                <a:latin typeface="Roboto Slab" pitchFamily="2" charset="0"/>
                <a:ea typeface="Roboto Slab" pitchFamily="2" charset="0"/>
                <a:cs typeface="Roboto Slab" pitchFamily="2" charset="0"/>
              </a:rPr>
              <a:t>.</a:t>
            </a:r>
            <a:r>
              <a:rPr lang="it-IT" sz="1900" b="0" i="0" u="none" strike="noStrike" baseline="0" dirty="0">
                <a:latin typeface="Roboto Slab" pitchFamily="2" charset="0"/>
                <a:ea typeface="Roboto Slab" pitchFamily="2" charset="0"/>
                <a:cs typeface="Roboto Slab" pitchFamily="2" charset="0"/>
              </a:rPr>
              <a:t> con riferimento alla data di efficacia reale della fusione;</a:t>
            </a:r>
          </a:p>
          <a:p>
            <a:pPr algn="just">
              <a:lnSpc>
                <a:spcPct val="150000"/>
              </a:lnSpc>
              <a:spcBef>
                <a:spcPts val="0"/>
              </a:spcBef>
            </a:pPr>
            <a:r>
              <a:rPr lang="it-IT" sz="1900" b="0" i="0" u="none" strike="noStrike" baseline="0" dirty="0">
                <a:latin typeface="Roboto Slab" pitchFamily="2" charset="0"/>
                <a:ea typeface="Roboto Slab" pitchFamily="2" charset="0"/>
                <a:cs typeface="Roboto Slab" pitchFamily="2" charset="0"/>
              </a:rPr>
              <a:t>- inoltre, la plusvalenza rilevata sugli immobili (in ipotesi, fabbricati industriali ammortizzabili) crea, ai fini fiscali, una differenza temporanea imponibile che comporta la rilevazione delle </a:t>
            </a:r>
            <a:r>
              <a:rPr lang="it-IT" sz="1900" b="1" i="0" u="none" strike="noStrike" baseline="0" dirty="0">
                <a:latin typeface="Roboto Slab" pitchFamily="2" charset="0"/>
                <a:ea typeface="Roboto Slab" pitchFamily="2" charset="0"/>
                <a:cs typeface="Roboto Slab" pitchFamily="2" charset="0"/>
              </a:rPr>
              <a:t>imposte differite</a:t>
            </a:r>
            <a:r>
              <a:rPr lang="it-IT" sz="1900" b="0" i="0" u="none" strike="noStrike" baseline="0" dirty="0">
                <a:latin typeface="Roboto Slab" pitchFamily="2" charset="0"/>
                <a:ea typeface="Roboto Slab" pitchFamily="2" charset="0"/>
                <a:cs typeface="Roboto Slab" pitchFamily="2" charset="0"/>
              </a:rPr>
              <a:t>.</a:t>
            </a:r>
            <a:endParaRPr lang="it-IT" sz="1900" b="0" i="0" dirty="0">
              <a:solidFill>
                <a:srgbClr val="000000"/>
              </a:solidFill>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9D24C86F-1719-A12E-182F-357942180532}"/>
              </a:ext>
            </a:extLst>
          </p:cNvPr>
          <p:cNvSpPr>
            <a:spLocks noGrp="1"/>
          </p:cNvSpPr>
          <p:nvPr>
            <p:ph type="sldNum" sz="quarter" idx="12"/>
          </p:nvPr>
        </p:nvSpPr>
        <p:spPr/>
        <p:txBody>
          <a:bodyPr/>
          <a:lstStyle/>
          <a:p>
            <a:fld id="{924E01A3-EAA5-4C2C-A4B3-8A501F687B1A}" type="slidenum">
              <a:rPr lang="it-IT" smtClean="0"/>
              <a:t>83</a:t>
            </a:fld>
            <a:endParaRPr lang="it-IT"/>
          </a:p>
        </p:txBody>
      </p:sp>
    </p:spTree>
    <p:extLst>
      <p:ext uri="{BB962C8B-B14F-4D97-AF65-F5344CB8AC3E}">
        <p14:creationId xmlns:p14="http://schemas.microsoft.com/office/powerpoint/2010/main" val="7297842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38B0E-0E1A-DA90-6BFB-7FE0BBDCC08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83FFABA2-2874-CFDD-AD4A-9594C261757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bilancio di apertura (OIC 4)</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5EBB0A19-D533-7980-92AB-EB03B0C9969F}"/>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Il bilancio di apertura consiste in una </a:t>
            </a:r>
            <a:r>
              <a:rPr lang="it-IT" sz="1800" b="1" i="0" u="none" strike="noStrike" baseline="0" dirty="0">
                <a:latin typeface="Roboto Slab" pitchFamily="2" charset="0"/>
                <a:ea typeface="Roboto Slab" pitchFamily="2" charset="0"/>
                <a:cs typeface="Roboto Slab" pitchFamily="2" charset="0"/>
              </a:rPr>
              <a:t>situazione patrimoniale</a:t>
            </a:r>
            <a:r>
              <a:rPr lang="it-IT" sz="1800" b="0" i="0" u="none" strike="noStrike" baseline="0" dirty="0">
                <a:latin typeface="Roboto Slab" pitchFamily="2" charset="0"/>
                <a:ea typeface="Roboto Slab" pitchFamily="2" charset="0"/>
                <a:cs typeface="Roboto Slab" pitchFamily="2" charset="0"/>
              </a:rPr>
              <a:t>, con valenza esclusivamente interna, che ha lo scopo di rilevare in modo ordinato le attività e passività delle società incorporate o fuse alla data di efficacia reale, dopo l’esecuzione delle operazioni di consolidamento e dopo aver effettuato il trattamento contabile degli avanzi e disavanzi di fusione.</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Ha una struttura e composizione che integra quella del bilancio di chiusura, relativamente alle voci dell’attivo e del passivo, con la possibilità di iscrivere come voce nuova e residuale quale avviamento, in sostituzione del disavanzo, da annullamento o da concambio.</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Non include </a:t>
            </a:r>
            <a:r>
              <a:rPr lang="it-IT" sz="1800" b="1" i="0" u="none" strike="noStrike" baseline="0" dirty="0">
                <a:latin typeface="Roboto Slab" pitchFamily="2" charset="0"/>
                <a:ea typeface="Roboto Slab" pitchFamily="2" charset="0"/>
                <a:cs typeface="Roboto Slab" pitchFamily="2" charset="0"/>
              </a:rPr>
              <a:t>né il conto economico</a:t>
            </a:r>
            <a:r>
              <a:rPr lang="it-IT" sz="1800" b="0" i="0" u="none" strike="noStrike" baseline="0" dirty="0">
                <a:latin typeface="Roboto Slab" pitchFamily="2" charset="0"/>
                <a:ea typeface="Roboto Slab" pitchFamily="2" charset="0"/>
                <a:cs typeface="Roboto Slab" pitchFamily="2" charset="0"/>
              </a:rPr>
              <a:t>, </a:t>
            </a:r>
            <a:r>
              <a:rPr lang="it-IT" sz="1800" b="1" i="0" u="none" strike="noStrike" baseline="0" dirty="0">
                <a:latin typeface="Roboto Slab" pitchFamily="2" charset="0"/>
                <a:ea typeface="Roboto Slab" pitchFamily="2" charset="0"/>
                <a:cs typeface="Roboto Slab" pitchFamily="2" charset="0"/>
              </a:rPr>
              <a:t>né la nota integrativa</a:t>
            </a:r>
            <a:r>
              <a:rPr lang="it-IT" sz="1800" b="0" i="0" u="none" strike="noStrike" baseline="0" dirty="0">
                <a:latin typeface="Roboto Slab" pitchFamily="2" charset="0"/>
                <a:ea typeface="Roboto Slab" pitchFamily="2" charset="0"/>
                <a:cs typeface="Roboto Slab" pitchFamily="2" charset="0"/>
              </a:rPr>
              <a:t>.</a:t>
            </a:r>
            <a:endParaRPr lang="it-IT" sz="18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565102B-438A-3DC4-65EC-3FBE45F762E7}"/>
              </a:ext>
            </a:extLst>
          </p:cNvPr>
          <p:cNvSpPr>
            <a:spLocks noGrp="1"/>
          </p:cNvSpPr>
          <p:nvPr>
            <p:ph type="sldNum" sz="quarter" idx="12"/>
          </p:nvPr>
        </p:nvSpPr>
        <p:spPr/>
        <p:txBody>
          <a:bodyPr/>
          <a:lstStyle/>
          <a:p>
            <a:fld id="{924E01A3-EAA5-4C2C-A4B3-8A501F687B1A}" type="slidenum">
              <a:rPr lang="it-IT" smtClean="0"/>
              <a:t>84</a:t>
            </a:fld>
            <a:endParaRPr lang="it-IT" dirty="0"/>
          </a:p>
        </p:txBody>
      </p:sp>
    </p:spTree>
    <p:extLst>
      <p:ext uri="{BB962C8B-B14F-4D97-AF65-F5344CB8AC3E}">
        <p14:creationId xmlns:p14="http://schemas.microsoft.com/office/powerpoint/2010/main" val="17536250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6439B9-E578-6BC0-2261-443855757D53}"/>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C729E2E4-CA7D-317B-4A83-E5320C3981BE}"/>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bilancio di apertura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60E2AA0-30BD-2D62-0C08-F18EAAA16206}"/>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0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700" b="0" i="0" u="none" strike="noStrike" baseline="0" dirty="0">
                <a:latin typeface="Roboto Slab" pitchFamily="2" charset="0"/>
                <a:ea typeface="Roboto Slab" pitchFamily="2" charset="0"/>
                <a:cs typeface="Roboto Slab" pitchFamily="2" charset="0"/>
              </a:rPr>
              <a:t>Particolare importanza assume il bilancio d’apertura nelle </a:t>
            </a:r>
            <a:r>
              <a:rPr lang="it-IT" sz="1700" b="1" i="0" u="none" strike="noStrike" baseline="0" dirty="0">
                <a:latin typeface="Roboto Slab" pitchFamily="2" charset="0"/>
                <a:ea typeface="Roboto Slab" pitchFamily="2" charset="0"/>
                <a:cs typeface="Roboto Slab" pitchFamily="2" charset="0"/>
              </a:rPr>
              <a:t>fusioni proprie</a:t>
            </a:r>
            <a:r>
              <a:rPr lang="it-IT" sz="1700" b="0" i="0" u="none" strike="noStrike" baseline="0" dirty="0">
                <a:latin typeface="Roboto Slab" pitchFamily="2" charset="0"/>
                <a:ea typeface="Roboto Slab" pitchFamily="2" charset="0"/>
                <a:cs typeface="Roboto Slab" pitchFamily="2" charset="0"/>
              </a:rPr>
              <a:t>, laddove esso rappresenta, per la nuova società che nasce dalla fusione, l’</a:t>
            </a:r>
            <a:r>
              <a:rPr lang="it-IT" sz="1700" b="1" i="0" u="none" strike="noStrike" baseline="0" dirty="0">
                <a:latin typeface="Roboto Slab" pitchFamily="2" charset="0"/>
                <a:ea typeface="Roboto Slab" pitchFamily="2" charset="0"/>
                <a:cs typeface="Roboto Slab" pitchFamily="2" charset="0"/>
              </a:rPr>
              <a:t>inventario iniziale</a:t>
            </a:r>
            <a:r>
              <a:rPr lang="it-IT" sz="1700" b="0" i="0" u="none" strike="noStrike" baseline="0" dirty="0">
                <a:latin typeface="Roboto Slab" pitchFamily="2" charset="0"/>
                <a:ea typeface="Roboto Slab" pitchFamily="2" charset="0"/>
                <a:cs typeface="Roboto Slab" pitchFamily="2" charset="0"/>
              </a:rPr>
              <a:t> dell’impresa, previsto dall’art. 2217 del Codice Civile.</a:t>
            </a:r>
          </a:p>
          <a:p>
            <a:pPr algn="just">
              <a:lnSpc>
                <a:spcPct val="150000"/>
              </a:lnSpc>
              <a:spcBef>
                <a:spcPts val="0"/>
              </a:spcBef>
            </a:pPr>
            <a:r>
              <a:rPr lang="it-IT" sz="1700" b="0" i="0" u="none" strike="noStrike" baseline="0" dirty="0">
                <a:latin typeface="Roboto Slab" pitchFamily="2" charset="0"/>
                <a:ea typeface="Roboto Slab" pitchFamily="2" charset="0"/>
                <a:cs typeface="Roboto Slab" pitchFamily="2" charset="0"/>
              </a:rPr>
              <a:t>Per quanto riguarda le </a:t>
            </a:r>
            <a:r>
              <a:rPr lang="it-IT" sz="1700" b="1" i="0" u="none" strike="noStrike" baseline="0" dirty="0">
                <a:latin typeface="Roboto Slab" pitchFamily="2" charset="0"/>
                <a:ea typeface="Roboto Slab" pitchFamily="2" charset="0"/>
                <a:cs typeface="Roboto Slab" pitchFamily="2" charset="0"/>
              </a:rPr>
              <a:t>poste del patrimonio netto</a:t>
            </a:r>
            <a:r>
              <a:rPr lang="it-IT" sz="1700" b="0" i="0" u="none" strike="noStrike" baseline="0" dirty="0">
                <a:latin typeface="Roboto Slab" pitchFamily="2" charset="0"/>
                <a:ea typeface="Roboto Slab" pitchFamily="2" charset="0"/>
                <a:cs typeface="Roboto Slab" pitchFamily="2" charset="0"/>
              </a:rPr>
              <a:t>, mentre esse non figurano più in ipotesi di disavanzo, da annullamento o da concambio, la loro articolazione è necessaria ed importante </a:t>
            </a:r>
            <a:r>
              <a:rPr lang="it-IT" sz="1700" b="1" i="0" u="none" strike="noStrike" baseline="0" dirty="0">
                <a:latin typeface="Roboto Slab" pitchFamily="2" charset="0"/>
                <a:ea typeface="Roboto Slab" pitchFamily="2" charset="0"/>
                <a:cs typeface="Roboto Slab" pitchFamily="2" charset="0"/>
              </a:rPr>
              <a:t>in presenza di avanzi di fusione</a:t>
            </a:r>
            <a:r>
              <a:rPr lang="it-IT" sz="1700" b="0" i="0" u="none" strike="noStrike" baseline="0" dirty="0">
                <a:latin typeface="Roboto Slab" pitchFamily="2" charset="0"/>
                <a:ea typeface="Roboto Slab" pitchFamily="2" charset="0"/>
                <a:cs typeface="Roboto Slab" pitchFamily="2" charset="0"/>
              </a:rPr>
              <a:t>. E ciò sia per la successiva ricostituzione ai fini fiscali delle riserve in sospensione d’imposta ex art. 172, comma 5, del T.U.I.R., per la quale si utilizzeranno in via provvisoria proprio le riserve finali facenti parte dell’avanzo di fusione, sia per la disciplina giuridica cui le medesime erano assoggettate prima dell’operazione, a fini sia civilistici che fiscali.</a:t>
            </a:r>
          </a:p>
        </p:txBody>
      </p:sp>
      <p:sp>
        <p:nvSpPr>
          <p:cNvPr id="3" name="Segnaposto numero diapositiva 2">
            <a:extLst>
              <a:ext uri="{FF2B5EF4-FFF2-40B4-BE49-F238E27FC236}">
                <a16:creationId xmlns:a16="http://schemas.microsoft.com/office/drawing/2014/main" id="{788FA868-F2B3-14E3-4620-3EBF29ADFF5A}"/>
              </a:ext>
            </a:extLst>
          </p:cNvPr>
          <p:cNvSpPr>
            <a:spLocks noGrp="1"/>
          </p:cNvSpPr>
          <p:nvPr>
            <p:ph type="sldNum" sz="quarter" idx="12"/>
          </p:nvPr>
        </p:nvSpPr>
        <p:spPr/>
        <p:txBody>
          <a:bodyPr/>
          <a:lstStyle/>
          <a:p>
            <a:fld id="{924E01A3-EAA5-4C2C-A4B3-8A501F687B1A}" type="slidenum">
              <a:rPr lang="it-IT" smtClean="0"/>
              <a:t>85</a:t>
            </a:fld>
            <a:endParaRPr lang="it-IT" dirty="0"/>
          </a:p>
        </p:txBody>
      </p:sp>
    </p:spTree>
    <p:extLst>
      <p:ext uri="{BB962C8B-B14F-4D97-AF65-F5344CB8AC3E}">
        <p14:creationId xmlns:p14="http://schemas.microsoft.com/office/powerpoint/2010/main" val="39133061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4A05F-2F8C-5707-CC54-6A0A1E790DF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503260A-FDDA-4EA9-0B2A-889C073E0E0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bilancio di apertura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A7B1B22-F190-5A62-4DF3-1ED7E291930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Le </a:t>
            </a:r>
            <a:r>
              <a:rPr lang="it-IT" sz="1800" b="1" i="0" u="none" strike="noStrike" baseline="0" dirty="0">
                <a:latin typeface="Roboto Slab" pitchFamily="2" charset="0"/>
                <a:ea typeface="Roboto Slab" pitchFamily="2" charset="0"/>
                <a:cs typeface="Roboto Slab" pitchFamily="2" charset="0"/>
              </a:rPr>
              <a:t>attività e passività da iscrivere </a:t>
            </a:r>
            <a:r>
              <a:rPr lang="it-IT" sz="1800" b="0" i="0" u="none" strike="noStrike" baseline="0" dirty="0">
                <a:latin typeface="Roboto Slab" pitchFamily="2" charset="0"/>
                <a:ea typeface="Roboto Slab" pitchFamily="2" charset="0"/>
                <a:cs typeface="Roboto Slab" pitchFamily="2" charset="0"/>
              </a:rPr>
              <a:t>nel bilancio di apertura </a:t>
            </a:r>
            <a:r>
              <a:rPr lang="it-IT" sz="1800" b="1" i="0" u="none" strike="noStrike" baseline="0" dirty="0">
                <a:latin typeface="Roboto Slab" pitchFamily="2" charset="0"/>
                <a:ea typeface="Roboto Slab" pitchFamily="2" charset="0"/>
                <a:cs typeface="Roboto Slab" pitchFamily="2" charset="0"/>
              </a:rPr>
              <a:t>in sostituzione del disavanzo</a:t>
            </a:r>
            <a:r>
              <a:rPr lang="it-IT" sz="1800" b="0" i="0" u="none" strike="noStrike" baseline="0" dirty="0">
                <a:latin typeface="Roboto Slab" pitchFamily="2" charset="0"/>
                <a:ea typeface="Roboto Slab" pitchFamily="2" charset="0"/>
                <a:cs typeface="Roboto Slab" pitchFamily="2" charset="0"/>
              </a:rPr>
              <a:t> sono </a:t>
            </a:r>
            <a:r>
              <a:rPr lang="it-IT" sz="1800" b="1" i="0" u="none" strike="noStrike" baseline="0" dirty="0">
                <a:latin typeface="Roboto Slab" pitchFamily="2" charset="0"/>
                <a:ea typeface="Roboto Slab" pitchFamily="2" charset="0"/>
                <a:cs typeface="Roboto Slab" pitchFamily="2" charset="0"/>
              </a:rPr>
              <a:t>non solo quelle iscritte </a:t>
            </a:r>
            <a:r>
              <a:rPr lang="it-IT" sz="1800" b="0" i="0" u="none" strike="noStrike" baseline="0" dirty="0">
                <a:latin typeface="Roboto Slab" pitchFamily="2" charset="0"/>
                <a:ea typeface="Roboto Slab" pitchFamily="2" charset="0"/>
                <a:cs typeface="Roboto Slab" pitchFamily="2" charset="0"/>
              </a:rPr>
              <a:t>nel bilancio di chiusura delle </a:t>
            </a:r>
            <a:r>
              <a:rPr lang="it-IT" sz="1800" b="1" i="0" u="none" strike="noStrike" baseline="0" dirty="0">
                <a:latin typeface="Roboto Slab" pitchFamily="2" charset="0"/>
                <a:ea typeface="Roboto Slab" pitchFamily="2" charset="0"/>
                <a:cs typeface="Roboto Slab" pitchFamily="2" charset="0"/>
              </a:rPr>
              <a:t>società incorporate o fuse</a:t>
            </a:r>
            <a:r>
              <a:rPr lang="it-IT" sz="1800" b="0" i="0" u="none" strike="noStrike" baseline="0" dirty="0">
                <a:latin typeface="Roboto Slab" pitchFamily="2" charset="0"/>
                <a:ea typeface="Roboto Slab" pitchFamily="2" charset="0"/>
                <a:cs typeface="Roboto Slab" pitchFamily="2" charset="0"/>
              </a:rPr>
              <a:t>, ma anche le altre attività e passività (</a:t>
            </a:r>
            <a:r>
              <a:rPr lang="it-IT" sz="1800" b="0" u="none" strike="noStrike" baseline="0" dirty="0">
                <a:latin typeface="Roboto Slab" pitchFamily="2" charset="0"/>
                <a:ea typeface="Roboto Slab" pitchFamily="2" charset="0"/>
                <a:cs typeface="Roboto Slab" pitchFamily="2" charset="0"/>
              </a:rPr>
              <a:t>delle sole società incorporate o fuse</a:t>
            </a:r>
            <a:r>
              <a:rPr lang="it-IT" sz="1800" b="1" u="none" strike="noStrike" baseline="0" dirty="0">
                <a:latin typeface="Roboto Slab" pitchFamily="2" charset="0"/>
                <a:ea typeface="Roboto Slab" pitchFamily="2" charset="0"/>
                <a:cs typeface="Roboto Slab" pitchFamily="2" charset="0"/>
              </a:rPr>
              <a:t>) effettivamente esistenti </a:t>
            </a:r>
            <a:r>
              <a:rPr lang="it-IT" sz="1800" b="0" i="0" u="none" strike="noStrike" baseline="0" dirty="0">
                <a:latin typeface="Roboto Slab" pitchFamily="2" charset="0"/>
                <a:ea typeface="Roboto Slab" pitchFamily="2" charset="0"/>
                <a:cs typeface="Roboto Slab" pitchFamily="2" charset="0"/>
              </a:rPr>
              <a:t>alla data di efficacia della fusione, anche se non distintamente figuranti nel bilancio di chiusura. Ciò vale, ovviamente, per l’avviamento ma, ad esempio, anche per gli altri </a:t>
            </a:r>
            <a:r>
              <a:rPr lang="it-IT" sz="1800" b="1" i="0" u="none" strike="noStrike" baseline="0" dirty="0">
                <a:latin typeface="Roboto Slab" pitchFamily="2" charset="0"/>
                <a:ea typeface="Roboto Slab" pitchFamily="2" charset="0"/>
                <a:cs typeface="Roboto Slab" pitchFamily="2" charset="0"/>
              </a:rPr>
              <a:t>elementi patrimoniali attivi, interamente ammortizzati ma ancora utilizzati </a:t>
            </a:r>
            <a:r>
              <a:rPr lang="it-IT" sz="1800" b="0" i="0" u="none" strike="noStrike" baseline="0" dirty="0">
                <a:latin typeface="Roboto Slab" pitchFamily="2" charset="0"/>
                <a:ea typeface="Roboto Slab" pitchFamily="2" charset="0"/>
                <a:cs typeface="Roboto Slab" pitchFamily="2" charset="0"/>
              </a:rPr>
              <a:t>nell’attività produttiva e </a:t>
            </a:r>
            <a:r>
              <a:rPr lang="it-IT" sz="1800" b="0" u="none" strike="noStrike" baseline="0" dirty="0">
                <a:latin typeface="Roboto Slab" pitchFamily="2" charset="0"/>
                <a:ea typeface="Roboto Slab" pitchFamily="2" charset="0"/>
                <a:cs typeface="Roboto Slab" pitchFamily="2" charset="0"/>
              </a:rPr>
              <a:t>provvisti di un valore economico positivo e per quelle </a:t>
            </a:r>
            <a:r>
              <a:rPr lang="it-IT" sz="1800" b="1" u="none" strike="noStrike" baseline="0" dirty="0">
                <a:latin typeface="Roboto Slab" pitchFamily="2" charset="0"/>
                <a:ea typeface="Roboto Slab" pitchFamily="2" charset="0"/>
                <a:cs typeface="Roboto Slab" pitchFamily="2" charset="0"/>
              </a:rPr>
              <a:t>entità immateriali non iscritte </a:t>
            </a:r>
            <a:r>
              <a:rPr lang="it-IT" sz="1800" b="0" u="none" strike="noStrike" baseline="0" dirty="0">
                <a:latin typeface="Roboto Slab" pitchFamily="2" charset="0"/>
                <a:ea typeface="Roboto Slab" pitchFamily="2" charset="0"/>
                <a:cs typeface="Roboto Slab" pitchFamily="2" charset="0"/>
              </a:rPr>
              <a:t>nel bilancio dell’incorporata ma </a:t>
            </a:r>
            <a:r>
              <a:rPr lang="it-IT" sz="1800" b="1" u="none" strike="noStrike" baseline="0" dirty="0">
                <a:latin typeface="Roboto Slab" pitchFamily="2" charset="0"/>
                <a:ea typeface="Roboto Slab" pitchFamily="2" charset="0"/>
                <a:cs typeface="Roboto Slab" pitchFamily="2" charset="0"/>
              </a:rPr>
              <a:t>iscrivibili</a:t>
            </a:r>
            <a:r>
              <a:rPr lang="it-IT" sz="1800" b="0" u="none" strike="noStrike" baseline="0" dirty="0">
                <a:latin typeface="Roboto Slab" pitchFamily="2" charset="0"/>
                <a:ea typeface="Roboto Slab" pitchFamily="2" charset="0"/>
                <a:cs typeface="Roboto Slab" pitchFamily="2" charset="0"/>
              </a:rPr>
              <a:t>. </a:t>
            </a:r>
          </a:p>
        </p:txBody>
      </p:sp>
      <p:sp>
        <p:nvSpPr>
          <p:cNvPr id="3" name="Segnaposto numero diapositiva 2">
            <a:extLst>
              <a:ext uri="{FF2B5EF4-FFF2-40B4-BE49-F238E27FC236}">
                <a16:creationId xmlns:a16="http://schemas.microsoft.com/office/drawing/2014/main" id="{82BF0D73-68B1-FC63-4B9B-E03680CFD85E}"/>
              </a:ext>
            </a:extLst>
          </p:cNvPr>
          <p:cNvSpPr>
            <a:spLocks noGrp="1"/>
          </p:cNvSpPr>
          <p:nvPr>
            <p:ph type="sldNum" sz="quarter" idx="12"/>
          </p:nvPr>
        </p:nvSpPr>
        <p:spPr/>
        <p:txBody>
          <a:bodyPr/>
          <a:lstStyle/>
          <a:p>
            <a:fld id="{924E01A3-EAA5-4C2C-A4B3-8A501F687B1A}" type="slidenum">
              <a:rPr lang="it-IT" smtClean="0"/>
              <a:t>86</a:t>
            </a:fld>
            <a:endParaRPr lang="it-IT" dirty="0"/>
          </a:p>
        </p:txBody>
      </p:sp>
    </p:spTree>
    <p:extLst>
      <p:ext uri="{BB962C8B-B14F-4D97-AF65-F5344CB8AC3E}">
        <p14:creationId xmlns:p14="http://schemas.microsoft.com/office/powerpoint/2010/main" val="12642668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14240-E6C9-3041-418F-F8799BB5B13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AC57A50-5B7C-FA59-7ECF-0A659AE62FDB}"/>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000" i="1" u="none" strike="noStrike" baseline="0" dirty="0">
                <a:solidFill>
                  <a:srgbClr val="FF0000"/>
                </a:solidFill>
                <a:latin typeface="Roboto Slab" pitchFamily="2" charset="0"/>
                <a:ea typeface="Roboto Slab" pitchFamily="2" charset="0"/>
                <a:cs typeface="Roboto Slab" pitchFamily="2" charset="0"/>
              </a:rPr>
              <a:t>Il bilancio di apertura</a:t>
            </a:r>
            <a:endParaRPr lang="it-IT" altLang="it-IT" sz="20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1DF227AC-FBAC-D299-3FB6-09EACBCEBB1C}"/>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Per quanto riguarda i </a:t>
            </a:r>
            <a:r>
              <a:rPr lang="it-IT" sz="1600" b="1" u="none" strike="noStrike" baseline="0" dirty="0">
                <a:latin typeface="Roboto Slab" pitchFamily="2" charset="0"/>
                <a:ea typeface="Roboto Slab" pitchFamily="2" charset="0"/>
                <a:cs typeface="Roboto Slab" pitchFamily="2" charset="0"/>
              </a:rPr>
              <a:t>valori</a:t>
            </a:r>
            <a:r>
              <a:rPr lang="it-IT" sz="1600" b="0" u="none" strike="noStrike" baseline="0" dirty="0">
                <a:latin typeface="Roboto Slab" pitchFamily="2" charset="0"/>
                <a:ea typeface="Roboto Slab" pitchFamily="2" charset="0"/>
                <a:cs typeface="Roboto Slab" pitchFamily="2" charset="0"/>
              </a:rPr>
              <a:t> da attribuire </a:t>
            </a:r>
            <a:r>
              <a:rPr lang="it-IT" sz="1600" b="0" i="0" u="none" strike="noStrike" baseline="0" dirty="0">
                <a:latin typeface="Roboto Slab" pitchFamily="2" charset="0"/>
                <a:ea typeface="Roboto Slab" pitchFamily="2" charset="0"/>
                <a:cs typeface="Roboto Slab" pitchFamily="2" charset="0"/>
              </a:rPr>
              <a:t>alle attività e passività iscritte nel bilancio d’apertura, la norma fa riferimento non ai valori correnti, bensì ai “</a:t>
            </a:r>
            <a:r>
              <a:rPr lang="it-IT" sz="1600" b="1" u="none" strike="noStrike" baseline="0" dirty="0">
                <a:latin typeface="Roboto Slab" pitchFamily="2" charset="0"/>
                <a:ea typeface="Roboto Slab" pitchFamily="2" charset="0"/>
                <a:cs typeface="Roboto Slab" pitchFamily="2" charset="0"/>
              </a:rPr>
              <a:t>valori risultanti dalle scritture contabili </a:t>
            </a:r>
            <a:r>
              <a:rPr lang="it-IT" sz="1600" b="0" u="none" strike="noStrike" baseline="0" dirty="0">
                <a:latin typeface="Roboto Slab" pitchFamily="2" charset="0"/>
                <a:ea typeface="Roboto Slab" pitchFamily="2" charset="0"/>
                <a:cs typeface="Roboto Slab" pitchFamily="2" charset="0"/>
              </a:rPr>
              <a:t>alla data di efficacia della fusione medesima</a:t>
            </a:r>
            <a:r>
              <a:rPr lang="it-IT" sz="1600" b="0" i="0" u="none" strike="noStrike" baseline="0" dirty="0">
                <a:latin typeface="Roboto Slab" pitchFamily="2" charset="0"/>
                <a:ea typeface="Roboto Slab" pitchFamily="2" charset="0"/>
                <a:cs typeface="Roboto Slab" pitchFamily="2" charset="0"/>
              </a:rPr>
              <a:t>”. La norma, tuttavia, non va interpretata in senso letterale, sia perché sui valori contabili iscritti nel bilancio di chiusura vanno eseguite le rettifiche ed eliminazioni richieste dalla procedura di consolidamento dei saldi, precedentemente esposta, sia perché </a:t>
            </a:r>
            <a:r>
              <a:rPr lang="it-IT" sz="1600" b="1" i="0" u="none" strike="noStrike" baseline="0" dirty="0">
                <a:latin typeface="Roboto Slab" pitchFamily="2" charset="0"/>
                <a:ea typeface="Roboto Slab" pitchFamily="2" charset="0"/>
                <a:cs typeface="Roboto Slab" pitchFamily="2" charset="0"/>
              </a:rPr>
              <a:t>in presenza di disavanzo </a:t>
            </a:r>
            <a:r>
              <a:rPr lang="it-IT" sz="1600" b="0" i="0" u="none" strike="noStrike" baseline="0" dirty="0">
                <a:latin typeface="Roboto Slab" pitchFamily="2" charset="0"/>
                <a:ea typeface="Roboto Slab" pitchFamily="2" charset="0"/>
                <a:cs typeface="Roboto Slab" pitchFamily="2" charset="0"/>
              </a:rPr>
              <a:t>di fusione, </a:t>
            </a:r>
            <a:r>
              <a:rPr lang="it-IT" sz="1600" b="1" i="0" u="none" strike="noStrike" baseline="0" dirty="0">
                <a:latin typeface="Roboto Slab" pitchFamily="2" charset="0"/>
                <a:ea typeface="Roboto Slab" pitchFamily="2" charset="0"/>
                <a:cs typeface="Roboto Slab" pitchFamily="2" charset="0"/>
              </a:rPr>
              <a:t>è possibile iscrivere</a:t>
            </a:r>
            <a:r>
              <a:rPr lang="it-IT" sz="1600" b="0" i="0" u="none" strike="noStrike" baseline="0" dirty="0">
                <a:latin typeface="Roboto Slab" pitchFamily="2" charset="0"/>
                <a:ea typeface="Roboto Slab" pitchFamily="2" charset="0"/>
                <a:cs typeface="Roboto Slab" pitchFamily="2" charset="0"/>
              </a:rPr>
              <a:t>, </a:t>
            </a:r>
            <a:r>
              <a:rPr lang="it-IT" sz="1600" b="0" u="none" strike="noStrike" baseline="0" dirty="0">
                <a:latin typeface="Roboto Slab" pitchFamily="2" charset="0"/>
                <a:ea typeface="Roboto Slab" pitchFamily="2" charset="0"/>
                <a:cs typeface="Roboto Slab" pitchFamily="2" charset="0"/>
              </a:rPr>
              <a:t>sia pur nell’ambito di un plafond massimo costituito dall’importo del disavanzo, </a:t>
            </a:r>
            <a:r>
              <a:rPr lang="it-IT" sz="1600" b="1" u="none" strike="noStrike" baseline="0" dirty="0">
                <a:latin typeface="Roboto Slab" pitchFamily="2" charset="0"/>
                <a:ea typeface="Roboto Slab" pitchFamily="2" charset="0"/>
                <a:cs typeface="Roboto Slab" pitchFamily="2" charset="0"/>
              </a:rPr>
              <a:t>maggiori valori correnti delle attività, minori valori correnti delle passività e l’avviamento</a:t>
            </a:r>
            <a:r>
              <a:rPr lang="it-IT" sz="1600" b="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Non si ha, dunque, il puro e semplice mantenimento dei medesimi valori </a:t>
            </a:r>
            <a:r>
              <a:rPr lang="it-IT" sz="1600" b="0" u="none" strike="noStrike" baseline="0" dirty="0">
                <a:latin typeface="Roboto Slab" pitchFamily="2" charset="0"/>
                <a:ea typeface="Roboto Slab" pitchFamily="2" charset="0"/>
                <a:cs typeface="Roboto Slab" pitchFamily="2" charset="0"/>
              </a:rPr>
              <a:t>contabili ante fusione.</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Le attività e passività alle quali si riferisce la norma (salvo quanto vedremo per la fusione inversa) </a:t>
            </a:r>
            <a:r>
              <a:rPr lang="it-IT" sz="1600" b="0" u="none" strike="noStrike" baseline="0" dirty="0">
                <a:latin typeface="Roboto Slab" pitchFamily="2" charset="0"/>
                <a:ea typeface="Roboto Slab" pitchFamily="2" charset="0"/>
                <a:cs typeface="Roboto Slab" pitchFamily="2" charset="0"/>
              </a:rPr>
              <a:t>sono </a:t>
            </a:r>
            <a:r>
              <a:rPr lang="it-IT" sz="1600" b="1" u="none" strike="noStrike" baseline="0" dirty="0">
                <a:latin typeface="Roboto Slab" pitchFamily="2" charset="0"/>
                <a:ea typeface="Roboto Slab" pitchFamily="2" charset="0"/>
                <a:cs typeface="Roboto Slab" pitchFamily="2" charset="0"/>
              </a:rPr>
              <a:t>solo quelle delle società incorporate (o fuse)</a:t>
            </a:r>
            <a:r>
              <a:rPr lang="it-IT" sz="1600" b="0" u="none" strike="noStrike" baseline="0" dirty="0">
                <a:latin typeface="Roboto Slab" pitchFamily="2" charset="0"/>
                <a:ea typeface="Roboto Slab" pitchFamily="2" charset="0"/>
                <a:cs typeface="Roboto Slab" pitchFamily="2" charset="0"/>
              </a:rPr>
              <a:t>.</a:t>
            </a:r>
            <a:endParaRPr lang="it-IT" sz="1600" b="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FB85CDA8-BC42-8D0F-F250-268386B54DB7}"/>
              </a:ext>
            </a:extLst>
          </p:cNvPr>
          <p:cNvSpPr>
            <a:spLocks noGrp="1"/>
          </p:cNvSpPr>
          <p:nvPr>
            <p:ph type="sldNum" sz="quarter" idx="12"/>
          </p:nvPr>
        </p:nvSpPr>
        <p:spPr/>
        <p:txBody>
          <a:bodyPr/>
          <a:lstStyle/>
          <a:p>
            <a:fld id="{924E01A3-EAA5-4C2C-A4B3-8A501F687B1A}" type="slidenum">
              <a:rPr lang="it-IT" smtClean="0"/>
              <a:t>87</a:t>
            </a:fld>
            <a:endParaRPr lang="it-IT" dirty="0"/>
          </a:p>
        </p:txBody>
      </p:sp>
    </p:spTree>
    <p:extLst>
      <p:ext uri="{BB962C8B-B14F-4D97-AF65-F5344CB8AC3E}">
        <p14:creationId xmlns:p14="http://schemas.microsoft.com/office/powerpoint/2010/main" val="221873120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4A69D-9011-2AFC-E015-F5D334F0AAD2}"/>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A43185F-44E2-BC3C-46B8-EA8C7D5DB0F8}"/>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400" i="1" u="none" strike="noStrike" baseline="0" dirty="0">
                <a:solidFill>
                  <a:srgbClr val="FF0000"/>
                </a:solidFill>
                <a:latin typeface="Roboto Slab" pitchFamily="2" charset="0"/>
                <a:ea typeface="Roboto Slab" pitchFamily="2" charset="0"/>
                <a:cs typeface="Roboto Slab" pitchFamily="2" charset="0"/>
              </a:rPr>
              <a:t>Il primo bilancio di esercizio successivo alla fusione</a:t>
            </a:r>
            <a:endParaRPr lang="it-IT" altLang="it-IT" sz="24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F7F7DA43-EE37-F978-B146-D539ED19B9D6}"/>
              </a:ext>
            </a:extLst>
          </p:cNvPr>
          <p:cNvSpPr>
            <a:spLocks noGrp="1" noChangeArrowheads="1"/>
          </p:cNvSpPr>
          <p:nvPr>
            <p:ph type="subTitle" idx="1"/>
          </p:nvPr>
        </p:nvSpPr>
        <p:spPr>
          <a:xfrm>
            <a:off x="2351089" y="1027729"/>
            <a:ext cx="7705725" cy="5329237"/>
          </a:xfrm>
          <a:solidFill>
            <a:schemeClr val="accent5">
              <a:lumMod val="40000"/>
              <a:lumOff val="60000"/>
            </a:schemeClr>
          </a:solidFill>
        </p:spPr>
        <p:txBody>
          <a:bodyPr>
            <a:noAutofit/>
          </a:bodyPr>
          <a:lstStyle/>
          <a:p>
            <a:pPr algn="just">
              <a:lnSpc>
                <a:spcPct val="150000"/>
              </a:lnSpc>
              <a:spcBef>
                <a:spcPts val="0"/>
              </a:spcBef>
            </a:pPr>
            <a:endParaRPr lang="it-IT" sz="1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Nel primo bilancio d’esercizio successivo alla fusione, </a:t>
            </a:r>
            <a:r>
              <a:rPr lang="it-IT" sz="1800" b="1" i="0" u="none" strike="noStrike" baseline="0" dirty="0">
                <a:latin typeface="Roboto Slab" pitchFamily="2" charset="0"/>
                <a:ea typeface="Roboto Slab" pitchFamily="2" charset="0"/>
                <a:cs typeface="Roboto Slab" pitchFamily="2" charset="0"/>
              </a:rPr>
              <a:t>per ogni voce dell’attivo e del passivo i singoli conti</a:t>
            </a:r>
            <a:r>
              <a:rPr lang="it-IT" sz="1800" b="0" i="0" u="none" strike="noStrike" baseline="0" dirty="0">
                <a:latin typeface="Roboto Slab" pitchFamily="2" charset="0"/>
                <a:ea typeface="Roboto Slab" pitchFamily="2" charset="0"/>
                <a:cs typeface="Roboto Slab" pitchFamily="2" charset="0"/>
              </a:rPr>
              <a:t> delle società partecipanti alla fusione </a:t>
            </a:r>
            <a:r>
              <a:rPr lang="it-IT" sz="1800" b="1" i="0" u="none" strike="noStrike" baseline="0" dirty="0">
                <a:latin typeface="Roboto Slab" pitchFamily="2" charset="0"/>
                <a:ea typeface="Roboto Slab" pitchFamily="2" charset="0"/>
                <a:cs typeface="Roboto Slab" pitchFamily="2" charset="0"/>
              </a:rPr>
              <a:t>saranno aggregati </a:t>
            </a:r>
            <a:r>
              <a:rPr lang="it-IT" sz="1800" b="0" i="0" u="none" strike="noStrike" baseline="0" dirty="0">
                <a:latin typeface="Roboto Slab" pitchFamily="2" charset="0"/>
                <a:ea typeface="Roboto Slab" pitchFamily="2" charset="0"/>
                <a:cs typeface="Roboto Slab" pitchFamily="2" charset="0"/>
              </a:rPr>
              <a:t>in un’unica voce di identico contenuto. L’aggregazione di cui sopra sarà effettuata </a:t>
            </a:r>
            <a:r>
              <a:rPr lang="it-IT" sz="1800" b="1" i="0" u="none" strike="noStrike" baseline="0" dirty="0">
                <a:latin typeface="Roboto Slab" pitchFamily="2" charset="0"/>
                <a:ea typeface="Roboto Slab" pitchFamily="2" charset="0"/>
                <a:cs typeface="Roboto Slab" pitchFamily="2" charset="0"/>
              </a:rPr>
              <a:t>anche per quanto riguarda le voci di conto economico</a:t>
            </a:r>
            <a:r>
              <a:rPr lang="it-IT" sz="1800" b="0" i="0" u="none" strike="noStrike" baseline="0" dirty="0">
                <a:latin typeface="Roboto Slab" pitchFamily="2" charset="0"/>
                <a:ea typeface="Roboto Slab" pitchFamily="2" charset="0"/>
                <a:cs typeface="Roboto Slab" pitchFamily="2" charset="0"/>
              </a:rPr>
              <a:t>, in presenza di </a:t>
            </a:r>
            <a:r>
              <a:rPr lang="it-IT" sz="1800" b="1" i="0" u="none" strike="noStrike" baseline="0" dirty="0">
                <a:latin typeface="Roboto Slab" pitchFamily="2" charset="0"/>
                <a:ea typeface="Roboto Slab" pitchFamily="2" charset="0"/>
                <a:cs typeface="Roboto Slab" pitchFamily="2" charset="0"/>
              </a:rPr>
              <a:t>retrodatazione contabile</a:t>
            </a:r>
            <a:r>
              <a:rPr lang="it-IT" sz="18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Per quanto riguarda i </a:t>
            </a:r>
            <a:r>
              <a:rPr lang="it-IT" sz="1800" b="1" i="0" u="none" strike="noStrike" baseline="0" dirty="0">
                <a:latin typeface="Roboto Slab" pitchFamily="2" charset="0"/>
                <a:ea typeface="Roboto Slab" pitchFamily="2" charset="0"/>
                <a:cs typeface="Roboto Slab" pitchFamily="2" charset="0"/>
              </a:rPr>
              <a:t>dati comparativi</a:t>
            </a:r>
            <a:r>
              <a:rPr lang="it-IT" sz="1800" b="0" i="0" u="none" strike="noStrike" baseline="0" dirty="0">
                <a:latin typeface="Roboto Slab" pitchFamily="2" charset="0"/>
                <a:ea typeface="Roboto Slab" pitchFamily="2" charset="0"/>
                <a:cs typeface="Roboto Slab" pitchFamily="2" charset="0"/>
              </a:rPr>
              <a:t>, in caso di fusione per incorporazione saranno indicati i dati dell’esercizio precedente (anteriore a quello di completamento del procedimento di fusione) relativamente alla società incorporante, mentre nel caso delle fusioni proprie, nulla verrà esposto tenuto conto che in tale fattispecie la società risultante dalla fusione è una nuova società.</a:t>
            </a:r>
            <a:endParaRPr lang="it-IT" sz="18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0B7DADE7-D0A9-79FB-CC93-910E7B7D25BF}"/>
              </a:ext>
            </a:extLst>
          </p:cNvPr>
          <p:cNvSpPr>
            <a:spLocks noGrp="1"/>
          </p:cNvSpPr>
          <p:nvPr>
            <p:ph type="sldNum" sz="quarter" idx="12"/>
          </p:nvPr>
        </p:nvSpPr>
        <p:spPr/>
        <p:txBody>
          <a:bodyPr/>
          <a:lstStyle/>
          <a:p>
            <a:fld id="{924E01A3-EAA5-4C2C-A4B3-8A501F687B1A}" type="slidenum">
              <a:rPr lang="it-IT" smtClean="0"/>
              <a:t>88</a:t>
            </a:fld>
            <a:endParaRPr lang="it-IT"/>
          </a:p>
        </p:txBody>
      </p:sp>
    </p:spTree>
    <p:extLst>
      <p:ext uri="{BB962C8B-B14F-4D97-AF65-F5344CB8AC3E}">
        <p14:creationId xmlns:p14="http://schemas.microsoft.com/office/powerpoint/2010/main" val="41690529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EE332-480D-D286-5368-5825018CDDEC}"/>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13E776F-BC6E-5073-C029-5F31D2EADAA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400" i="1" u="none" strike="noStrike" baseline="0" dirty="0">
                <a:solidFill>
                  <a:srgbClr val="FF0000"/>
                </a:solidFill>
                <a:latin typeface="Roboto Slab" pitchFamily="2" charset="0"/>
                <a:ea typeface="Roboto Slab" pitchFamily="2" charset="0"/>
                <a:cs typeface="Roboto Slab" pitchFamily="2" charset="0"/>
              </a:rPr>
              <a:t>Il primo bilancio di esercizio successivo alla fusione</a:t>
            </a:r>
            <a:endParaRPr lang="it-IT" altLang="it-IT" sz="24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CF1C42D7-EFE4-00E0-3031-BCEBD18143A1}"/>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rmAutofit/>
          </a:bodyPr>
          <a:lstStyle/>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In caso di </a:t>
            </a:r>
            <a:r>
              <a:rPr lang="it-IT" sz="2000" b="1" i="0" u="none" strike="noStrike" baseline="0" dirty="0">
                <a:latin typeface="Roboto Slab" pitchFamily="2" charset="0"/>
                <a:ea typeface="Roboto Slab" pitchFamily="2" charset="0"/>
                <a:cs typeface="Roboto Slab" pitchFamily="2" charset="0"/>
              </a:rPr>
              <a:t>fusione per incorporazione</a:t>
            </a:r>
            <a:r>
              <a:rPr lang="it-IT" sz="2000" b="0" i="0" u="none" strike="noStrike" baseline="0" dirty="0">
                <a:latin typeface="Roboto Slab" pitchFamily="2" charset="0"/>
                <a:ea typeface="Roboto Slab" pitchFamily="2" charset="0"/>
                <a:cs typeface="Roboto Slab" pitchFamily="2" charset="0"/>
              </a:rPr>
              <a:t>, per consentire al lettore del bilancio d’esercizio la comprensione degli effetti contabili derivanti dall’operazione di fusion</a:t>
            </a:r>
            <a:r>
              <a:rPr lang="it-IT" sz="2000" dirty="0">
                <a:latin typeface="Roboto Slab" pitchFamily="2" charset="0"/>
                <a:ea typeface="Roboto Slab" pitchFamily="2" charset="0"/>
                <a:cs typeface="Roboto Slab" pitchFamily="2" charset="0"/>
              </a:rPr>
              <a:t>e</a:t>
            </a:r>
            <a:r>
              <a:rPr lang="it-IT" sz="2000" b="0" i="0" u="none" strike="noStrike" baseline="0" dirty="0">
                <a:latin typeface="Roboto Slab" pitchFamily="2" charset="0"/>
                <a:ea typeface="Roboto Slab" pitchFamily="2" charset="0"/>
                <a:cs typeface="Roboto Slab" pitchFamily="2" charset="0"/>
              </a:rPr>
              <a:t> sarà predisposta una </a:t>
            </a:r>
            <a:r>
              <a:rPr lang="it-IT" sz="2000" b="1" i="0" u="none" strike="noStrike" baseline="0" dirty="0">
                <a:latin typeface="Roboto Slab" pitchFamily="2" charset="0"/>
                <a:ea typeface="Roboto Slab" pitchFamily="2" charset="0"/>
                <a:cs typeface="Roboto Slab" pitchFamily="2" charset="0"/>
              </a:rPr>
              <a:t>tabella</a:t>
            </a:r>
            <a:r>
              <a:rPr lang="it-IT" sz="2000" b="0" i="0" u="none" strike="noStrike" baseline="0" dirty="0">
                <a:latin typeface="Roboto Slab" pitchFamily="2" charset="0"/>
                <a:ea typeface="Roboto Slab" pitchFamily="2" charset="0"/>
                <a:cs typeface="Roboto Slab" pitchFamily="2" charset="0"/>
              </a:rPr>
              <a:t>, allegata alla Nota Integrativa, che, sia per lo stato patrimoniale che per il conto economico, riporti in colonne affiancate:</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a) gli importi risultanti dal bilancio del precedente esercizio (dell’incorporante);</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b) gli importi iscritti per tutte le incorporate (cumulativamente se sono più di una) nel bilancio d’apertura;</a:t>
            </a:r>
          </a:p>
          <a:p>
            <a:pPr algn="just">
              <a:lnSpc>
                <a:spcPct val="150000"/>
              </a:lnSpc>
              <a:spcBef>
                <a:spcPts val="0"/>
              </a:spcBef>
            </a:pPr>
            <a:r>
              <a:rPr lang="it-IT" sz="2000" b="0" i="0" u="none" strike="noStrike" baseline="0" dirty="0">
                <a:latin typeface="Roboto Slab" pitchFamily="2" charset="0"/>
                <a:ea typeface="Roboto Slab" pitchFamily="2" charset="0"/>
                <a:cs typeface="Roboto Slab" pitchFamily="2" charset="0"/>
              </a:rPr>
              <a:t>c) gli importi dell’incorporata iscritti nel bilancio dell’esercizio.</a:t>
            </a:r>
            <a:endParaRPr lang="it-IT" sz="2000" b="1" i="1"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107162A8-ED79-B19F-9C37-7B387AC3C903}"/>
              </a:ext>
            </a:extLst>
          </p:cNvPr>
          <p:cNvSpPr>
            <a:spLocks noGrp="1"/>
          </p:cNvSpPr>
          <p:nvPr>
            <p:ph type="sldNum" sz="quarter" idx="12"/>
          </p:nvPr>
        </p:nvSpPr>
        <p:spPr/>
        <p:txBody>
          <a:bodyPr/>
          <a:lstStyle/>
          <a:p>
            <a:fld id="{924E01A3-EAA5-4C2C-A4B3-8A501F687B1A}" type="slidenum">
              <a:rPr lang="it-IT" smtClean="0"/>
              <a:t>89</a:t>
            </a:fld>
            <a:endParaRPr lang="it-IT"/>
          </a:p>
        </p:txBody>
      </p:sp>
    </p:spTree>
    <p:extLst>
      <p:ext uri="{BB962C8B-B14F-4D97-AF65-F5344CB8AC3E}">
        <p14:creationId xmlns:p14="http://schemas.microsoft.com/office/powerpoint/2010/main" val="121418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3BF5D0-72A7-47FD-0321-D2908EE17D46}"/>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B7982C9-3C94-AA76-DDE3-88781F2F585E}"/>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rmAutofit/>
          </a:bodyPr>
          <a:lstStyle/>
          <a:p>
            <a:pPr eaLnBrk="1" hangingPunct="1"/>
            <a:r>
              <a:rPr lang="it-IT" altLang="it-IT" sz="2800" i="1" dirty="0">
                <a:solidFill>
                  <a:srgbClr val="CC0000"/>
                </a:solidFill>
                <a:latin typeface="Roboto Slab" pitchFamily="2" charset="0"/>
                <a:ea typeface="Roboto Slab" pitchFamily="2" charset="0"/>
                <a:cs typeface="Roboto Slab" pitchFamily="2" charset="0"/>
              </a:rPr>
              <a:t>La situazione patrimoniale infrannuale</a:t>
            </a:r>
          </a:p>
        </p:txBody>
      </p:sp>
      <p:sp>
        <p:nvSpPr>
          <p:cNvPr id="2051" name="Rectangle 3">
            <a:extLst>
              <a:ext uri="{FF2B5EF4-FFF2-40B4-BE49-F238E27FC236}">
                <a16:creationId xmlns:a16="http://schemas.microsoft.com/office/drawing/2014/main" id="{26EB1912-63D7-BD80-AD02-C38ED965547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buNone/>
            </a:pPr>
            <a:r>
              <a:rPr lang="it-IT" sz="1600" dirty="0">
                <a:solidFill>
                  <a:srgbClr val="000000"/>
                </a:solidFill>
                <a:latin typeface="Roboto Slab" pitchFamily="2" charset="0"/>
              </a:rPr>
              <a:t>Quindi, se </a:t>
            </a:r>
            <a:r>
              <a:rPr lang="it-IT" sz="1600" b="0" i="0" dirty="0">
                <a:solidFill>
                  <a:srgbClr val="000000"/>
                </a:solidFill>
                <a:effectLst/>
                <a:latin typeface="Roboto Slab" pitchFamily="2" charset="0"/>
              </a:rPr>
              <a:t>l'organo amministrativo di una società con esercizio coincidente con l'anno solare </a:t>
            </a:r>
            <a:r>
              <a:rPr lang="it-IT" sz="1600" b="1" i="0" dirty="0">
                <a:solidFill>
                  <a:srgbClr val="000000"/>
                </a:solidFill>
                <a:effectLst/>
                <a:latin typeface="Roboto Slab" pitchFamily="2" charset="0"/>
              </a:rPr>
              <a:t>deposita</a:t>
            </a:r>
            <a:r>
              <a:rPr lang="it-IT" sz="1600" b="0" i="0" dirty="0">
                <a:solidFill>
                  <a:srgbClr val="000000"/>
                </a:solidFill>
                <a:effectLst/>
                <a:latin typeface="Roboto Slab" pitchFamily="2" charset="0"/>
              </a:rPr>
              <a:t> presso la sede sociale </a:t>
            </a:r>
            <a:r>
              <a:rPr lang="it-IT" sz="1600" b="1" i="0" dirty="0">
                <a:solidFill>
                  <a:srgbClr val="000000"/>
                </a:solidFill>
                <a:effectLst/>
                <a:latin typeface="Roboto Slab" pitchFamily="2" charset="0"/>
              </a:rPr>
              <a:t>il progetto di fusione entro il 30 giugno</a:t>
            </a:r>
            <a:r>
              <a:rPr lang="it-IT" sz="1600" b="0" i="0" dirty="0">
                <a:solidFill>
                  <a:srgbClr val="000000"/>
                </a:solidFill>
                <a:effectLst/>
                <a:latin typeface="Roboto Slab" pitchFamily="2" charset="0"/>
              </a:rPr>
              <a:t>, può non redigere la situazione patrimoniale di cui all’art. 2501-quater c.c. e sostituirla con il </a:t>
            </a:r>
            <a:r>
              <a:rPr lang="it-IT" sz="1600" b="1" i="0" dirty="0">
                <a:solidFill>
                  <a:srgbClr val="000000"/>
                </a:solidFill>
                <a:effectLst/>
                <a:latin typeface="Roboto Slab" pitchFamily="2" charset="0"/>
              </a:rPr>
              <a:t>bilancio dell'esercizio precedente</a:t>
            </a:r>
            <a:r>
              <a:rPr lang="it-IT" sz="1600" b="0" i="0" dirty="0">
                <a:solidFill>
                  <a:srgbClr val="000000"/>
                </a:solidFill>
                <a:effectLst/>
                <a:latin typeface="Roboto Slab" pitchFamily="2" charset="0"/>
              </a:rPr>
              <a:t>.</a:t>
            </a:r>
          </a:p>
          <a:p>
            <a:pPr algn="just">
              <a:lnSpc>
                <a:spcPct val="150000"/>
              </a:lnSpc>
              <a:spcBef>
                <a:spcPts val="0"/>
              </a:spcBef>
              <a:buNone/>
            </a:pPr>
            <a:r>
              <a:rPr lang="it-IT" sz="1600" b="0" i="0" dirty="0">
                <a:solidFill>
                  <a:srgbClr val="000000"/>
                </a:solidFill>
                <a:effectLst/>
                <a:latin typeface="Roboto Slab" pitchFamily="2" charset="0"/>
              </a:rPr>
              <a:t>Sembra corretto ritenere che:</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se il deposito del progetto di fusione avviene </a:t>
            </a:r>
            <a:r>
              <a:rPr lang="it-IT" sz="1600" b="1" i="0" dirty="0">
                <a:solidFill>
                  <a:srgbClr val="000000"/>
                </a:solidFill>
                <a:effectLst/>
                <a:latin typeface="Roboto Slab" pitchFamily="2" charset="0"/>
              </a:rPr>
              <a:t>entro 120 giorni dalla data di chiusura</a:t>
            </a:r>
            <a:r>
              <a:rPr lang="it-IT" sz="1600" b="0" i="0" dirty="0">
                <a:solidFill>
                  <a:srgbClr val="000000"/>
                </a:solidFill>
                <a:effectLst/>
                <a:latin typeface="Roboto Slab" pitchFamily="2" charset="0"/>
              </a:rPr>
              <a:t> dell'esercizio precedente, il bilancio dell'esercizio precedente sia idoneo a sostituire la situazione patrimoniale ex art. 2501-quater </a:t>
            </a:r>
            <a:r>
              <a:rPr lang="it-IT" sz="1600" b="0" i="0" dirty="0" err="1">
                <a:solidFill>
                  <a:srgbClr val="000000"/>
                </a:solidFill>
                <a:effectLst/>
                <a:latin typeface="Roboto Slab" pitchFamily="2" charset="0"/>
              </a:rPr>
              <a:t>c.c</a:t>
            </a:r>
            <a:r>
              <a:rPr lang="it-IT" sz="1600" b="0" i="0" dirty="0">
                <a:solidFill>
                  <a:srgbClr val="000000"/>
                </a:solidFill>
                <a:effectLst/>
                <a:latin typeface="Roboto Slab" pitchFamily="2" charset="0"/>
              </a:rPr>
              <a:t> </a:t>
            </a:r>
            <a:r>
              <a:rPr lang="it-IT" sz="1600" b="1" i="0" dirty="0">
                <a:solidFill>
                  <a:srgbClr val="000000"/>
                </a:solidFill>
                <a:effectLst/>
                <a:latin typeface="Roboto Slab" pitchFamily="2" charset="0"/>
              </a:rPr>
              <a:t>anche nel caso in cui il bilancio d'esercizio non risulti ancora approvato</a:t>
            </a:r>
            <a:r>
              <a:rPr lang="it-IT" sz="1600" b="0" i="0" dirty="0">
                <a:solidFill>
                  <a:srgbClr val="000000"/>
                </a:solidFill>
                <a:effectLst/>
                <a:latin typeface="Roboto Slab" pitchFamily="2" charset="0"/>
              </a:rPr>
              <a:t> dall'assemblea;</a:t>
            </a:r>
          </a:p>
          <a:p>
            <a:pPr algn="just">
              <a:lnSpc>
                <a:spcPct val="150000"/>
              </a:lnSpc>
              <a:spcBef>
                <a:spcPts val="0"/>
              </a:spcBef>
              <a:buFont typeface="Arial" panose="020B0604020202020204" pitchFamily="34" charset="0"/>
              <a:buChar char="•"/>
            </a:pPr>
            <a:r>
              <a:rPr lang="it-IT" sz="1600" b="0" i="0" dirty="0">
                <a:solidFill>
                  <a:srgbClr val="000000"/>
                </a:solidFill>
                <a:effectLst/>
                <a:latin typeface="Roboto Slab" pitchFamily="2" charset="0"/>
              </a:rPr>
              <a:t> se il deposito del progetto di fusione avviene </a:t>
            </a:r>
            <a:r>
              <a:rPr lang="it-IT" sz="1600" b="1" i="0" dirty="0">
                <a:solidFill>
                  <a:srgbClr val="000000"/>
                </a:solidFill>
                <a:effectLst/>
                <a:latin typeface="Roboto Slab" pitchFamily="2" charset="0"/>
              </a:rPr>
              <a:t>oltre 120 giorni dalla data di chiusura</a:t>
            </a:r>
            <a:r>
              <a:rPr lang="it-IT" sz="1600" b="0" i="0" dirty="0">
                <a:solidFill>
                  <a:srgbClr val="000000"/>
                </a:solidFill>
                <a:effectLst/>
                <a:latin typeface="Roboto Slab" pitchFamily="2" charset="0"/>
              </a:rPr>
              <a:t> dell'esercizio precedente (</a:t>
            </a:r>
            <a:r>
              <a:rPr lang="it-IT" sz="1600" dirty="0">
                <a:solidFill>
                  <a:srgbClr val="000000"/>
                </a:solidFill>
                <a:latin typeface="Roboto Slab" pitchFamily="2" charset="0"/>
              </a:rPr>
              <a:t>ma sempre </a:t>
            </a:r>
            <a:r>
              <a:rPr lang="it-IT" sz="1600" b="0" i="0" dirty="0">
                <a:solidFill>
                  <a:srgbClr val="000000"/>
                </a:solidFill>
                <a:effectLst/>
                <a:latin typeface="Roboto Slab" pitchFamily="2" charset="0"/>
              </a:rPr>
              <a:t>entro sei mesi da tale data), il bilancio dell'esercizio precedente sia idoneo a sostituire la situazione patrimoniale ex art. 2501-quater </a:t>
            </a:r>
            <a:r>
              <a:rPr lang="it-IT" sz="1600" b="0" i="0" dirty="0" err="1">
                <a:solidFill>
                  <a:srgbClr val="000000"/>
                </a:solidFill>
                <a:effectLst/>
                <a:latin typeface="Roboto Slab" pitchFamily="2" charset="0"/>
              </a:rPr>
              <a:t>c.c</a:t>
            </a:r>
            <a:r>
              <a:rPr lang="it-IT" sz="1600" b="0" i="0" dirty="0">
                <a:solidFill>
                  <a:srgbClr val="000000"/>
                </a:solidFill>
                <a:effectLst/>
                <a:latin typeface="Roboto Slab" pitchFamily="2" charset="0"/>
              </a:rPr>
              <a:t> </a:t>
            </a:r>
            <a:r>
              <a:rPr lang="it-IT" sz="1600" b="1" i="0" dirty="0">
                <a:solidFill>
                  <a:srgbClr val="000000"/>
                </a:solidFill>
                <a:effectLst/>
                <a:latin typeface="Roboto Slab" pitchFamily="2" charset="0"/>
              </a:rPr>
              <a:t>solo se approvato dall'assemblea </a:t>
            </a:r>
            <a:r>
              <a:rPr lang="it-IT" sz="1600" i="0" dirty="0">
                <a:solidFill>
                  <a:srgbClr val="000000"/>
                </a:solidFill>
                <a:effectLst/>
                <a:latin typeface="Roboto Slab" pitchFamily="2" charset="0"/>
              </a:rPr>
              <a:t>(</a:t>
            </a:r>
            <a:r>
              <a:rPr lang="it-IT" sz="1600" i="1" dirty="0" err="1">
                <a:solidFill>
                  <a:srgbClr val="000000"/>
                </a:solidFill>
                <a:effectLst/>
                <a:latin typeface="Roboto Slab" pitchFamily="2" charset="0"/>
              </a:rPr>
              <a:t>Eutekne</a:t>
            </a:r>
            <a:r>
              <a:rPr lang="it-IT" sz="1600" i="0" dirty="0">
                <a:solidFill>
                  <a:srgbClr val="000000"/>
                </a:solidFill>
                <a:effectLst/>
                <a:latin typeface="Roboto Slab" pitchFamily="2" charset="0"/>
              </a:rPr>
              <a:t>).</a:t>
            </a:r>
            <a:endParaRPr lang="it-IT" sz="1600" kern="100" dirty="0">
              <a:effectLst/>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59FB74AC-0610-E0ED-3400-AF85D363ECF2}"/>
              </a:ext>
            </a:extLst>
          </p:cNvPr>
          <p:cNvSpPr>
            <a:spLocks noGrp="1"/>
          </p:cNvSpPr>
          <p:nvPr>
            <p:ph type="sldNum" sz="quarter" idx="12"/>
          </p:nvPr>
        </p:nvSpPr>
        <p:spPr/>
        <p:txBody>
          <a:bodyPr/>
          <a:lstStyle/>
          <a:p>
            <a:fld id="{924E01A3-EAA5-4C2C-A4B3-8A501F687B1A}" type="slidenum">
              <a:rPr lang="it-IT" smtClean="0"/>
              <a:t>9</a:t>
            </a:fld>
            <a:endParaRPr lang="it-IT"/>
          </a:p>
        </p:txBody>
      </p:sp>
    </p:spTree>
    <p:extLst>
      <p:ext uri="{BB962C8B-B14F-4D97-AF65-F5344CB8AC3E}">
        <p14:creationId xmlns:p14="http://schemas.microsoft.com/office/powerpoint/2010/main" val="206733406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9ACBF-311F-C342-9D05-A01A8C23578A}"/>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B3F30E3D-9AC8-31AA-126D-E70EBB3C6CB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La </a:t>
            </a:r>
            <a:r>
              <a:rPr lang="it-IT" sz="3200" i="1" dirty="0">
                <a:solidFill>
                  <a:srgbClr val="000000"/>
                </a:solidFill>
                <a:latin typeface="Garamond" panose="02020404030301010803" pitchFamily="18" charset="0"/>
              </a:rPr>
              <a:t>fusione inversa</a:t>
            </a: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EB53439D-C5EB-4133-DDBE-13EFFC921798}"/>
              </a:ext>
            </a:extLst>
          </p:cNvPr>
          <p:cNvSpPr>
            <a:spLocks noGrp="1"/>
          </p:cNvSpPr>
          <p:nvPr>
            <p:ph type="sldNum" sz="quarter" idx="12"/>
          </p:nvPr>
        </p:nvSpPr>
        <p:spPr/>
        <p:txBody>
          <a:bodyPr/>
          <a:lstStyle/>
          <a:p>
            <a:fld id="{924E01A3-EAA5-4C2C-A4B3-8A501F687B1A}" type="slidenum">
              <a:rPr lang="it-IT" smtClean="0"/>
              <a:t>90</a:t>
            </a:fld>
            <a:endParaRPr lang="it-IT"/>
          </a:p>
        </p:txBody>
      </p:sp>
    </p:spTree>
    <p:extLst>
      <p:ext uri="{BB962C8B-B14F-4D97-AF65-F5344CB8AC3E}">
        <p14:creationId xmlns:p14="http://schemas.microsoft.com/office/powerpoint/2010/main" val="300629564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C6F66B-54F1-DB1F-FA98-FE21438A19D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CEA1E84-DE87-AE7B-7A25-2E3A5D5569A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4DB0925A-7F75-36A4-D4FE-5F4834AE666B}"/>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r>
              <a:rPr lang="it-IT" sz="1600" b="1" i="0" u="none" strike="noStrike" baseline="0" dirty="0">
                <a:latin typeface="Roboto Slab" pitchFamily="2" charset="0"/>
                <a:ea typeface="Roboto Slab" pitchFamily="2" charset="0"/>
                <a:cs typeface="Roboto Slab" pitchFamily="2" charset="0"/>
              </a:rPr>
              <a:t>Fusione inversa</a:t>
            </a:r>
            <a:r>
              <a:rPr lang="it-IT" sz="1600" i="0" u="none" strike="noStrike" baseline="0" dirty="0">
                <a:latin typeface="Roboto Slab" pitchFamily="2" charset="0"/>
                <a:ea typeface="Roboto Slab" pitchFamily="2" charset="0"/>
                <a:cs typeface="Roboto Slab" pitchFamily="2" charset="0"/>
              </a:rPr>
              <a:t>:</a:t>
            </a:r>
            <a:r>
              <a:rPr lang="it-IT" sz="1600" b="1" i="0" u="none" strike="noStrike" baseline="0" dirty="0">
                <a:latin typeface="Roboto Slab" pitchFamily="2" charset="0"/>
                <a:ea typeface="Roboto Slab" pitchFamily="2" charset="0"/>
                <a:cs typeface="Roboto Slab" pitchFamily="2" charset="0"/>
              </a:rPr>
              <a:t> </a:t>
            </a:r>
            <a:r>
              <a:rPr lang="it-IT" sz="1600" b="0" i="0" u="none" strike="noStrike" baseline="0" dirty="0">
                <a:latin typeface="Roboto Slab" pitchFamily="2" charset="0"/>
                <a:ea typeface="Roboto Slab" pitchFamily="2" charset="0"/>
                <a:cs typeface="Roboto Slab" pitchFamily="2" charset="0"/>
              </a:rPr>
              <a:t>forma particolare di fusione per incorporazione, nella quale </a:t>
            </a:r>
            <a:r>
              <a:rPr lang="it-IT" sz="1600" b="1" i="0" u="none" strike="noStrike" baseline="0" dirty="0">
                <a:latin typeface="Roboto Slab" pitchFamily="2" charset="0"/>
                <a:ea typeface="Roboto Slab" pitchFamily="2" charset="0"/>
                <a:cs typeface="Roboto Slab" pitchFamily="2" charset="0"/>
              </a:rPr>
              <a:t>la società partecipata incorpora la società partecipante</a:t>
            </a:r>
            <a:r>
              <a:rPr lang="it-IT" sz="1600" b="0" i="0" u="none" strike="noStrike" baseline="0" dirty="0">
                <a:latin typeface="Roboto Slab" pitchFamily="2" charset="0"/>
                <a:ea typeface="Roboto Slab" pitchFamily="2" charset="0"/>
                <a:cs typeface="Roboto Slab" pitchFamily="2" charset="0"/>
              </a:rPr>
              <a:t>. Le ipotesi di maggiore interesse sono quelle in cui la partecipante esercita il controllo sulla partecipata.  Si possono verificare tre casi:</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a) società </a:t>
            </a:r>
            <a:r>
              <a:rPr lang="it-IT" sz="1600" b="1" i="0" u="none" strike="noStrike" baseline="0" dirty="0">
                <a:latin typeface="Roboto Slab" pitchFamily="2" charset="0"/>
                <a:ea typeface="Roboto Slab" pitchFamily="2" charset="0"/>
                <a:cs typeface="Roboto Slab" pitchFamily="2" charset="0"/>
              </a:rPr>
              <a:t>controllante-incorporata che detiene il 100% della società controllata incorporante</a:t>
            </a:r>
            <a:r>
              <a:rPr lang="it-IT" sz="1600" b="0" i="0" u="none" strike="noStrike" baseline="0" dirty="0">
                <a:latin typeface="Roboto Slab" pitchFamily="2" charset="0"/>
                <a:ea typeface="Roboto Slab" pitchFamily="2" charset="0"/>
                <a:cs typeface="Roboto Slab" pitchFamily="2" charset="0"/>
              </a:rPr>
              <a:t>. È questa l’ipotesi principale di fusione inversa (detta anche fusione “rovesciata”). In questo caso, poi, può accadere che la controllante-incorporata sia una </a:t>
            </a:r>
            <a:r>
              <a:rPr lang="it-IT" sz="1600" b="0" i="1" u="none" strike="noStrike" baseline="0" dirty="0">
                <a:latin typeface="Roboto Slab" pitchFamily="2" charset="0"/>
                <a:ea typeface="Roboto Slab" pitchFamily="2" charset="0"/>
                <a:cs typeface="Roboto Slab" pitchFamily="2" charset="0"/>
              </a:rPr>
              <a:t>holding </a:t>
            </a:r>
            <a:r>
              <a:rPr lang="it-IT" sz="1600" b="0" i="0" u="none" strike="noStrike" baseline="0" dirty="0">
                <a:latin typeface="Roboto Slab" pitchFamily="2" charset="0"/>
                <a:ea typeface="Roboto Slab" pitchFamily="2" charset="0"/>
                <a:cs typeface="Roboto Slab" pitchFamily="2" charset="0"/>
              </a:rPr>
              <a:t>di partecipazioni che ha nel suo attivo solo la partecipazione totalitaria nella società controllata incorporante;</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b) società </a:t>
            </a:r>
            <a:r>
              <a:rPr lang="it-IT" sz="1600" b="1" i="0" u="none" strike="noStrike" baseline="0" dirty="0">
                <a:latin typeface="Roboto Slab" pitchFamily="2" charset="0"/>
                <a:ea typeface="Roboto Slab" pitchFamily="2" charset="0"/>
                <a:cs typeface="Roboto Slab" pitchFamily="2" charset="0"/>
              </a:rPr>
              <a:t>controllante-incorporata che detiene una partecipazione di maggioranza</a:t>
            </a:r>
            <a:r>
              <a:rPr lang="it-IT" sz="1600" b="0" i="0" u="none" strike="noStrike" baseline="0" dirty="0">
                <a:latin typeface="Roboto Slab" pitchFamily="2" charset="0"/>
                <a:ea typeface="Roboto Slab" pitchFamily="2" charset="0"/>
                <a:cs typeface="Roboto Slab" pitchFamily="2" charset="0"/>
              </a:rPr>
              <a:t> non totalitaria nella società controllata-incorporante;</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c) società </a:t>
            </a:r>
            <a:r>
              <a:rPr lang="it-IT" sz="1600" b="1" i="0" u="none" strike="noStrike" baseline="0" dirty="0">
                <a:latin typeface="Roboto Slab" pitchFamily="2" charset="0"/>
                <a:ea typeface="Roboto Slab" pitchFamily="2" charset="0"/>
                <a:cs typeface="Roboto Slab" pitchFamily="2" charset="0"/>
              </a:rPr>
              <a:t>controllante-incorporata che possiede una partecipazione di controllo non maggioritario </a:t>
            </a:r>
            <a:r>
              <a:rPr lang="it-IT" sz="1600" b="0" i="0" u="none" strike="noStrike" baseline="0" dirty="0">
                <a:latin typeface="Roboto Slab" pitchFamily="2" charset="0"/>
                <a:ea typeface="Roboto Slab" pitchFamily="2" charset="0"/>
                <a:cs typeface="Roboto Slab" pitchFamily="2" charset="0"/>
              </a:rPr>
              <a:t>nella società controllata-incorporante (art. 2359, 1° comma, n. 2 Cod. </a:t>
            </a:r>
            <a:r>
              <a:rPr lang="it-IT" sz="1600" b="0" i="0" u="none" strike="noStrike" baseline="0" dirty="0" err="1">
                <a:latin typeface="Roboto Slab" pitchFamily="2" charset="0"/>
                <a:ea typeface="Roboto Slab" pitchFamily="2" charset="0"/>
                <a:cs typeface="Roboto Slab" pitchFamily="2" charset="0"/>
              </a:rPr>
              <a:t>Civ</a:t>
            </a:r>
            <a:r>
              <a:rPr lang="it-IT" sz="1600" b="0" i="0" u="none" strike="noStrike" baseline="0" dirty="0">
                <a:latin typeface="Roboto Slab" pitchFamily="2" charset="0"/>
                <a:ea typeface="Roboto Slab" pitchFamily="2" charset="0"/>
                <a:cs typeface="Roboto Slab" pitchFamily="2" charset="0"/>
              </a:rPr>
              <a:t>.). Quest’ultimo caso non viene trattato.</a:t>
            </a:r>
          </a:p>
        </p:txBody>
      </p:sp>
      <p:sp>
        <p:nvSpPr>
          <p:cNvPr id="3" name="Segnaposto numero diapositiva 2">
            <a:extLst>
              <a:ext uri="{FF2B5EF4-FFF2-40B4-BE49-F238E27FC236}">
                <a16:creationId xmlns:a16="http://schemas.microsoft.com/office/drawing/2014/main" id="{16ADDE17-82CD-6E2D-2C8D-F99C8577625A}"/>
              </a:ext>
            </a:extLst>
          </p:cNvPr>
          <p:cNvSpPr>
            <a:spLocks noGrp="1"/>
          </p:cNvSpPr>
          <p:nvPr>
            <p:ph type="sldNum" sz="quarter" idx="12"/>
          </p:nvPr>
        </p:nvSpPr>
        <p:spPr/>
        <p:txBody>
          <a:bodyPr/>
          <a:lstStyle/>
          <a:p>
            <a:fld id="{924E01A3-EAA5-4C2C-A4B3-8A501F687B1A}" type="slidenum">
              <a:rPr lang="it-IT" smtClean="0"/>
              <a:t>91</a:t>
            </a:fld>
            <a:endParaRPr lang="it-IT" dirty="0"/>
          </a:p>
        </p:txBody>
      </p:sp>
    </p:spTree>
    <p:extLst>
      <p:ext uri="{BB962C8B-B14F-4D97-AF65-F5344CB8AC3E}">
        <p14:creationId xmlns:p14="http://schemas.microsoft.com/office/powerpoint/2010/main" val="33968086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7B040-AA09-625C-F4B4-FC80FA6ABDD5}"/>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C7A8F636-133A-3C49-7922-1A47A5DB193F}"/>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37BB36E8-D4BA-C5DD-69EB-73D6F4C3D6E7}"/>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600" dirty="0">
              <a:latin typeface="Roboto Slab" pitchFamily="2" charset="0"/>
              <a:ea typeface="Roboto Slab" pitchFamily="2" charset="0"/>
              <a:cs typeface="Roboto Slab" pitchFamily="2" charset="0"/>
            </a:endParaRP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La fusione inversa ha la </a:t>
            </a:r>
            <a:r>
              <a:rPr lang="it-IT" sz="1600" b="1" i="0" u="none" strike="noStrike" baseline="0" dirty="0">
                <a:latin typeface="Roboto Slab" pitchFamily="2" charset="0"/>
                <a:ea typeface="Roboto Slab" pitchFamily="2" charset="0"/>
                <a:cs typeface="Roboto Slab" pitchFamily="2" charset="0"/>
              </a:rPr>
              <a:t>medesima disciplina giuridica della fusione diretta</a:t>
            </a:r>
            <a:r>
              <a:rPr lang="it-IT" sz="1600" b="0" i="0" u="none" strike="noStrike" baseline="0" dirty="0">
                <a:latin typeface="Roboto Slab" pitchFamily="2" charset="0"/>
                <a:ea typeface="Roboto Slab" pitchFamily="2" charset="0"/>
                <a:cs typeface="Roboto Slab" pitchFamily="2" charset="0"/>
              </a:rPr>
              <a:t>, incluse le disposizioni previste dall’art. 2504-</a:t>
            </a:r>
            <a:r>
              <a:rPr lang="it-IT" sz="1600" b="0" i="1" u="none" strike="noStrike" baseline="0" dirty="0">
                <a:latin typeface="Roboto Slab" pitchFamily="2" charset="0"/>
                <a:ea typeface="Roboto Slab" pitchFamily="2" charset="0"/>
                <a:cs typeface="Roboto Slab" pitchFamily="2" charset="0"/>
              </a:rPr>
              <a:t>bis </a:t>
            </a:r>
            <a:r>
              <a:rPr lang="it-IT" sz="1600" b="0" i="0" u="none" strike="noStrike" baseline="0" dirty="0">
                <a:latin typeface="Roboto Slab" pitchFamily="2" charset="0"/>
                <a:ea typeface="Roboto Slab" pitchFamily="2" charset="0"/>
                <a:cs typeface="Roboto Slab" pitchFamily="2" charset="0"/>
              </a:rPr>
              <a:t>del Codice Civile. Tuttavia, presenta alcuni </a:t>
            </a:r>
            <a:r>
              <a:rPr lang="it-IT" sz="1600" b="1" i="0" u="none" strike="noStrike" baseline="0" dirty="0">
                <a:latin typeface="Roboto Slab" pitchFamily="2" charset="0"/>
                <a:ea typeface="Roboto Slab" pitchFamily="2" charset="0"/>
                <a:cs typeface="Roboto Slab" pitchFamily="2" charset="0"/>
              </a:rPr>
              <a:t>problemi peculiari </a:t>
            </a:r>
            <a:r>
              <a:rPr lang="it-IT" sz="1600" b="0" i="0" u="none" strike="noStrike" baseline="0" dirty="0">
                <a:latin typeface="Roboto Slab" pitchFamily="2" charset="0"/>
                <a:ea typeface="Roboto Slab" pitchFamily="2" charset="0"/>
                <a:cs typeface="Roboto Slab" pitchFamily="2" charset="0"/>
              </a:rPr>
              <a:t>(specie in tema di </a:t>
            </a:r>
            <a:r>
              <a:rPr lang="it-IT" sz="1600" b="1" i="0" u="none" strike="noStrike" baseline="0" dirty="0">
                <a:latin typeface="Roboto Slab" pitchFamily="2" charset="0"/>
                <a:ea typeface="Roboto Slab" pitchFamily="2" charset="0"/>
                <a:cs typeface="Roboto Slab" pitchFamily="2" charset="0"/>
              </a:rPr>
              <a:t>utilizzo delle azioni della controllata-incorporante possedute dalla controllante/incorporata </a:t>
            </a:r>
            <a:r>
              <a:rPr lang="it-IT" sz="1600" b="0" i="0" u="none" strike="noStrike" baseline="0" dirty="0">
                <a:latin typeface="Roboto Slab" pitchFamily="2" charset="0"/>
                <a:ea typeface="Roboto Slab" pitchFamily="2" charset="0"/>
                <a:cs typeface="Roboto Slab" pitchFamily="2" charset="0"/>
              </a:rPr>
              <a:t>e di </a:t>
            </a:r>
            <a:r>
              <a:rPr lang="it-IT" sz="1600" b="1" i="0" u="none" strike="noStrike" baseline="0" dirty="0">
                <a:latin typeface="Roboto Slab" pitchFamily="2" charset="0"/>
                <a:ea typeface="Roboto Slab" pitchFamily="2" charset="0"/>
                <a:cs typeface="Roboto Slab" pitchFamily="2" charset="0"/>
              </a:rPr>
              <a:t>valutazione delle attività e passività della controllata-incorporante</a:t>
            </a:r>
            <a:r>
              <a:rPr lang="it-IT" sz="16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endParaRPr lang="it-IT" sz="1600" dirty="0">
              <a:latin typeface="Roboto Slab" pitchFamily="2" charset="0"/>
              <a:ea typeface="Roboto Slab" pitchFamily="2" charset="0"/>
              <a:cs typeface="Roboto Slab" pitchFamily="2" charset="0"/>
            </a:endParaRP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La peculiarità di tale fattispecie è rappresentata dal fatto che nel procedimento di aggregazione delle attività e passività, </a:t>
            </a:r>
            <a:r>
              <a:rPr lang="it-IT" sz="1600" b="1" i="0" u="none" strike="noStrike" baseline="0" dirty="0">
                <a:latin typeface="Roboto Slab" pitchFamily="2" charset="0"/>
                <a:ea typeface="Roboto Slab" pitchFamily="2" charset="0"/>
                <a:cs typeface="Roboto Slab" pitchFamily="2" charset="0"/>
              </a:rPr>
              <a:t>la società controllata “incorporante” si troverà ad avere nel proprio attivo azioni o quote proprie</a:t>
            </a:r>
            <a:r>
              <a:rPr lang="it-IT" sz="1600" b="0" i="0" u="none" strike="noStrike" baseline="0" dirty="0">
                <a:latin typeface="Roboto Slab" pitchFamily="2" charset="0"/>
                <a:ea typeface="Roboto Slab" pitchFamily="2" charset="0"/>
                <a:cs typeface="Roboto Slab" pitchFamily="2" charset="0"/>
              </a:rPr>
              <a:t>, situazione </a:t>
            </a:r>
            <a:r>
              <a:rPr lang="it-IT" sz="1600" b="1" i="0" u="none" strike="noStrike" baseline="0" dirty="0">
                <a:latin typeface="Roboto Slab" pitchFamily="2" charset="0"/>
                <a:ea typeface="Roboto Slab" pitchFamily="2" charset="0"/>
                <a:cs typeface="Roboto Slab" pitchFamily="2" charset="0"/>
              </a:rPr>
              <a:t>regolamentata dal Codice Civile agli artt. 2357 </a:t>
            </a:r>
            <a:r>
              <a:rPr lang="it-IT" sz="1600" b="1" i="0" u="none" strike="noStrike" baseline="0" dirty="0" err="1">
                <a:latin typeface="Roboto Slab" pitchFamily="2" charset="0"/>
                <a:ea typeface="Roboto Slab" pitchFamily="2" charset="0"/>
                <a:cs typeface="Roboto Slab" pitchFamily="2" charset="0"/>
              </a:rPr>
              <a:t>ss</a:t>
            </a:r>
            <a:r>
              <a:rPr lang="it-IT" sz="1600" b="1" i="0" u="none" strike="noStrike" baseline="0" dirty="0">
                <a:latin typeface="Roboto Slab" pitchFamily="2" charset="0"/>
                <a:ea typeface="Roboto Slab" pitchFamily="2" charset="0"/>
                <a:cs typeface="Roboto Slab" pitchFamily="2" charset="0"/>
              </a:rPr>
              <a:t> per le società per azioni </a:t>
            </a:r>
            <a:r>
              <a:rPr lang="it-IT" sz="1600" b="0" i="0" u="none" strike="noStrike" baseline="0" dirty="0">
                <a:latin typeface="Roboto Slab" pitchFamily="2" charset="0"/>
                <a:ea typeface="Roboto Slab" pitchFamily="2" charset="0"/>
                <a:cs typeface="Roboto Slab" pitchFamily="2" charset="0"/>
              </a:rPr>
              <a:t>mentre, per le </a:t>
            </a:r>
            <a:r>
              <a:rPr lang="it-IT" sz="1600" b="1" i="0" u="none" strike="noStrike" baseline="0" dirty="0">
                <a:latin typeface="Roboto Slab" pitchFamily="2" charset="0"/>
                <a:ea typeface="Roboto Slab" pitchFamily="2" charset="0"/>
                <a:cs typeface="Roboto Slab" pitchFamily="2" charset="0"/>
              </a:rPr>
              <a:t>società a responsabilità limitata</a:t>
            </a:r>
            <a:r>
              <a:rPr lang="it-IT" sz="1600" b="0" i="0" u="none" strike="noStrike" baseline="0" dirty="0">
                <a:latin typeface="Roboto Slab" pitchFamily="2" charset="0"/>
                <a:ea typeface="Roboto Slab" pitchFamily="2" charset="0"/>
                <a:cs typeface="Roboto Slab" pitchFamily="2" charset="0"/>
              </a:rPr>
              <a:t>, il </a:t>
            </a:r>
            <a:r>
              <a:rPr lang="it-IT" sz="1600" b="1" i="0" u="none" strike="noStrike" baseline="0" dirty="0">
                <a:latin typeface="Roboto Slab" pitchFamily="2" charset="0"/>
                <a:ea typeface="Roboto Slab" pitchFamily="2" charset="0"/>
                <a:cs typeface="Roboto Slab" pitchFamily="2" charset="0"/>
              </a:rPr>
              <a:t>possesso di quote proprie è vietato dall’art. 2474 del Codice Civile</a:t>
            </a:r>
            <a:r>
              <a:rPr lang="it-IT" sz="1800" b="0" i="0" u="none" strike="noStrike" baseline="0" dirty="0">
                <a:latin typeface="Roboto Slab" pitchFamily="2" charset="0"/>
                <a:ea typeface="Roboto Slab" pitchFamily="2" charset="0"/>
                <a:cs typeface="Roboto Slab" pitchFamily="2" charset="0"/>
              </a:rPr>
              <a:t>.</a:t>
            </a:r>
          </a:p>
          <a:p>
            <a:pPr algn="just">
              <a:lnSpc>
                <a:spcPct val="150000"/>
              </a:lnSpc>
              <a:spcBef>
                <a:spcPts val="0"/>
              </a:spcBef>
            </a:pPr>
            <a:endParaRPr lang="it-IT" sz="1000" b="0" i="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876B700F-E17D-C1B7-1E92-CCB83B00C48F}"/>
              </a:ext>
            </a:extLst>
          </p:cNvPr>
          <p:cNvSpPr>
            <a:spLocks noGrp="1"/>
          </p:cNvSpPr>
          <p:nvPr>
            <p:ph type="sldNum" sz="quarter" idx="12"/>
          </p:nvPr>
        </p:nvSpPr>
        <p:spPr/>
        <p:txBody>
          <a:bodyPr/>
          <a:lstStyle/>
          <a:p>
            <a:fld id="{924E01A3-EAA5-4C2C-A4B3-8A501F687B1A}" type="slidenum">
              <a:rPr lang="it-IT" smtClean="0"/>
              <a:t>92</a:t>
            </a:fld>
            <a:endParaRPr lang="it-IT" dirty="0"/>
          </a:p>
        </p:txBody>
      </p:sp>
    </p:spTree>
    <p:extLst>
      <p:ext uri="{BB962C8B-B14F-4D97-AF65-F5344CB8AC3E}">
        <p14:creationId xmlns:p14="http://schemas.microsoft.com/office/powerpoint/2010/main" val="15596276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2D9B53-41DE-EDEC-1A14-85A9E71D0E0B}"/>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9DF1DB52-7B09-33DA-0559-6247D5BF880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0646F85C-76FD-EA75-309A-C9BCB5DE1D68}"/>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gn="just">
              <a:lnSpc>
                <a:spcPct val="150000"/>
              </a:lnSpc>
              <a:spcBef>
                <a:spcPts val="0"/>
              </a:spcBef>
            </a:pPr>
            <a:endParaRPr lang="it-IT" sz="16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800" b="0" i="0" u="none" strike="noStrike" baseline="0" dirty="0">
                <a:latin typeface="Roboto Slab" pitchFamily="2" charset="0"/>
                <a:ea typeface="Roboto Slab" pitchFamily="2" charset="0"/>
                <a:cs typeface="Roboto Slab" pitchFamily="2" charset="0"/>
              </a:rPr>
              <a:t>Varie le </a:t>
            </a:r>
            <a:r>
              <a:rPr lang="it-IT" sz="1800" b="1" i="0" u="none" strike="noStrike" baseline="0" dirty="0">
                <a:latin typeface="Roboto Slab" pitchFamily="2" charset="0"/>
                <a:ea typeface="Roboto Slab" pitchFamily="2" charset="0"/>
                <a:cs typeface="Roboto Slab" pitchFamily="2" charset="0"/>
              </a:rPr>
              <a:t>ragioni economiche</a:t>
            </a:r>
            <a:r>
              <a:rPr lang="it-IT" sz="1800" b="0" i="0" u="none" strike="noStrike" baseline="0" dirty="0">
                <a:latin typeface="Roboto Slab" pitchFamily="2" charset="0"/>
                <a:ea typeface="Roboto Slab" pitchFamily="2" charset="0"/>
                <a:cs typeface="Roboto Slab" pitchFamily="2" charset="0"/>
              </a:rPr>
              <a:t>: di solito si tratta dell’ottenimento di </a:t>
            </a:r>
            <a:r>
              <a:rPr lang="it-IT" sz="1800" b="1" i="0" u="none" strike="noStrike" baseline="0" dirty="0">
                <a:latin typeface="Roboto Slab" pitchFamily="2" charset="0"/>
                <a:ea typeface="Roboto Slab" pitchFamily="2" charset="0"/>
                <a:cs typeface="Roboto Slab" pitchFamily="2" charset="0"/>
              </a:rPr>
              <a:t>risparmi di natura economica</a:t>
            </a:r>
            <a:r>
              <a:rPr lang="it-IT" sz="1800" b="0" i="1" u="none" strike="noStrike" baseline="0" dirty="0">
                <a:latin typeface="Roboto Slab" pitchFamily="2" charset="0"/>
                <a:ea typeface="Roboto Slab" pitchFamily="2" charset="0"/>
                <a:cs typeface="Roboto Slab" pitchFamily="2" charset="0"/>
              </a:rPr>
              <a:t>, </a:t>
            </a:r>
            <a:r>
              <a:rPr lang="it-IT" sz="1800" b="0" i="0" u="none" strike="noStrike" baseline="0" dirty="0">
                <a:latin typeface="Roboto Slab" pitchFamily="2" charset="0"/>
                <a:ea typeface="Roboto Slab" pitchFamily="2" charset="0"/>
                <a:cs typeface="Roboto Slab" pitchFamily="2" charset="0"/>
              </a:rPr>
              <a:t>se per esempio alla società controllata facciano capo rapporti giuridici o beni la cui trasferibilità risulti onerosa, difficoltosa o impossibile; oppure se </a:t>
            </a:r>
            <a:r>
              <a:rPr lang="it-IT" sz="1800" b="1" i="0" u="none" strike="noStrike" baseline="0" dirty="0">
                <a:latin typeface="Roboto Slab" pitchFamily="2" charset="0"/>
                <a:ea typeface="Roboto Slab" pitchFamily="2" charset="0"/>
                <a:cs typeface="Roboto Slab" pitchFamily="2" charset="0"/>
              </a:rPr>
              <a:t>la controllata goda di un particolare </a:t>
            </a:r>
            <a:r>
              <a:rPr lang="it-IT" sz="1800" b="1" i="1" u="none" strike="noStrike" baseline="0" dirty="0">
                <a:latin typeface="Roboto Slab" pitchFamily="2" charset="0"/>
                <a:ea typeface="Roboto Slab" pitchFamily="2" charset="0"/>
                <a:cs typeface="Roboto Slab" pitchFamily="2" charset="0"/>
              </a:rPr>
              <a:t>status </a:t>
            </a:r>
            <a:r>
              <a:rPr lang="it-IT" sz="1800" b="0" i="0" u="none" strike="noStrike" baseline="0" dirty="0">
                <a:latin typeface="Roboto Slab" pitchFamily="2" charset="0"/>
                <a:ea typeface="Roboto Slab" pitchFamily="2" charset="0"/>
                <a:cs typeface="Roboto Slab" pitchFamily="2" charset="0"/>
              </a:rPr>
              <a:t>o la </a:t>
            </a:r>
            <a:r>
              <a:rPr lang="it-IT" sz="1800" b="1" i="0" u="none" strike="noStrike" baseline="0" dirty="0">
                <a:latin typeface="Roboto Slab" pitchFamily="2" charset="0"/>
                <a:ea typeface="Roboto Slab" pitchFamily="2" charset="0"/>
                <a:cs typeface="Roboto Slab" pitchFamily="2" charset="0"/>
              </a:rPr>
              <a:t>gestione operativa sia accentrata su di essa</a:t>
            </a:r>
            <a:r>
              <a:rPr lang="it-IT" sz="1800" b="0" i="0" u="none" strike="noStrike" baseline="0" dirty="0">
                <a:latin typeface="Roboto Slab" pitchFamily="2" charset="0"/>
                <a:ea typeface="Roboto Slab" pitchFamily="2" charset="0"/>
                <a:cs typeface="Roboto Slab" pitchFamily="2" charset="0"/>
              </a:rPr>
              <a:t>. La fusione inversa potrebbe consentire quindi di ottenere benefici in termini di adempimenti contabili ed amministrativi, quali ad esempio le comunicazioni a clienti e fornitori, le volture di autorizzazioni e licenze, il subentro nei rapporti contrattuali e le trascrizioni ipotecarie e catastali.</a:t>
            </a:r>
            <a:endParaRPr lang="it-IT" sz="1800" b="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endParaRPr lang="it-IT" sz="1000" b="0" i="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30AC0478-11F7-D125-7ECB-F5A771FBDCB4}"/>
              </a:ext>
            </a:extLst>
          </p:cNvPr>
          <p:cNvSpPr>
            <a:spLocks noGrp="1"/>
          </p:cNvSpPr>
          <p:nvPr>
            <p:ph type="sldNum" sz="quarter" idx="12"/>
          </p:nvPr>
        </p:nvSpPr>
        <p:spPr/>
        <p:txBody>
          <a:bodyPr/>
          <a:lstStyle/>
          <a:p>
            <a:fld id="{924E01A3-EAA5-4C2C-A4B3-8A501F687B1A}" type="slidenum">
              <a:rPr lang="it-IT" smtClean="0"/>
              <a:t>93</a:t>
            </a:fld>
            <a:endParaRPr lang="it-IT" dirty="0"/>
          </a:p>
        </p:txBody>
      </p:sp>
    </p:spTree>
    <p:extLst>
      <p:ext uri="{BB962C8B-B14F-4D97-AF65-F5344CB8AC3E}">
        <p14:creationId xmlns:p14="http://schemas.microsoft.com/office/powerpoint/2010/main" val="376465215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10AC4-EA2B-E5AE-7B87-4752308A58F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690D96E4-816F-CD7B-B59C-9FE244BE7911}"/>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3C91EC6-5CB1-9D48-781F-66AA05212959}"/>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pPr>
            <a:r>
              <a:rPr lang="it-IT" sz="1600" b="1" u="none" strike="noStrike" baseline="0" dirty="0">
                <a:latin typeface="Roboto Slab" pitchFamily="2" charset="0"/>
                <a:ea typeface="Roboto Slab" pitchFamily="2" charset="0"/>
                <a:cs typeface="Roboto Slab" pitchFamily="2" charset="0"/>
              </a:rPr>
              <a:t>Ipotesi principale di fusione inversa con partecipazione di controllo totalitaria (non trattiamo le altre)</a:t>
            </a:r>
            <a:endParaRPr lang="it-IT" sz="800" b="1" u="none" strike="noStrike" baseline="0" dirty="0">
              <a:latin typeface="Roboto Slab" pitchFamily="2" charset="0"/>
              <a:ea typeface="Roboto Slab" pitchFamily="2" charset="0"/>
              <a:cs typeface="Roboto Slab" pitchFamily="2" charset="0"/>
            </a:endParaRPr>
          </a:p>
          <a:p>
            <a:pPr algn="just">
              <a:lnSpc>
                <a:spcPct val="150000"/>
              </a:lnSpc>
              <a:spcBef>
                <a:spcPts val="0"/>
              </a:spcBef>
            </a:pPr>
            <a:endParaRPr lang="it-IT" sz="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In tale situazione, ed in particolare nel caso in cui la controllante-incorporata abbia nel proprio patrimonio come </a:t>
            </a:r>
            <a:r>
              <a:rPr lang="it-IT" sz="1600" b="0" u="none" strike="noStrike" baseline="0" dirty="0">
                <a:latin typeface="Roboto Slab" pitchFamily="2" charset="0"/>
                <a:ea typeface="Roboto Slab" pitchFamily="2" charset="0"/>
                <a:cs typeface="Roboto Slab" pitchFamily="2" charset="0"/>
              </a:rPr>
              <a:t>unica attività </a:t>
            </a:r>
            <a:r>
              <a:rPr lang="it-IT" sz="1600" b="0" i="0" u="none" strike="noStrike" baseline="0" dirty="0">
                <a:latin typeface="Roboto Slab" pitchFamily="2" charset="0"/>
                <a:ea typeface="Roboto Slab" pitchFamily="2" charset="0"/>
                <a:cs typeface="Roboto Slab" pitchFamily="2" charset="0"/>
              </a:rPr>
              <a:t>la partecipazione totalitaria nella controllata incorporante, occorre tener presente quanto segue:</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a) le </a:t>
            </a:r>
            <a:r>
              <a:rPr lang="it-IT" sz="1600" b="1" i="0" u="none" strike="noStrike" baseline="0" dirty="0">
                <a:latin typeface="Roboto Slab" pitchFamily="2" charset="0"/>
                <a:ea typeface="Roboto Slab" pitchFamily="2" charset="0"/>
                <a:cs typeface="Roboto Slab" pitchFamily="2" charset="0"/>
              </a:rPr>
              <a:t>azioni della controllata-incorporante </a:t>
            </a:r>
            <a:r>
              <a:rPr lang="it-IT" sz="1600" b="0" i="0" u="none" strike="noStrike" baseline="0" dirty="0">
                <a:latin typeface="Roboto Slab" pitchFamily="2" charset="0"/>
                <a:ea typeface="Roboto Slab" pitchFamily="2" charset="0"/>
                <a:cs typeface="Roboto Slab" pitchFamily="2" charset="0"/>
              </a:rPr>
              <a:t>di cui la stessa viene in possesso a seguito  della fusione </a:t>
            </a:r>
            <a:r>
              <a:rPr lang="it-IT" sz="1600" b="1" i="0" u="none" strike="noStrike" baseline="0" dirty="0">
                <a:latin typeface="Roboto Slab" pitchFamily="2" charset="0"/>
                <a:ea typeface="Roboto Slab" pitchFamily="2" charset="0"/>
                <a:cs typeface="Roboto Slab" pitchFamily="2" charset="0"/>
              </a:rPr>
              <a:t>è opportuno che vengano assegnate ai soci della controllante-incorporata </a:t>
            </a:r>
            <a:r>
              <a:rPr lang="it-IT" sz="1600" b="0" i="0" u="none" strike="noStrike" baseline="0" dirty="0">
                <a:latin typeface="Roboto Slab" pitchFamily="2" charset="0"/>
                <a:ea typeface="Roboto Slab" pitchFamily="2" charset="0"/>
                <a:cs typeface="Roboto Slab" pitchFamily="2" charset="0"/>
              </a:rPr>
              <a:t>anziché essere annullate; ciò avverrà, come ritenuto da dottrina e giurisprudenza nella stessa proporzione in cui essi partecipavano al capitale della controllante-incorporata. </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Si avrà di conseguenza </a:t>
            </a:r>
            <a:r>
              <a:rPr lang="it-IT" sz="1600" b="0" u="none" strike="noStrike" baseline="0" dirty="0">
                <a:latin typeface="Roboto Slab" pitchFamily="2" charset="0"/>
                <a:ea typeface="Roboto Slab" pitchFamily="2" charset="0"/>
                <a:cs typeface="Roboto Slab" pitchFamily="2" charset="0"/>
              </a:rPr>
              <a:t>una sostituzione delle azioni della controllante-incorporata, che vengono annullate, con le azioni della controllata-incorporante e, pertanto, </a:t>
            </a:r>
            <a:r>
              <a:rPr lang="it-IT" sz="1600" b="1" u="none" strike="noStrike" baseline="0" dirty="0">
                <a:latin typeface="Roboto Slab" pitchFamily="2" charset="0"/>
                <a:ea typeface="Roboto Slab" pitchFamily="2" charset="0"/>
                <a:cs typeface="Roboto Slab" pitchFamily="2" charset="0"/>
              </a:rPr>
              <a:t>un vero e proprio concambio</a:t>
            </a:r>
            <a:r>
              <a:rPr lang="it-IT" sz="1600" b="0" u="none" strike="noStrike" baseline="0" dirty="0">
                <a:latin typeface="Roboto Slab" pitchFamily="2" charset="0"/>
                <a:ea typeface="Roboto Slab" pitchFamily="2" charset="0"/>
                <a:cs typeface="Roboto Slab" pitchFamily="2" charset="0"/>
              </a:rPr>
              <a:t>. (…)</a:t>
            </a:r>
          </a:p>
        </p:txBody>
      </p:sp>
      <p:sp>
        <p:nvSpPr>
          <p:cNvPr id="3" name="Segnaposto numero diapositiva 2">
            <a:extLst>
              <a:ext uri="{FF2B5EF4-FFF2-40B4-BE49-F238E27FC236}">
                <a16:creationId xmlns:a16="http://schemas.microsoft.com/office/drawing/2014/main" id="{B4C21208-F5A4-9265-BDC6-91376D4B79C1}"/>
              </a:ext>
            </a:extLst>
          </p:cNvPr>
          <p:cNvSpPr>
            <a:spLocks noGrp="1"/>
          </p:cNvSpPr>
          <p:nvPr>
            <p:ph type="sldNum" sz="quarter" idx="12"/>
          </p:nvPr>
        </p:nvSpPr>
        <p:spPr/>
        <p:txBody>
          <a:bodyPr/>
          <a:lstStyle/>
          <a:p>
            <a:fld id="{924E01A3-EAA5-4C2C-A4B3-8A501F687B1A}" type="slidenum">
              <a:rPr lang="it-IT" smtClean="0"/>
              <a:t>94</a:t>
            </a:fld>
            <a:endParaRPr lang="it-IT" dirty="0"/>
          </a:p>
        </p:txBody>
      </p:sp>
    </p:spTree>
    <p:extLst>
      <p:ext uri="{BB962C8B-B14F-4D97-AF65-F5344CB8AC3E}">
        <p14:creationId xmlns:p14="http://schemas.microsoft.com/office/powerpoint/2010/main" val="75447004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75C07-6F1F-4520-EED2-121AAE2D9BB4}"/>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E1C2285D-B1AC-7C69-CD0B-77839EF5CC0E}"/>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3E1A49D-0150-F7A0-C3A0-8E702156D373}"/>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pPr>
            <a:r>
              <a:rPr lang="it-IT" sz="1600" b="1" u="none" strike="noStrike" baseline="0" dirty="0">
                <a:latin typeface="Roboto Slab" pitchFamily="2" charset="0"/>
                <a:ea typeface="Roboto Slab" pitchFamily="2" charset="0"/>
                <a:cs typeface="Roboto Slab" pitchFamily="2" charset="0"/>
              </a:rPr>
              <a:t>Ipotesi principale di fusione inversa con partecipazione di controllo totalitaria (non trattiamo le altre)</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Quest’ultimo, peraltro, non essendo determinato sulla base di una ponderazione dei valori effettivi dei patrimoni delle due società vede, per analogia, l’applicazione delle disposizioni dell’art. 2505, primo comma, del Codice Civile, e </a:t>
            </a:r>
            <a:r>
              <a:rPr lang="it-IT" sz="1600" b="1" i="0" u="none" strike="noStrike" baseline="0" dirty="0">
                <a:latin typeface="Roboto Slab" pitchFamily="2" charset="0"/>
                <a:ea typeface="Roboto Slab" pitchFamily="2" charset="0"/>
                <a:cs typeface="Roboto Slab" pitchFamily="2" charset="0"/>
              </a:rPr>
              <a:t>non è quindi richiesto l’accertamento della congruità del rapporto di cambio </a:t>
            </a:r>
            <a:r>
              <a:rPr lang="it-IT" sz="1600" b="0" i="0" u="none" strike="noStrike" baseline="0" dirty="0">
                <a:latin typeface="Roboto Slab" pitchFamily="2" charset="0"/>
                <a:ea typeface="Roboto Slab" pitchFamily="2" charset="0"/>
                <a:cs typeface="Roboto Slab" pitchFamily="2" charset="0"/>
              </a:rPr>
              <a:t>da parte di un esperto nominato dal Tribunale.</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Tuttavia, il ricorso all’esperto si ritiene necessario qualora debbano determinarsi rapporti di cambio “multipli” (ad esempio per la presenza nella controllante-incorporata di varie categorie di azioni, mentre la controllata-incorporante ha solo azioni ordinarie salvo che, come è stato rilevato in dottrina, la controllante non abbia un unico socio nelle cui mani si concentra l’intera partecipazione);</a:t>
            </a:r>
          </a:p>
          <a:p>
            <a:pPr algn="just">
              <a:lnSpc>
                <a:spcPct val="150000"/>
              </a:lnSpc>
              <a:spcBef>
                <a:spcPts val="0"/>
              </a:spcBef>
            </a:pPr>
            <a:r>
              <a:rPr lang="it-IT" sz="1100" b="0" u="none" strike="noStrike" baseline="0" dirty="0">
                <a:latin typeface="Roboto Slab" pitchFamily="2" charset="0"/>
                <a:ea typeface="Roboto Slab" pitchFamily="2" charset="0"/>
                <a:cs typeface="Roboto Slab" pitchFamily="2" charset="0"/>
              </a:rPr>
              <a:t> </a:t>
            </a:r>
          </a:p>
        </p:txBody>
      </p:sp>
      <p:sp>
        <p:nvSpPr>
          <p:cNvPr id="3" name="Segnaposto numero diapositiva 2">
            <a:extLst>
              <a:ext uri="{FF2B5EF4-FFF2-40B4-BE49-F238E27FC236}">
                <a16:creationId xmlns:a16="http://schemas.microsoft.com/office/drawing/2014/main" id="{801FBA65-767E-6FC8-FD61-4F3FE54F7369}"/>
              </a:ext>
            </a:extLst>
          </p:cNvPr>
          <p:cNvSpPr>
            <a:spLocks noGrp="1"/>
          </p:cNvSpPr>
          <p:nvPr>
            <p:ph type="sldNum" sz="quarter" idx="12"/>
          </p:nvPr>
        </p:nvSpPr>
        <p:spPr/>
        <p:txBody>
          <a:bodyPr/>
          <a:lstStyle/>
          <a:p>
            <a:fld id="{924E01A3-EAA5-4C2C-A4B3-8A501F687B1A}" type="slidenum">
              <a:rPr lang="it-IT" smtClean="0"/>
              <a:t>95</a:t>
            </a:fld>
            <a:endParaRPr lang="it-IT" dirty="0"/>
          </a:p>
        </p:txBody>
      </p:sp>
    </p:spTree>
    <p:extLst>
      <p:ext uri="{BB962C8B-B14F-4D97-AF65-F5344CB8AC3E}">
        <p14:creationId xmlns:p14="http://schemas.microsoft.com/office/powerpoint/2010/main" val="222313923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C0837-66E6-40BD-BA49-116B50BED43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6152255-8590-E833-91CF-8A493ADFD975}"/>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83DE60B4-9070-CFAF-8C02-002F4A2C944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pPr>
            <a:r>
              <a:rPr lang="it-IT" sz="1600" b="1" u="none" strike="noStrike" baseline="0" dirty="0">
                <a:latin typeface="Roboto Slab" pitchFamily="2" charset="0"/>
                <a:ea typeface="Roboto Slab" pitchFamily="2" charset="0"/>
                <a:cs typeface="Roboto Slab" pitchFamily="2" charset="0"/>
              </a:rPr>
              <a:t>Ipotesi principale di fusione inversa con partecipazione di controllo totalitaria (non trattiamo le altre)</a:t>
            </a:r>
            <a:endParaRPr lang="it-IT" sz="800" b="1" u="none" strike="noStrike" baseline="0" dirty="0">
              <a:latin typeface="Roboto Slab" pitchFamily="2" charset="0"/>
              <a:ea typeface="Roboto Slab" pitchFamily="2" charset="0"/>
              <a:cs typeface="Roboto Slab" pitchFamily="2" charset="0"/>
            </a:endParaRPr>
          </a:p>
          <a:p>
            <a:pPr algn="just">
              <a:lnSpc>
                <a:spcPct val="150000"/>
              </a:lnSpc>
              <a:spcBef>
                <a:spcPts val="0"/>
              </a:spcBef>
            </a:pPr>
            <a:endParaRPr lang="it-IT" sz="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b) poiché la fusione diretta e la fusione inversa costituiscono due modalità diverse della fusione per incorporazione ed hanno un’identica disciplina giuridica, </a:t>
            </a:r>
            <a:r>
              <a:rPr lang="it-IT" sz="1600" b="1" i="0" u="none" strike="noStrike" baseline="0" dirty="0">
                <a:latin typeface="Roboto Slab" pitchFamily="2" charset="0"/>
                <a:ea typeface="Roboto Slab" pitchFamily="2" charset="0"/>
                <a:cs typeface="Roboto Slab" pitchFamily="2" charset="0"/>
              </a:rPr>
              <a:t>il complesso economico unificato dopo la fusione non può che avere lo stesso valore</a:t>
            </a:r>
            <a:r>
              <a:rPr lang="it-IT" sz="1600" b="0" i="0" u="none" strike="noStrike" baseline="0" dirty="0">
                <a:latin typeface="Roboto Slab" pitchFamily="2" charset="0"/>
                <a:ea typeface="Roboto Slab" pitchFamily="2" charset="0"/>
                <a:cs typeface="Roboto Slab" pitchFamily="2" charset="0"/>
              </a:rPr>
              <a:t>, sia che si effettui una incorporazione diretta o una incorporazione rovesciata;</a:t>
            </a: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c) i valori correnti delle attività e passività ed il relativo avviamento della </a:t>
            </a:r>
            <a:r>
              <a:rPr lang="it-IT" sz="1600" b="0" u="none" strike="noStrike" baseline="0" dirty="0">
                <a:latin typeface="Roboto Slab" pitchFamily="2" charset="0"/>
                <a:ea typeface="Roboto Slab" pitchFamily="2" charset="0"/>
                <a:cs typeface="Roboto Slab" pitchFamily="2" charset="0"/>
              </a:rPr>
              <a:t>controllata-incorporante, che hanno determinato il prezzo di acquisto della partecipazione totalitaria, comunque sussistono e quindi, se </a:t>
            </a:r>
            <a:r>
              <a:rPr lang="it-IT" sz="1600" b="1" u="none" strike="noStrike" baseline="0" dirty="0">
                <a:latin typeface="Roboto Slab" pitchFamily="2" charset="0"/>
                <a:ea typeface="Roboto Slab" pitchFamily="2" charset="0"/>
                <a:cs typeface="Roboto Slab" pitchFamily="2" charset="0"/>
              </a:rPr>
              <a:t>possono essere fatti emergere nell’operazione</a:t>
            </a:r>
            <a:r>
              <a:rPr lang="it-IT" sz="1600" b="0" u="none" strike="noStrike" baseline="0" dirty="0">
                <a:latin typeface="Roboto Slab" pitchFamily="2" charset="0"/>
                <a:ea typeface="Roboto Slab" pitchFamily="2" charset="0"/>
                <a:cs typeface="Roboto Slab" pitchFamily="2" charset="0"/>
              </a:rPr>
              <a:t> di fusione diretta, e </a:t>
            </a:r>
            <a:r>
              <a:rPr lang="it-IT" sz="1600" b="1" u="none" strike="noStrike" baseline="0" dirty="0">
                <a:latin typeface="Roboto Slab" pitchFamily="2" charset="0"/>
                <a:ea typeface="Roboto Slab" pitchFamily="2" charset="0"/>
                <a:cs typeface="Roboto Slab" pitchFamily="2" charset="0"/>
              </a:rPr>
              <a:t>nei limiti del disavanzo </a:t>
            </a:r>
            <a:r>
              <a:rPr lang="it-IT" sz="1600" b="0" u="none" strike="noStrike" baseline="0" dirty="0">
                <a:latin typeface="Roboto Slab" pitchFamily="2" charset="0"/>
                <a:ea typeface="Roboto Slab" pitchFamily="2" charset="0"/>
                <a:cs typeface="Roboto Slab" pitchFamily="2" charset="0"/>
              </a:rPr>
              <a:t>di fusione, possono essere fatti emergere </a:t>
            </a:r>
            <a:r>
              <a:rPr lang="it-IT" sz="1600" b="1" u="none" strike="noStrike" baseline="0" dirty="0">
                <a:latin typeface="Roboto Slab" pitchFamily="2" charset="0"/>
                <a:ea typeface="Roboto Slab" pitchFamily="2" charset="0"/>
                <a:cs typeface="Roboto Slab" pitchFamily="2" charset="0"/>
              </a:rPr>
              <a:t>anche nell’ipotesi della fusione inversa</a:t>
            </a:r>
            <a:r>
              <a:rPr lang="it-IT" sz="1600" b="0" i="0" u="none" strike="noStrike" baseline="0" dirty="0">
                <a:latin typeface="Roboto Slab" pitchFamily="2" charset="0"/>
                <a:ea typeface="Roboto Slab" pitchFamily="2" charset="0"/>
                <a:cs typeface="Roboto Slab" pitchFamily="2" charset="0"/>
              </a:rPr>
              <a:t>;</a:t>
            </a:r>
            <a:r>
              <a:rPr lang="it-IT" sz="1600" b="0" u="none" strike="noStrike" baseline="0" dirty="0">
                <a:latin typeface="Roboto Slab" pitchFamily="2" charset="0"/>
                <a:ea typeface="Roboto Slab" pitchFamily="2" charset="0"/>
                <a:cs typeface="Roboto Slab" pitchFamily="2" charset="0"/>
              </a:rPr>
              <a:t> </a:t>
            </a:r>
          </a:p>
        </p:txBody>
      </p:sp>
      <p:sp>
        <p:nvSpPr>
          <p:cNvPr id="3" name="Segnaposto numero diapositiva 2">
            <a:extLst>
              <a:ext uri="{FF2B5EF4-FFF2-40B4-BE49-F238E27FC236}">
                <a16:creationId xmlns:a16="http://schemas.microsoft.com/office/drawing/2014/main" id="{19159742-E1F6-075D-E911-B962EF47B8E5}"/>
              </a:ext>
            </a:extLst>
          </p:cNvPr>
          <p:cNvSpPr>
            <a:spLocks noGrp="1"/>
          </p:cNvSpPr>
          <p:nvPr>
            <p:ph type="sldNum" sz="quarter" idx="12"/>
          </p:nvPr>
        </p:nvSpPr>
        <p:spPr/>
        <p:txBody>
          <a:bodyPr/>
          <a:lstStyle/>
          <a:p>
            <a:fld id="{924E01A3-EAA5-4C2C-A4B3-8A501F687B1A}" type="slidenum">
              <a:rPr lang="it-IT" smtClean="0"/>
              <a:t>96</a:t>
            </a:fld>
            <a:endParaRPr lang="it-IT" dirty="0"/>
          </a:p>
        </p:txBody>
      </p:sp>
    </p:spTree>
    <p:extLst>
      <p:ext uri="{BB962C8B-B14F-4D97-AF65-F5344CB8AC3E}">
        <p14:creationId xmlns:p14="http://schemas.microsoft.com/office/powerpoint/2010/main" val="128918464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89A4A-E64F-BD7B-1C49-CCC8914EBF18}"/>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590AEAA7-92EF-31DB-607A-AA45B155EF24}"/>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9718AAD5-80B8-C166-2444-AA285141FE72}"/>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pPr>
            <a:r>
              <a:rPr lang="it-IT" sz="1600" b="1" u="none" strike="noStrike" baseline="0" dirty="0">
                <a:latin typeface="Roboto Slab" pitchFamily="2" charset="0"/>
                <a:ea typeface="Roboto Slab" pitchFamily="2" charset="0"/>
                <a:cs typeface="Roboto Slab" pitchFamily="2" charset="0"/>
              </a:rPr>
              <a:t>Ipotesi principale di fusione inversa con partecipazione di controllo totalitaria (non trattiamo le altre)</a:t>
            </a:r>
            <a:endParaRPr lang="it-IT" sz="800" b="1" u="none" strike="noStrike" baseline="0" dirty="0">
              <a:latin typeface="Roboto Slab" pitchFamily="2" charset="0"/>
              <a:ea typeface="Roboto Slab" pitchFamily="2" charset="0"/>
              <a:cs typeface="Roboto Slab" pitchFamily="2" charset="0"/>
            </a:endParaRPr>
          </a:p>
          <a:p>
            <a:pPr algn="just">
              <a:lnSpc>
                <a:spcPct val="150000"/>
              </a:lnSpc>
              <a:spcBef>
                <a:spcPts val="0"/>
              </a:spcBef>
            </a:pPr>
            <a:endParaRPr lang="it-IT" sz="800" b="0" i="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sz="1600" b="0" i="0" u="none" strike="noStrike" baseline="0" dirty="0">
                <a:latin typeface="Roboto Slab" pitchFamily="2" charset="0"/>
                <a:ea typeface="Roboto Slab" pitchFamily="2" charset="0"/>
                <a:cs typeface="Roboto Slab" pitchFamily="2" charset="0"/>
              </a:rPr>
              <a:t>d) l’obiezione, di parte della dottrina, relativa al fatto che con la fusione inversa non si ha la sostituzione del costo di una partecipazione (bene di secondo grado) con le attività e passività (beni di primo grado) che essa rappresenta, e che di conseguenza l’attribuzione a tali attività e passività di un costo sostenuto dalla controllante non potrebbe essere realizzata, non è rilevante: con la fusione inversa i soci della controllante, che prima erano i titolari, in senso economico, del patrimonio della controllata in via mediata ed indiretta attraverso la partecipazione totalitaria posseduta dalla controllante, lo </a:t>
            </a:r>
            <a:r>
              <a:rPr lang="it-IT" sz="1600" b="0" u="none" strike="noStrike" baseline="0" dirty="0">
                <a:latin typeface="Roboto Slab" pitchFamily="2" charset="0"/>
                <a:ea typeface="Roboto Slab" pitchFamily="2" charset="0"/>
                <a:cs typeface="Roboto Slab" pitchFamily="2" charset="0"/>
              </a:rPr>
              <a:t>diventano ora direttamente </a:t>
            </a:r>
            <a:r>
              <a:rPr lang="it-IT" sz="1600" b="0" i="0" u="none" strike="noStrike" baseline="0" dirty="0">
                <a:latin typeface="Roboto Slab" pitchFamily="2" charset="0"/>
                <a:ea typeface="Roboto Slab" pitchFamily="2" charset="0"/>
                <a:cs typeface="Roboto Slab" pitchFamily="2" charset="0"/>
              </a:rPr>
              <a:t>per effetto della fusione attraverso la titolarità ad essi attribuita di quella partecipazione</a:t>
            </a:r>
            <a:r>
              <a:rPr lang="it-IT" sz="1800" b="0" i="0" u="none" strike="noStrike" baseline="0" dirty="0">
                <a:latin typeface="Times New Roman" panose="02020603050405020304" pitchFamily="18" charset="0"/>
              </a:rPr>
              <a:t>.</a:t>
            </a:r>
            <a:r>
              <a:rPr lang="it-IT" sz="1100" b="0" u="none" strike="noStrike" baseline="0" dirty="0">
                <a:latin typeface="Roboto Slab" pitchFamily="2" charset="0"/>
                <a:ea typeface="Roboto Slab" pitchFamily="2" charset="0"/>
                <a:cs typeface="Roboto Slab" pitchFamily="2" charset="0"/>
              </a:rPr>
              <a:t> </a:t>
            </a:r>
          </a:p>
        </p:txBody>
      </p:sp>
      <p:sp>
        <p:nvSpPr>
          <p:cNvPr id="3" name="Segnaposto numero diapositiva 2">
            <a:extLst>
              <a:ext uri="{FF2B5EF4-FFF2-40B4-BE49-F238E27FC236}">
                <a16:creationId xmlns:a16="http://schemas.microsoft.com/office/drawing/2014/main" id="{2265D071-61CA-4F58-A82D-D399911EF3AE}"/>
              </a:ext>
            </a:extLst>
          </p:cNvPr>
          <p:cNvSpPr>
            <a:spLocks noGrp="1"/>
          </p:cNvSpPr>
          <p:nvPr>
            <p:ph type="sldNum" sz="quarter" idx="12"/>
          </p:nvPr>
        </p:nvSpPr>
        <p:spPr/>
        <p:txBody>
          <a:bodyPr/>
          <a:lstStyle/>
          <a:p>
            <a:fld id="{924E01A3-EAA5-4C2C-A4B3-8A501F687B1A}" type="slidenum">
              <a:rPr lang="it-IT" smtClean="0"/>
              <a:t>97</a:t>
            </a:fld>
            <a:endParaRPr lang="it-IT" dirty="0"/>
          </a:p>
        </p:txBody>
      </p:sp>
    </p:spTree>
    <p:extLst>
      <p:ext uri="{BB962C8B-B14F-4D97-AF65-F5344CB8AC3E}">
        <p14:creationId xmlns:p14="http://schemas.microsoft.com/office/powerpoint/2010/main" val="10664038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B13673-87F1-5ADE-BA83-F9B0F7C27AC1}"/>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3B267DB4-9105-4015-6D03-AD8258C462E0}"/>
              </a:ext>
            </a:extLst>
          </p:cNvPr>
          <p:cNvSpPr>
            <a:spLocks noGrp="1" noChangeArrowheads="1"/>
          </p:cNvSpPr>
          <p:nvPr>
            <p:ph type="ctrTitle"/>
          </p:nvPr>
        </p:nvSpPr>
        <p:spPr>
          <a:xfrm>
            <a:off x="2355852" y="476249"/>
            <a:ext cx="7700962" cy="576263"/>
          </a:xfrm>
          <a:solidFill>
            <a:schemeClr val="accent5">
              <a:lumMod val="40000"/>
              <a:lumOff val="60000"/>
            </a:schemeClr>
          </a:solidFill>
        </p:spPr>
        <p:txBody>
          <a:bodyPr>
            <a:noAutofit/>
          </a:bodyPr>
          <a:lstStyle/>
          <a:p>
            <a:pPr eaLnBrk="1" hangingPunct="1"/>
            <a:r>
              <a:rPr lang="it-IT" sz="2800" i="1" u="none" strike="noStrike" baseline="0" dirty="0">
                <a:solidFill>
                  <a:srgbClr val="FF0000"/>
                </a:solidFill>
                <a:latin typeface="Roboto Slab" pitchFamily="2" charset="0"/>
                <a:ea typeface="Roboto Slab" pitchFamily="2" charset="0"/>
                <a:cs typeface="Roboto Slab" pitchFamily="2" charset="0"/>
              </a:rPr>
              <a:t>La fusione inversa – OIC 4</a:t>
            </a:r>
            <a:endParaRPr lang="it-IT" altLang="it-IT" sz="2800" i="1" dirty="0">
              <a:solidFill>
                <a:srgbClr val="FF0000"/>
              </a:solidFill>
              <a:latin typeface="Roboto Slab" pitchFamily="2" charset="0"/>
              <a:ea typeface="Roboto Slab" pitchFamily="2" charset="0"/>
              <a:cs typeface="Roboto Slab" pitchFamily="2" charset="0"/>
            </a:endParaRPr>
          </a:p>
        </p:txBody>
      </p:sp>
      <p:sp>
        <p:nvSpPr>
          <p:cNvPr id="2051" name="Rectangle 3">
            <a:extLst>
              <a:ext uri="{FF2B5EF4-FFF2-40B4-BE49-F238E27FC236}">
                <a16:creationId xmlns:a16="http://schemas.microsoft.com/office/drawing/2014/main" id="{644C6460-75F6-2AA3-4335-109961507968}"/>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noAutofit/>
          </a:bodyPr>
          <a:lstStyle/>
          <a:p>
            <a:pPr>
              <a:lnSpc>
                <a:spcPct val="150000"/>
              </a:lnSpc>
              <a:spcBef>
                <a:spcPts val="0"/>
              </a:spcBef>
            </a:pPr>
            <a:r>
              <a:rPr lang="it-IT" sz="1600" b="1" u="none" strike="noStrike" baseline="0" dirty="0">
                <a:latin typeface="Roboto Slab" pitchFamily="2" charset="0"/>
                <a:ea typeface="Roboto Slab" pitchFamily="2" charset="0"/>
                <a:cs typeface="Roboto Slab" pitchFamily="2" charset="0"/>
              </a:rPr>
              <a:t>Ipotesi principale di fusione inversa con partecipazione di controllo totalitaria (non trattiamo le altre)</a:t>
            </a:r>
            <a:endParaRPr lang="it-IT" sz="800" b="1" u="none" strike="noStrike" baseline="0" dirty="0">
              <a:latin typeface="Roboto Slab" pitchFamily="2" charset="0"/>
              <a:ea typeface="Roboto Slab" pitchFamily="2" charset="0"/>
              <a:cs typeface="Roboto Slab" pitchFamily="2" charset="0"/>
            </a:endParaRPr>
          </a:p>
          <a:p>
            <a:pPr algn="just">
              <a:lnSpc>
                <a:spcPct val="150000"/>
              </a:lnSpc>
              <a:spcBef>
                <a:spcPts val="0"/>
              </a:spcBef>
            </a:pPr>
            <a:endParaRPr lang="it-IT" sz="800" b="0" u="none" strike="noStrike" baseline="0" dirty="0">
              <a:latin typeface="Roboto Slab" pitchFamily="2" charset="0"/>
              <a:ea typeface="Roboto Slab" pitchFamily="2" charset="0"/>
              <a:cs typeface="Roboto Slab" pitchFamily="2" charset="0"/>
            </a:endParaRPr>
          </a:p>
          <a:p>
            <a:pPr algn="just">
              <a:lnSpc>
                <a:spcPct val="150000"/>
              </a:lnSpc>
              <a:spcBef>
                <a:spcPts val="0"/>
              </a:spcBef>
            </a:pPr>
            <a:r>
              <a:rPr lang="it-IT" b="0" u="none" strike="noStrike" baseline="0" dirty="0">
                <a:latin typeface="Roboto Slab" pitchFamily="2" charset="0"/>
                <a:ea typeface="Roboto Slab" pitchFamily="2" charset="0"/>
                <a:cs typeface="Roboto Slab" pitchFamily="2" charset="0"/>
              </a:rPr>
              <a:t>In conclusione, nell’ipotesi principale di fusione inversa qui esaminata, il </a:t>
            </a:r>
            <a:r>
              <a:rPr lang="it-IT" b="1" u="none" strike="noStrike" baseline="0" dirty="0">
                <a:latin typeface="Roboto Slab" pitchFamily="2" charset="0"/>
                <a:ea typeface="Roboto Slab" pitchFamily="2" charset="0"/>
                <a:cs typeface="Roboto Slab" pitchFamily="2" charset="0"/>
              </a:rPr>
              <a:t>disavanzo</a:t>
            </a:r>
            <a:r>
              <a:rPr lang="it-IT" b="0" u="none" strike="noStrike" baseline="0" dirty="0">
                <a:latin typeface="Roboto Slab" pitchFamily="2" charset="0"/>
                <a:ea typeface="Roboto Slab" pitchFamily="2" charset="0"/>
                <a:cs typeface="Roboto Slab" pitchFamily="2" charset="0"/>
              </a:rPr>
              <a:t> che si viene a creare, se sono presenti le condizioni viste in precedenza, deve essere </a:t>
            </a:r>
            <a:r>
              <a:rPr lang="it-IT" b="1" u="none" strike="noStrike" baseline="0" dirty="0">
                <a:latin typeface="Roboto Slab" pitchFamily="2" charset="0"/>
                <a:ea typeface="Roboto Slab" pitchFamily="2" charset="0"/>
                <a:cs typeface="Roboto Slab" pitchFamily="2" charset="0"/>
              </a:rPr>
              <a:t>imputato alle attività e passività </a:t>
            </a:r>
            <a:r>
              <a:rPr lang="it-IT" b="0" u="none" strike="noStrike" baseline="0" dirty="0">
                <a:latin typeface="Roboto Slab" pitchFamily="2" charset="0"/>
                <a:ea typeface="Roboto Slab" pitchFamily="2" charset="0"/>
                <a:cs typeface="Roboto Slab" pitchFamily="2" charset="0"/>
              </a:rPr>
              <a:t>della società controllata-incorporante e/o al suo </a:t>
            </a:r>
            <a:r>
              <a:rPr lang="it-IT" b="1" u="none" strike="noStrike" baseline="0" dirty="0">
                <a:latin typeface="Roboto Slab" pitchFamily="2" charset="0"/>
                <a:ea typeface="Roboto Slab" pitchFamily="2" charset="0"/>
                <a:cs typeface="Roboto Slab" pitchFamily="2" charset="0"/>
              </a:rPr>
              <a:t>avviamento</a:t>
            </a:r>
            <a:r>
              <a:rPr lang="it-IT" b="0" i="1" u="none" strike="noStrike" baseline="0" dirty="0">
                <a:latin typeface="Roboto Slab" pitchFamily="2" charset="0"/>
                <a:ea typeface="Roboto Slab" pitchFamily="2" charset="0"/>
                <a:cs typeface="Roboto Slab" pitchFamily="2" charset="0"/>
              </a:rPr>
              <a:t>.</a:t>
            </a:r>
            <a:endParaRPr lang="it-IT" b="0" u="none" strike="noStrike" baseline="0" dirty="0">
              <a:latin typeface="Roboto Slab" pitchFamily="2" charset="0"/>
              <a:ea typeface="Roboto Slab" pitchFamily="2" charset="0"/>
              <a:cs typeface="Roboto Slab" pitchFamily="2" charset="0"/>
            </a:endParaRPr>
          </a:p>
        </p:txBody>
      </p:sp>
      <p:sp>
        <p:nvSpPr>
          <p:cNvPr id="3" name="Segnaposto numero diapositiva 2">
            <a:extLst>
              <a:ext uri="{FF2B5EF4-FFF2-40B4-BE49-F238E27FC236}">
                <a16:creationId xmlns:a16="http://schemas.microsoft.com/office/drawing/2014/main" id="{645F4538-1948-32A3-02E5-7D4A39CFCE25}"/>
              </a:ext>
            </a:extLst>
          </p:cNvPr>
          <p:cNvSpPr>
            <a:spLocks noGrp="1"/>
          </p:cNvSpPr>
          <p:nvPr>
            <p:ph type="sldNum" sz="quarter" idx="12"/>
          </p:nvPr>
        </p:nvSpPr>
        <p:spPr/>
        <p:txBody>
          <a:bodyPr/>
          <a:lstStyle/>
          <a:p>
            <a:fld id="{924E01A3-EAA5-4C2C-A4B3-8A501F687B1A}" type="slidenum">
              <a:rPr lang="it-IT" smtClean="0"/>
              <a:t>98</a:t>
            </a:fld>
            <a:endParaRPr lang="it-IT" dirty="0"/>
          </a:p>
        </p:txBody>
      </p:sp>
    </p:spTree>
    <p:extLst>
      <p:ext uri="{BB962C8B-B14F-4D97-AF65-F5344CB8AC3E}">
        <p14:creationId xmlns:p14="http://schemas.microsoft.com/office/powerpoint/2010/main" val="11762233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F73460-5E8B-8515-7A76-88D7BBDCDF3F}"/>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6FC4A8DA-46F0-1F9F-EE8E-82CF43BBB8AD}"/>
              </a:ext>
            </a:extLst>
          </p:cNvPr>
          <p:cNvSpPr>
            <a:spLocks noGrp="1" noChangeArrowheads="1"/>
          </p:cNvSpPr>
          <p:nvPr>
            <p:ph type="subTitle" idx="1"/>
          </p:nvPr>
        </p:nvSpPr>
        <p:spPr>
          <a:xfrm>
            <a:off x="2351089" y="1052514"/>
            <a:ext cx="7705725" cy="5329237"/>
          </a:xfrm>
          <a:solidFill>
            <a:schemeClr val="accent5">
              <a:lumMod val="40000"/>
              <a:lumOff val="60000"/>
            </a:schemeClr>
          </a:solidFill>
        </p:spPr>
        <p:txBody>
          <a:bodyPr/>
          <a:lstStyle/>
          <a:p>
            <a:pPr eaLnBrk="1" hangingPunct="1">
              <a:lnSpc>
                <a:spcPct val="80000"/>
              </a:lnSpc>
            </a:pPr>
            <a:endParaRPr lang="it-IT" altLang="it-IT" b="1" i="1" dirty="0"/>
          </a:p>
          <a:p>
            <a:pPr eaLnBrk="1" hangingPunct="1">
              <a:lnSpc>
                <a:spcPct val="80000"/>
              </a:lnSpc>
            </a:pPr>
            <a:endParaRPr lang="it-IT" altLang="it-IT" sz="1800" i="1" dirty="0">
              <a:latin typeface="Garamond" panose="02020404030301010803" pitchFamily="18" charset="0"/>
            </a:endParaRPr>
          </a:p>
          <a:p>
            <a:pPr eaLnBrk="1" hangingPunct="1">
              <a:lnSpc>
                <a:spcPct val="80000"/>
              </a:lnSpc>
            </a:pPr>
            <a:endParaRPr lang="it-IT" altLang="it-IT" sz="1600" i="1" dirty="0">
              <a:latin typeface="Garamond" panose="02020404030301010803" pitchFamily="18" charset="0"/>
            </a:endParaRPr>
          </a:p>
          <a:p>
            <a:pPr eaLnBrk="1" hangingPunct="1">
              <a:lnSpc>
                <a:spcPct val="80000"/>
              </a:lnSpc>
            </a:pPr>
            <a:endParaRPr lang="it-IT" sz="16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effectLst/>
              <a:latin typeface="Garamond" panose="02020404030301010803" pitchFamily="18" charset="0"/>
            </a:endParaRPr>
          </a:p>
          <a:p>
            <a:pPr eaLnBrk="1" hangingPunct="1">
              <a:lnSpc>
                <a:spcPct val="80000"/>
              </a:lnSpc>
            </a:pPr>
            <a:endParaRPr lang="it-IT" sz="3200" i="1" dirty="0">
              <a:solidFill>
                <a:srgbClr val="000000"/>
              </a:solidFill>
              <a:latin typeface="Garamond" panose="02020404030301010803" pitchFamily="18" charset="0"/>
            </a:endParaRPr>
          </a:p>
          <a:p>
            <a:pPr eaLnBrk="1" hangingPunct="1">
              <a:lnSpc>
                <a:spcPct val="80000"/>
              </a:lnSpc>
            </a:pPr>
            <a:r>
              <a:rPr lang="it-IT" sz="3200" i="1" dirty="0">
                <a:solidFill>
                  <a:srgbClr val="000000"/>
                </a:solidFill>
                <a:effectLst/>
                <a:latin typeface="Garamond" panose="02020404030301010803" pitchFamily="18" charset="0"/>
              </a:rPr>
              <a:t>Imposte dirette</a:t>
            </a:r>
            <a:endParaRPr lang="it-IT" sz="3200" i="1" dirty="0">
              <a:solidFill>
                <a:srgbClr val="000000"/>
              </a:solidFill>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a:p>
            <a:pPr eaLnBrk="1" hangingPunct="1">
              <a:lnSpc>
                <a:spcPct val="80000"/>
              </a:lnSpc>
            </a:pPr>
            <a:endParaRPr lang="it-IT" altLang="it-IT" i="1" dirty="0">
              <a:latin typeface="Garamond" panose="02020404030301010803" pitchFamily="18" charset="0"/>
            </a:endParaRPr>
          </a:p>
        </p:txBody>
      </p:sp>
      <p:sp>
        <p:nvSpPr>
          <p:cNvPr id="3" name="Segnaposto numero diapositiva 2">
            <a:extLst>
              <a:ext uri="{FF2B5EF4-FFF2-40B4-BE49-F238E27FC236}">
                <a16:creationId xmlns:a16="http://schemas.microsoft.com/office/drawing/2014/main" id="{4B307A9E-BD4F-9B1B-6DD2-39546E863023}"/>
              </a:ext>
            </a:extLst>
          </p:cNvPr>
          <p:cNvSpPr>
            <a:spLocks noGrp="1"/>
          </p:cNvSpPr>
          <p:nvPr>
            <p:ph type="sldNum" sz="quarter" idx="12"/>
          </p:nvPr>
        </p:nvSpPr>
        <p:spPr/>
        <p:txBody>
          <a:bodyPr/>
          <a:lstStyle/>
          <a:p>
            <a:fld id="{924E01A3-EAA5-4C2C-A4B3-8A501F687B1A}" type="slidenum">
              <a:rPr lang="it-IT" smtClean="0"/>
              <a:t>99</a:t>
            </a:fld>
            <a:endParaRPr lang="it-IT"/>
          </a:p>
        </p:txBody>
      </p:sp>
    </p:spTree>
    <p:extLst>
      <p:ext uri="{BB962C8B-B14F-4D97-AF65-F5344CB8AC3E}">
        <p14:creationId xmlns:p14="http://schemas.microsoft.com/office/powerpoint/2010/main" val="2154698143"/>
      </p:ext>
    </p:extLst>
  </p:cSld>
  <p:clrMapOvr>
    <a:masterClrMapping/>
  </p:clrMapOvr>
</p:sld>
</file>

<file path=ppt/theme/theme1.xml><?xml version="1.0" encoding="utf-8"?>
<a:theme xmlns:a="http://schemas.openxmlformats.org/drawingml/2006/main" name="Tema di Office">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4331</TotalTime>
  <Words>22176</Words>
  <Application>Microsoft Office PowerPoint</Application>
  <PresentationFormat>Widescreen</PresentationFormat>
  <Paragraphs>1383</Paragraphs>
  <Slides>179</Slides>
  <Notes>179</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179</vt:i4>
      </vt:variant>
    </vt:vector>
  </HeadingPairs>
  <TitlesOfParts>
    <vt:vector size="190" baseType="lpstr">
      <vt:lpstr>Aptos</vt:lpstr>
      <vt:lpstr>Aptos Display</vt:lpstr>
      <vt:lpstr>Arial</vt:lpstr>
      <vt:lpstr>Garamond</vt:lpstr>
      <vt:lpstr>Roboto slab</vt:lpstr>
      <vt:lpstr>Roboto slab</vt:lpstr>
      <vt:lpstr>Roboto slab</vt:lpstr>
      <vt:lpstr>Symbol</vt:lpstr>
      <vt:lpstr>Times New Roman</vt:lpstr>
      <vt:lpstr>Titillium Web</vt:lpstr>
      <vt:lpstr>Tema di Office</vt:lpstr>
      <vt:lpstr>Presentazione standard di PowerPoint</vt:lpstr>
      <vt:lpstr>Presentazione standard di PowerPoint</vt:lpstr>
      <vt:lpstr>La documentazione contabile della fusione</vt:lpstr>
      <vt:lpstr>La documentazione contabile della fusione</vt:lpstr>
      <vt:lpstr>La documentazione contabile della fusione</vt:lpstr>
      <vt:lpstr>La documentazione contabile della fusione- OIC 4</vt:lpstr>
      <vt:lpstr>La documentazione contabile della fusione- OIC 4</vt:lpstr>
      <vt:lpstr>La situazione patrimoniale infrannuale</vt:lpstr>
      <vt:lpstr>La situazione patrimoniale infrannuale</vt:lpstr>
      <vt:lpstr>La situazione patrimoniale infrannuale</vt:lpstr>
      <vt:lpstr>La situazione patrimoniale infrannuale</vt:lpstr>
      <vt:lpstr>La situazione patrimoniale infrannuale</vt:lpstr>
      <vt:lpstr>La situazione patrimoniale infrannuale</vt:lpstr>
      <vt:lpstr>La situazione patrimoniale infrannuale</vt:lpstr>
      <vt:lpstr>Il rapporto di cambio</vt:lpstr>
      <vt:lpstr>Il rapporto di cambio</vt:lpstr>
      <vt:lpstr>Il rapporto di cambio</vt:lpstr>
      <vt:lpstr>Il rapporto di cambio</vt:lpstr>
      <vt:lpstr>Il rapporto di cambio</vt:lpstr>
      <vt:lpstr>Il rapporto di cambio</vt:lpstr>
      <vt:lpstr>Il rapporto di cambio – OIC 4</vt:lpstr>
      <vt:lpstr>Il rapporto di cambio – OIC 4</vt:lpstr>
      <vt:lpstr>Il rapporto di cambio – OIC 4</vt:lpstr>
      <vt:lpstr>Il rapporto di cambio – OIC 4</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vt:lpstr>
      <vt:lpstr>Bilanci e situazioni patrimoniali di chiusura  della società incorporata o fusa – retroattività reddituale </vt:lpstr>
      <vt:lpstr>Bilanci e situazioni patrimoniali di chiusura  della società incorporata o fusa – retroattività reddituale </vt:lpstr>
      <vt:lpstr>Bilanci e situazioni patrimoniali di chiusura  della società incorporata o fusa – retroattività reddituale </vt:lpstr>
      <vt:lpstr>Bilanci e situazioni patrimoniali di chiusura  della società incorporata o fusa – retroattività reddituale </vt:lpstr>
      <vt:lpstr>Bilanci e situazioni patrimoniali di chiusura  della società incorporata o fusa – retroattività contabile e fiscale</vt:lpstr>
      <vt:lpstr>Bilanci e situazioni patrimoniali di chiusura  della società incorporata o fusa – retroattività contabile e fiscale</vt:lpstr>
      <vt:lpstr>Bilanci e situazioni patrimoniali di chiusura  della società incorporata o fusa – retroattività contabile e fiscale</vt:lpstr>
      <vt:lpstr>Bilanci e situazioni patrimoniali di chiusura  della società incorporata o fusa – retroattività contabile e fiscale</vt:lpstr>
      <vt:lpstr>Bilanci e situazioni patrimoniali di chiusura  della società incorporata o fusa – retroattività contabile e fiscale</vt:lpstr>
      <vt:lpstr>Bilanci e situazioni patrimoniali di chiusura  della società incorporata o fusa – procedimento</vt:lpstr>
      <vt:lpstr>Bilanci e situazioni patrimoniali di chiusura  della società incorporata o fusa – procedimento</vt:lpstr>
      <vt:lpstr>Bilanci e situazioni patrimoniali di chiusura  della società incorporata o fusa – procedimento</vt:lpstr>
      <vt:lpstr>Il primo «bilancio successivo» alla fusione</vt:lpstr>
      <vt:lpstr>Il primo «bilancio successivo» alla fusione</vt:lpstr>
      <vt:lpstr>Il primo «bilancio successivo» alla fusione</vt:lpstr>
      <vt:lpstr>Il primo «bilancio successivo» alla fusione</vt:lpstr>
      <vt:lpstr>Il primo «bilancio successivo» alla fusione</vt:lpstr>
      <vt:lpstr>Il consolidamento dei saldi contabili</vt:lpstr>
      <vt:lpstr>Il consolidamento dei saldi contabili: retroattività contabile</vt:lpstr>
      <vt:lpstr>Il consolidamento dei saldi contabili: retroattività contabile</vt:lpstr>
      <vt:lpstr>Il consolidamento dei saldi contabili: retroattività contabile</vt:lpstr>
      <vt:lpstr>Il consolidamento dei saldi contabili: retroattività contabile</vt:lpstr>
      <vt:lpstr>Il consolidamento dei saldi contabili: no retroattività contabile</vt:lpstr>
      <vt:lpstr>Il consolidamento dei saldi contabili: no retroattività contabile</vt:lpstr>
      <vt:lpstr>Il consolidamento dei saldi contabili: no retroattività contabile</vt:lpstr>
      <vt:lpstr>Presentazione standard di PowerPoint</vt:lpstr>
      <vt:lpstr>Le differenze di fusione: da concambio</vt:lpstr>
      <vt:lpstr>Le differenze di fusione: da concambio</vt:lpstr>
      <vt:lpstr>Le differenze di fusione: da annullamento</vt:lpstr>
      <vt:lpstr>Le differenze di fusione: da annullamento</vt:lpstr>
      <vt:lpstr>Le differenze di fusione: da annullamento</vt:lpstr>
      <vt:lpstr>Avanzo di fusione</vt:lpstr>
      <vt:lpstr>Avanzo di fusione: da annullamento</vt:lpstr>
      <vt:lpstr>Avanzo di fusione: da annullamento</vt:lpstr>
      <vt:lpstr>Avanzo di fusione: da annullamento</vt:lpstr>
      <vt:lpstr>Avanzo di fusione: da annullamento</vt:lpstr>
      <vt:lpstr>Avanzo di fusione: da annullamento</vt:lpstr>
      <vt:lpstr>Avanzo di fusione: da concambio</vt:lpstr>
      <vt:lpstr>Avanzo di fusione: da concambio</vt:lpstr>
      <vt:lpstr>Avanzo di fusione: da concambio</vt:lpstr>
      <vt:lpstr>Disavanzo di fusione</vt:lpstr>
      <vt:lpstr>Disavanzo di fusione: da annullamento</vt:lpstr>
      <vt:lpstr>Disavanzo di fusione: da annullamento</vt:lpstr>
      <vt:lpstr>Disavanzo di fusione: da annullamento</vt:lpstr>
      <vt:lpstr>Disavanzo di fusione: da annullamento</vt:lpstr>
      <vt:lpstr>Disavanzo di fusione: da annullamento</vt:lpstr>
      <vt:lpstr>Disavanzo di fusione: da concambio</vt:lpstr>
      <vt:lpstr>Disavanzo di fusione: da concambio</vt:lpstr>
      <vt:lpstr>Il bilancio di apertura (OIC 4)</vt:lpstr>
      <vt:lpstr>Il bilancio di apertura</vt:lpstr>
      <vt:lpstr>Il bilancio di apertura</vt:lpstr>
      <vt:lpstr>Il bilancio di apertura</vt:lpstr>
      <vt:lpstr>Il primo bilancio di esercizio successivo alla fusione</vt:lpstr>
      <vt:lpstr>Il primo bilancio di esercizio successivo alla fusione</vt:lpstr>
      <vt:lpstr>Presentazione standard di PowerPoint</vt:lpstr>
      <vt:lpstr>La fusione inversa – OIC 4</vt:lpstr>
      <vt:lpstr>La fusione inversa – OIC 4</vt:lpstr>
      <vt:lpstr>La fusione inversa – OIC 4</vt:lpstr>
      <vt:lpstr>La fusione inversa – OIC 4</vt:lpstr>
      <vt:lpstr>La fusione inversa – OIC 4</vt:lpstr>
      <vt:lpstr>La fusione inversa – OIC 4</vt:lpstr>
      <vt:lpstr>La fusione inversa – OIC 4</vt:lpstr>
      <vt:lpstr>La fusione inversa – OIC 4</vt:lpstr>
      <vt:lpstr>Presentazione standard di PowerPoint</vt:lpstr>
      <vt:lpstr>Imposte dirette</vt:lpstr>
      <vt:lpstr>Imposte dirette -neutralità</vt:lpstr>
      <vt:lpstr>Imposte dirette -neutralità</vt:lpstr>
      <vt:lpstr>Imposte dirette -neutralità</vt:lpstr>
      <vt:lpstr>Imposte dirette -neutralità</vt:lpstr>
      <vt:lpstr>Imposte dirette -neutralità</vt:lpstr>
      <vt:lpstr>Imposte dirette -neutralità</vt:lpstr>
      <vt:lpstr>Imposte dirette -neutralità</vt:lpstr>
      <vt:lpstr>Imposte dirette – Riserve in sospensione</vt:lpstr>
      <vt:lpstr>Imposte dirette – Riserve in sospensione</vt:lpstr>
      <vt:lpstr>Imposte dirette – Riserve in sospensione</vt:lpstr>
      <vt:lpstr>Imposte dirette – Riserve in sospensione</vt:lpstr>
      <vt:lpstr>Imposte dirette – Retraodatazione </vt:lpstr>
      <vt:lpstr>Imposte dirette – avanzo di fusione</vt:lpstr>
      <vt:lpstr>Imposte dirette – avanzo di fusione</vt:lpstr>
      <vt:lpstr>Imposte dirette – disavanzo di fusione</vt:lpstr>
      <vt:lpstr>Imposte dirette – disavanzo di fusione</vt:lpstr>
      <vt:lpstr>Presentazione standard di PowerPoint</vt:lpstr>
      <vt:lpstr>Perdite fiscali – linee guida</vt:lpstr>
      <vt:lpstr>Perdite fiscali - linee guida</vt:lpstr>
      <vt:lpstr>Perdite fiscali</vt:lpstr>
      <vt:lpstr>Perdite fiscali – Test di vitalità</vt:lpstr>
      <vt:lpstr>Perdite fiscali – Test di vitalità</vt:lpstr>
      <vt:lpstr>Perdite fiscali – Test di vitalità</vt:lpstr>
      <vt:lpstr>Perdite fiscali – Test di vitalità</vt:lpstr>
      <vt:lpstr>Perdite fiscali – Test di vitalità</vt:lpstr>
      <vt:lpstr>Perdite fiscali – Test di vitalità</vt:lpstr>
      <vt:lpstr>Perdite fiscali – Test di vitalità</vt:lpstr>
      <vt:lpstr>Perdite fiscali – Test di vitalità esteso</vt:lpstr>
      <vt:lpstr>Perdite fiscali – Test di vitalità esteso</vt:lpstr>
      <vt:lpstr>Perdite fiscali – Limite del patrimonio netto</vt:lpstr>
      <vt:lpstr>Perdite fiscali – Relazione giurata di stima</vt:lpstr>
      <vt:lpstr>Perdite fiscali – Limite del patrimonio netto</vt:lpstr>
      <vt:lpstr>Perdite fiscali – Limite del patrimonio netto</vt:lpstr>
      <vt:lpstr>Perdite fiscali</vt:lpstr>
      <vt:lpstr>Perdite fiscali – Interpello</vt:lpstr>
      <vt:lpstr>Perdite fiscali – Cause di disapplicazione</vt:lpstr>
      <vt:lpstr>Perdite fiscali – Cause di disapplicazione</vt:lpstr>
      <vt:lpstr>Perdite fiscali – Cause di disapplicazione</vt:lpstr>
      <vt:lpstr>Perdite fiscali – Cause di disapplicazione</vt:lpstr>
      <vt:lpstr>Eccedenze di interessi passivi ed eccedenze ACE </vt:lpstr>
      <vt:lpstr>Eccedenze di interessi passivi ed eccedenze ACE </vt:lpstr>
      <vt:lpstr>Retrodatazione </vt:lpstr>
      <vt:lpstr>Perdite infragruppo</vt:lpstr>
      <vt:lpstr>Perdite infragruppo</vt:lpstr>
      <vt:lpstr>Perdite infragruppo – Disposizioni attuative</vt:lpstr>
      <vt:lpstr>Perdite infragruppo – Disposizioni attuative</vt:lpstr>
      <vt:lpstr>Decorrenza </vt:lpstr>
      <vt:lpstr>Presentazione standard di PowerPoint</vt:lpstr>
      <vt:lpstr>Imposte dirette – obblighi dichiarativi</vt:lpstr>
      <vt:lpstr>Imposte dirette – obblighi dichiarativi</vt:lpstr>
      <vt:lpstr>Imposte dirette – obblighi dichiarativi</vt:lpstr>
      <vt:lpstr>Imposte dirette – obblighi dichiarativi</vt:lpstr>
      <vt:lpstr>Imposte dirette – obblighi dichiarativi</vt:lpstr>
      <vt:lpstr>Imposte dirette – obblighi dichiarativi</vt:lpstr>
      <vt:lpstr>Imposte dirette – obblighi dichiarativi</vt:lpstr>
      <vt:lpstr>Imposte dirette – obblighi dichiarativi</vt:lpstr>
      <vt:lpstr>Imposte dirette – obblighi dichiarativi</vt:lpstr>
      <vt:lpstr>Presentazione standard di PowerPoint</vt:lpstr>
      <vt:lpstr>Iva</vt:lpstr>
      <vt:lpstr>Iva – effetti sulle posizioni soggettive</vt:lpstr>
      <vt:lpstr>Iva – registri e documenti contabili – adempimenti dichiarativi</vt:lpstr>
      <vt:lpstr>Imposte di registro e ipocatastali</vt:lpstr>
      <vt:lpstr>Imposte di registro e ipocatastali</vt:lpstr>
      <vt:lpstr>Presentazione standard di PowerPoint</vt:lpstr>
      <vt:lpstr>Abuso del diritto</vt:lpstr>
      <vt:lpstr>Abuso del diritto</vt:lpstr>
      <vt:lpstr>Abuso del diritto</vt:lpstr>
      <vt:lpstr>Abuso del diritto</vt:lpstr>
      <vt:lpstr>Abuso del diritto</vt:lpstr>
      <vt:lpstr>Abuso del diritto</vt:lpstr>
      <vt:lpstr>Abuso del diritto</vt:lpstr>
      <vt:lpstr>Abuso del diritto</vt:lpstr>
      <vt:lpstr>Abuso del diritto</vt:lpstr>
      <vt:lpstr>Abuso del diritto</vt:lpstr>
      <vt:lpstr>Abuso del diritto</vt:lpstr>
      <vt:lpstr>Abuso del diritto</vt:lpstr>
      <vt:lpstr>Abuso del diritto</vt:lpstr>
      <vt:lpstr>Presentazione standard di PowerPoint</vt:lpstr>
      <vt:lpstr>Rapporto di cambio - esempio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 Verona</dc:creator>
  <cp:lastModifiedBy>Gloria Fuser</cp:lastModifiedBy>
  <cp:revision>78</cp:revision>
  <cp:lastPrinted>2025-04-08T15:22:18Z</cp:lastPrinted>
  <dcterms:created xsi:type="dcterms:W3CDTF">2025-02-02T08:08:48Z</dcterms:created>
  <dcterms:modified xsi:type="dcterms:W3CDTF">2025-04-09T09:49:31Z</dcterms:modified>
</cp:coreProperties>
</file>