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4" r:id="rId1"/>
    <p:sldMasterId id="2147483648" r:id="rId2"/>
  </p:sldMasterIdLst>
  <p:notesMasterIdLst>
    <p:notesMasterId r:id="rId63"/>
  </p:notesMasterIdLst>
  <p:sldIdLst>
    <p:sldId id="256" r:id="rId3"/>
    <p:sldId id="257" r:id="rId4"/>
    <p:sldId id="263" r:id="rId5"/>
    <p:sldId id="313" r:id="rId6"/>
    <p:sldId id="315" r:id="rId7"/>
    <p:sldId id="320" r:id="rId8"/>
    <p:sldId id="322" r:id="rId9"/>
    <p:sldId id="316" r:id="rId10"/>
    <p:sldId id="264" r:id="rId11"/>
    <p:sldId id="267" r:id="rId12"/>
    <p:sldId id="327" r:id="rId13"/>
    <p:sldId id="329" r:id="rId14"/>
    <p:sldId id="328" r:id="rId15"/>
    <p:sldId id="321" r:id="rId16"/>
    <p:sldId id="260" r:id="rId17"/>
    <p:sldId id="318" r:id="rId18"/>
    <p:sldId id="265" r:id="rId19"/>
    <p:sldId id="317" r:id="rId20"/>
    <p:sldId id="266" r:id="rId21"/>
    <p:sldId id="269" r:id="rId22"/>
    <p:sldId id="268" r:id="rId23"/>
    <p:sldId id="319" r:id="rId24"/>
    <p:sldId id="325" r:id="rId25"/>
    <p:sldId id="326" r:id="rId26"/>
    <p:sldId id="301" r:id="rId27"/>
    <p:sldId id="310" r:id="rId28"/>
    <p:sldId id="302" r:id="rId29"/>
    <p:sldId id="296" r:id="rId30"/>
    <p:sldId id="297" r:id="rId31"/>
    <p:sldId id="299" r:id="rId32"/>
    <p:sldId id="300" r:id="rId33"/>
    <p:sldId id="323" r:id="rId34"/>
    <p:sldId id="270" r:id="rId35"/>
    <p:sldId id="306" r:id="rId36"/>
    <p:sldId id="307" r:id="rId37"/>
    <p:sldId id="308" r:id="rId38"/>
    <p:sldId id="311" r:id="rId39"/>
    <p:sldId id="312" r:id="rId40"/>
    <p:sldId id="273" r:id="rId41"/>
    <p:sldId id="274" r:id="rId42"/>
    <p:sldId id="275" r:id="rId43"/>
    <p:sldId id="276" r:id="rId44"/>
    <p:sldId id="277" r:id="rId45"/>
    <p:sldId id="293" r:id="rId46"/>
    <p:sldId id="294" r:id="rId47"/>
    <p:sldId id="279" r:id="rId48"/>
    <p:sldId id="291" r:id="rId49"/>
    <p:sldId id="280" r:id="rId50"/>
    <p:sldId id="281" r:id="rId51"/>
    <p:sldId id="282" r:id="rId52"/>
    <p:sldId id="283" r:id="rId53"/>
    <p:sldId id="284" r:id="rId54"/>
    <p:sldId id="285" r:id="rId55"/>
    <p:sldId id="261" r:id="rId56"/>
    <p:sldId id="258" r:id="rId57"/>
    <p:sldId id="259" r:id="rId58"/>
    <p:sldId id="324" r:id="rId59"/>
    <p:sldId id="286" r:id="rId60"/>
    <p:sldId id="292" r:id="rId61"/>
    <p:sldId id="303" r:id="rId62"/>
  </p:sldIdLst>
  <p:sldSz cx="12192000" cy="6858000"/>
  <p:notesSz cx="6797675" cy="98726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F96E26E0-8EB9-40AF-938B-B5E3F260AA11}" type="datetimeFigureOut">
              <a:rPr lang="it-IT" smtClean="0"/>
              <a:t>10/04/2025</a:t>
            </a:fld>
            <a:endParaRPr lang="it-IT"/>
          </a:p>
        </p:txBody>
      </p:sp>
      <p:sp>
        <p:nvSpPr>
          <p:cNvPr id="4" name="Segnaposto immagine diapositiv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51221"/>
            <a:ext cx="5438140" cy="3887361"/>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7320"/>
            <a:ext cx="2945659" cy="49534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377320"/>
            <a:ext cx="2945659" cy="495347"/>
          </a:xfrm>
          <a:prstGeom prst="rect">
            <a:avLst/>
          </a:prstGeom>
        </p:spPr>
        <p:txBody>
          <a:bodyPr vert="horz" lIns="91440" tIns="45720" rIns="91440" bIns="45720" rtlCol="0" anchor="b"/>
          <a:lstStyle>
            <a:lvl1pPr algn="r">
              <a:defRPr sz="1200"/>
            </a:lvl1pPr>
          </a:lstStyle>
          <a:p>
            <a:fld id="{B4B9F426-BDB6-45DA-B886-1BE8B0A9F41F}" type="slidenum">
              <a:rPr lang="it-IT" smtClean="0"/>
              <a:t>‹N›</a:t>
            </a:fld>
            <a:endParaRPr lang="it-IT"/>
          </a:p>
        </p:txBody>
      </p:sp>
    </p:spTree>
    <p:extLst>
      <p:ext uri="{BB962C8B-B14F-4D97-AF65-F5344CB8AC3E}">
        <p14:creationId xmlns:p14="http://schemas.microsoft.com/office/powerpoint/2010/main" val="2225638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3B618F9C-F5F7-816F-1CAA-18771B806A3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426D4026-3899-4D12-8A90-3B6DF38EB936}" type="slidenum">
              <a:rPr lang="it-IT" altLang="it-IT" sz="1200">
                <a:solidFill>
                  <a:schemeClr val="tx1"/>
                </a:solidFill>
              </a:rPr>
              <a:pPr/>
              <a:t>3</a:t>
            </a:fld>
            <a:endParaRPr lang="it-IT" altLang="it-IT" sz="1200">
              <a:solidFill>
                <a:schemeClr val="tx1"/>
              </a:solidFill>
            </a:endParaRPr>
          </a:p>
        </p:txBody>
      </p:sp>
      <p:sp>
        <p:nvSpPr>
          <p:cNvPr id="58371" name="Rectangle 2">
            <a:extLst>
              <a:ext uri="{FF2B5EF4-FFF2-40B4-BE49-F238E27FC236}">
                <a16:creationId xmlns:a16="http://schemas.microsoft.com/office/drawing/2014/main" id="{BB925001-BD40-9202-7C3B-13D5CC53E500}"/>
              </a:ext>
            </a:extLst>
          </p:cNvPr>
          <p:cNvSpPr>
            <a:spLocks noGrp="1" noRot="1" noChangeAspect="1" noChangeArrowheads="1" noTextEdit="1"/>
          </p:cNvSpPr>
          <p:nvPr>
            <p:ph type="sldImg"/>
          </p:nvPr>
        </p:nvSpPr>
        <p:spPr>
          <a:xfrm>
            <a:off x="106363" y="739775"/>
            <a:ext cx="6584950" cy="3703638"/>
          </a:xfrm>
          <a:ln/>
        </p:spPr>
      </p:sp>
      <p:sp>
        <p:nvSpPr>
          <p:cNvPr id="58372" name="Rectangle 3">
            <a:extLst>
              <a:ext uri="{FF2B5EF4-FFF2-40B4-BE49-F238E27FC236}">
                <a16:creationId xmlns:a16="http://schemas.microsoft.com/office/drawing/2014/main" id="{84836C98-895D-CB3F-CDF8-0A894D1FD7B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E6B4C407-E085-46A9-2FF7-B5B61AA0871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FB21702-2EC6-4738-8F4D-024091BFE1EC}" type="slidenum">
              <a:rPr lang="it-IT" altLang="it-IT" sz="1200">
                <a:solidFill>
                  <a:schemeClr val="tx1"/>
                </a:solidFill>
              </a:rPr>
              <a:pPr/>
              <a:t>9</a:t>
            </a:fld>
            <a:endParaRPr lang="it-IT" altLang="it-IT" sz="1200">
              <a:solidFill>
                <a:schemeClr val="tx1"/>
              </a:solidFill>
            </a:endParaRPr>
          </a:p>
        </p:txBody>
      </p:sp>
      <p:sp>
        <p:nvSpPr>
          <p:cNvPr id="62467" name="Rectangle 2">
            <a:extLst>
              <a:ext uri="{FF2B5EF4-FFF2-40B4-BE49-F238E27FC236}">
                <a16:creationId xmlns:a16="http://schemas.microsoft.com/office/drawing/2014/main" id="{976E75BD-2E48-0246-8FC0-FD08506BE855}"/>
              </a:ext>
            </a:extLst>
          </p:cNvPr>
          <p:cNvSpPr>
            <a:spLocks noGrp="1" noRot="1" noChangeAspect="1" noChangeArrowheads="1" noTextEdit="1"/>
          </p:cNvSpPr>
          <p:nvPr>
            <p:ph type="sldImg"/>
          </p:nvPr>
        </p:nvSpPr>
        <p:spPr>
          <a:xfrm>
            <a:off x="106363" y="739775"/>
            <a:ext cx="6584950" cy="3703638"/>
          </a:xfrm>
          <a:ln/>
        </p:spPr>
      </p:sp>
      <p:sp>
        <p:nvSpPr>
          <p:cNvPr id="62468" name="Rectangle 3">
            <a:extLst>
              <a:ext uri="{FF2B5EF4-FFF2-40B4-BE49-F238E27FC236}">
                <a16:creationId xmlns:a16="http://schemas.microsoft.com/office/drawing/2014/main" id="{7DA76487-F092-26D6-7D6E-23BB7E3A5D7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9A436C1B-40F5-7388-3BA0-2F8941DE8A3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0222D834-6300-4030-8CDA-8CBE24DA2868}" type="slidenum">
              <a:rPr lang="it-IT" altLang="it-IT" sz="1200">
                <a:solidFill>
                  <a:schemeClr val="tx1"/>
                </a:solidFill>
              </a:rPr>
              <a:pPr/>
              <a:t>10</a:t>
            </a:fld>
            <a:endParaRPr lang="it-IT" altLang="it-IT" sz="1200">
              <a:solidFill>
                <a:schemeClr val="tx1"/>
              </a:solidFill>
            </a:endParaRPr>
          </a:p>
        </p:txBody>
      </p:sp>
      <p:sp>
        <p:nvSpPr>
          <p:cNvPr id="63491" name="Rectangle 2">
            <a:extLst>
              <a:ext uri="{FF2B5EF4-FFF2-40B4-BE49-F238E27FC236}">
                <a16:creationId xmlns:a16="http://schemas.microsoft.com/office/drawing/2014/main" id="{C4AC01B0-8A3D-5561-0102-846ECE1B8514}"/>
              </a:ext>
            </a:extLst>
          </p:cNvPr>
          <p:cNvSpPr>
            <a:spLocks noGrp="1" noRot="1" noChangeAspect="1" noChangeArrowheads="1" noTextEdit="1"/>
          </p:cNvSpPr>
          <p:nvPr>
            <p:ph type="sldImg"/>
          </p:nvPr>
        </p:nvSpPr>
        <p:spPr>
          <a:xfrm>
            <a:off x="106363" y="739775"/>
            <a:ext cx="6584950" cy="3703638"/>
          </a:xfrm>
          <a:ln/>
        </p:spPr>
      </p:sp>
      <p:sp>
        <p:nvSpPr>
          <p:cNvPr id="63492" name="Rectangle 3">
            <a:extLst>
              <a:ext uri="{FF2B5EF4-FFF2-40B4-BE49-F238E27FC236}">
                <a16:creationId xmlns:a16="http://schemas.microsoft.com/office/drawing/2014/main" id="{E40469C9-6C4A-0269-8C96-B9F0BCA589F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510D42CE-9DD0-E07C-20FB-EE70C255BA6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4417E566-D94E-4995-A06E-D50C244C8ADB}" type="slidenum">
              <a:rPr lang="it-IT" altLang="it-IT" sz="1200">
                <a:solidFill>
                  <a:schemeClr val="tx1"/>
                </a:solidFill>
              </a:rPr>
              <a:pPr/>
              <a:t>17</a:t>
            </a:fld>
            <a:endParaRPr lang="it-IT" altLang="it-IT" sz="1200">
              <a:solidFill>
                <a:schemeClr val="tx1"/>
              </a:solidFill>
            </a:endParaRPr>
          </a:p>
        </p:txBody>
      </p:sp>
      <p:sp>
        <p:nvSpPr>
          <p:cNvPr id="60419" name="Rectangle 2">
            <a:extLst>
              <a:ext uri="{FF2B5EF4-FFF2-40B4-BE49-F238E27FC236}">
                <a16:creationId xmlns:a16="http://schemas.microsoft.com/office/drawing/2014/main" id="{D8BFA0C2-5FF2-4305-11F4-96CC0F9490A0}"/>
              </a:ext>
            </a:extLst>
          </p:cNvPr>
          <p:cNvSpPr>
            <a:spLocks noGrp="1" noRot="1" noChangeAspect="1" noChangeArrowheads="1" noTextEdit="1"/>
          </p:cNvSpPr>
          <p:nvPr>
            <p:ph type="sldImg"/>
          </p:nvPr>
        </p:nvSpPr>
        <p:spPr>
          <a:xfrm>
            <a:off x="106363" y="739775"/>
            <a:ext cx="6584950" cy="3703638"/>
          </a:xfrm>
          <a:ln/>
        </p:spPr>
      </p:sp>
      <p:sp>
        <p:nvSpPr>
          <p:cNvPr id="60420" name="Rectangle 3">
            <a:extLst>
              <a:ext uri="{FF2B5EF4-FFF2-40B4-BE49-F238E27FC236}">
                <a16:creationId xmlns:a16="http://schemas.microsoft.com/office/drawing/2014/main" id="{E461AE6C-3489-2597-D99C-600B242F07E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E9AA6D77-FB46-EC38-451A-48567D014FD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60AFB32F-EAD5-4A7A-8BA7-0539D544B715}" type="slidenum">
              <a:rPr lang="it-IT" altLang="it-IT" sz="1200">
                <a:solidFill>
                  <a:schemeClr val="tx1"/>
                </a:solidFill>
              </a:rPr>
              <a:pPr/>
              <a:t>19</a:t>
            </a:fld>
            <a:endParaRPr lang="it-IT" altLang="it-IT" sz="1200">
              <a:solidFill>
                <a:schemeClr val="tx1"/>
              </a:solidFill>
            </a:endParaRPr>
          </a:p>
        </p:txBody>
      </p:sp>
      <p:sp>
        <p:nvSpPr>
          <p:cNvPr id="61443" name="Rectangle 2">
            <a:extLst>
              <a:ext uri="{FF2B5EF4-FFF2-40B4-BE49-F238E27FC236}">
                <a16:creationId xmlns:a16="http://schemas.microsoft.com/office/drawing/2014/main" id="{B43E2549-E59E-3263-EBB2-C4A42B02EEAF}"/>
              </a:ext>
            </a:extLst>
          </p:cNvPr>
          <p:cNvSpPr>
            <a:spLocks noGrp="1" noRot="1" noChangeAspect="1" noChangeArrowheads="1" noTextEdit="1"/>
          </p:cNvSpPr>
          <p:nvPr>
            <p:ph type="sldImg"/>
          </p:nvPr>
        </p:nvSpPr>
        <p:spPr>
          <a:xfrm>
            <a:off x="106363" y="739775"/>
            <a:ext cx="6584950" cy="3703638"/>
          </a:xfrm>
          <a:ln/>
        </p:spPr>
      </p:sp>
      <p:sp>
        <p:nvSpPr>
          <p:cNvPr id="61444" name="Rectangle 3">
            <a:extLst>
              <a:ext uri="{FF2B5EF4-FFF2-40B4-BE49-F238E27FC236}">
                <a16:creationId xmlns:a16="http://schemas.microsoft.com/office/drawing/2014/main" id="{CA029218-6E3D-0449-62B8-7ACE4336F37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4B9F426-BDB6-45DA-B886-1BE8B0A9F41F}" type="slidenum">
              <a:rPr lang="it-IT" smtClean="0"/>
              <a:t>42</a:t>
            </a:fld>
            <a:endParaRPr lang="it-IT"/>
          </a:p>
        </p:txBody>
      </p:sp>
    </p:spTree>
    <p:extLst>
      <p:ext uri="{BB962C8B-B14F-4D97-AF65-F5344CB8AC3E}">
        <p14:creationId xmlns:p14="http://schemas.microsoft.com/office/powerpoint/2010/main" val="841853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E288E6-ADD7-71F6-C7B5-5EB718DAB05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128274A-18E7-7923-190F-3FA40A4EF8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FC72968-0D1A-A035-8EFD-EDA792C32FD8}"/>
              </a:ext>
            </a:extLst>
          </p:cNvPr>
          <p:cNvSpPr>
            <a:spLocks noGrp="1"/>
          </p:cNvSpPr>
          <p:nvPr>
            <p:ph type="dt" sz="half" idx="10"/>
          </p:nvPr>
        </p:nvSpPr>
        <p:spPr/>
        <p:txBody>
          <a:bodyPr/>
          <a:lstStyle/>
          <a:p>
            <a:fld id="{70F6ABB5-725B-4469-BE7B-262DD109E7E2}" type="datetime1">
              <a:rPr lang="it-IT" smtClean="0"/>
              <a:t>10/04/2025</a:t>
            </a:fld>
            <a:endParaRPr lang="it-IT"/>
          </a:p>
        </p:txBody>
      </p:sp>
      <p:sp>
        <p:nvSpPr>
          <p:cNvPr id="5" name="Segnaposto piè di pagina 4">
            <a:extLst>
              <a:ext uri="{FF2B5EF4-FFF2-40B4-BE49-F238E27FC236}">
                <a16:creationId xmlns:a16="http://schemas.microsoft.com/office/drawing/2014/main" id="{CADE2BE1-243B-2907-4231-BEEB1BCF63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B8B147A-17B5-EA45-D15A-0EA9C5425398}"/>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2349792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4F6F4A-2BC0-326E-0F94-FB746ED47D4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317B670-BBEB-52AC-CB51-61E9C2045220}"/>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347A09-39E3-214D-30A8-1AFF80B62840}"/>
              </a:ext>
            </a:extLst>
          </p:cNvPr>
          <p:cNvSpPr>
            <a:spLocks noGrp="1"/>
          </p:cNvSpPr>
          <p:nvPr>
            <p:ph type="dt" sz="half" idx="10"/>
          </p:nvPr>
        </p:nvSpPr>
        <p:spPr/>
        <p:txBody>
          <a:bodyPr/>
          <a:lstStyle/>
          <a:p>
            <a:fld id="{33C3337B-F553-48E5-9579-39AC22B222BB}" type="datetime1">
              <a:rPr lang="it-IT" smtClean="0"/>
              <a:t>10/04/2025</a:t>
            </a:fld>
            <a:endParaRPr lang="it-IT"/>
          </a:p>
        </p:txBody>
      </p:sp>
      <p:sp>
        <p:nvSpPr>
          <p:cNvPr id="5" name="Segnaposto piè di pagina 4">
            <a:extLst>
              <a:ext uri="{FF2B5EF4-FFF2-40B4-BE49-F238E27FC236}">
                <a16:creationId xmlns:a16="http://schemas.microsoft.com/office/drawing/2014/main" id="{4F708D7A-2AD6-7DF5-257D-FE0653ECD67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3AB2C85-EADB-A7BB-D682-CE3B98A4AF84}"/>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291445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D44003-5D8A-39B6-49A7-EDDFD7896E8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CBF1231-F6D1-9283-222B-AE6D49C81AA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090F95C-46A2-DE4E-AFFB-A795EAE648C4}"/>
              </a:ext>
            </a:extLst>
          </p:cNvPr>
          <p:cNvSpPr>
            <a:spLocks noGrp="1"/>
          </p:cNvSpPr>
          <p:nvPr>
            <p:ph type="dt" sz="half" idx="10"/>
          </p:nvPr>
        </p:nvSpPr>
        <p:spPr/>
        <p:txBody>
          <a:bodyPr/>
          <a:lstStyle/>
          <a:p>
            <a:fld id="{74778240-6DB9-4846-A0EA-95DA097C923E}" type="datetime1">
              <a:rPr lang="it-IT" smtClean="0"/>
              <a:t>10/04/2025</a:t>
            </a:fld>
            <a:endParaRPr lang="it-IT"/>
          </a:p>
        </p:txBody>
      </p:sp>
      <p:sp>
        <p:nvSpPr>
          <p:cNvPr id="5" name="Segnaposto piè di pagina 4">
            <a:extLst>
              <a:ext uri="{FF2B5EF4-FFF2-40B4-BE49-F238E27FC236}">
                <a16:creationId xmlns:a16="http://schemas.microsoft.com/office/drawing/2014/main" id="{847A12B7-1C4F-721B-261E-CA67E21EE2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D1BA246-6B96-CAF7-7DAE-6BB7A59FB17E}"/>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3984450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400" b="1" i="0">
                <a:solidFill>
                  <a:srgbClr val="943735"/>
                </a:solidFill>
                <a:latin typeface="Times New Roman"/>
                <a:cs typeface="Times New Roman"/>
              </a:defRPr>
            </a:lvl1pPr>
          </a:lstStyle>
          <a:p>
            <a:endParaRPr/>
          </a:p>
        </p:txBody>
      </p:sp>
      <p:sp>
        <p:nvSpPr>
          <p:cNvPr id="3" name="Holder 3"/>
          <p:cNvSpPr>
            <a:spLocks noGrp="1"/>
          </p:cNvSpPr>
          <p:nvPr>
            <p:ph type="body" idx="1"/>
          </p:nvPr>
        </p:nvSpPr>
        <p:spPr/>
        <p:txBody>
          <a:bodyPr/>
          <a:lstStyle>
            <a:lvl1pPr>
              <a:defRPr b="0" i="0">
                <a:solidFill>
                  <a:schemeClr val="tx1"/>
                </a:solidFill>
              </a:defRPr>
            </a:lvl1pPr>
          </a:lstStyle>
          <a:p>
            <a:endParaRPr/>
          </a:p>
        </p:txBody>
      </p:sp>
      <p:sp>
        <p:nvSpPr>
          <p:cNvPr id="4" name="Holder 4">
            <a:extLst>
              <a:ext uri="{FF2B5EF4-FFF2-40B4-BE49-F238E27FC236}">
                <a16:creationId xmlns:a16="http://schemas.microsoft.com/office/drawing/2014/main" id="{80F9AF17-0F7F-BCAD-525A-1C5500C557ED}"/>
              </a:ext>
            </a:extLst>
          </p:cNvPr>
          <p:cNvSpPr>
            <a:spLocks noGrp="1"/>
          </p:cNvSpPr>
          <p:nvPr>
            <p:ph type="ftr" sz="quarter" idx="10"/>
          </p:nvPr>
        </p:nvSpPr>
        <p:spPr/>
        <p:txBody>
          <a:bodyPr/>
          <a:lstStyle>
            <a:lvl1pPr algn="ctr">
              <a:defRPr>
                <a:solidFill>
                  <a:schemeClr val="tx1">
                    <a:tint val="75000"/>
                  </a:schemeClr>
                </a:solidFill>
              </a:defRPr>
            </a:lvl1pPr>
          </a:lstStyle>
          <a:p>
            <a:pPr>
              <a:defRPr/>
            </a:pPr>
            <a:endParaRPr/>
          </a:p>
        </p:txBody>
      </p:sp>
      <p:sp>
        <p:nvSpPr>
          <p:cNvPr id="5" name="Holder 5">
            <a:extLst>
              <a:ext uri="{FF2B5EF4-FFF2-40B4-BE49-F238E27FC236}">
                <a16:creationId xmlns:a16="http://schemas.microsoft.com/office/drawing/2014/main" id="{165D0A34-9FEB-2005-4F14-966B6C593308}"/>
              </a:ext>
            </a:extLst>
          </p:cNvPr>
          <p:cNvSpPr>
            <a:spLocks noGrp="1"/>
          </p:cNvSpPr>
          <p:nvPr>
            <p:ph type="dt" sz="half" idx="11"/>
          </p:nvPr>
        </p:nvSpPr>
        <p:spPr/>
        <p:txBody>
          <a:bodyPr/>
          <a:lstStyle>
            <a:lvl1pPr algn="l">
              <a:defRPr>
                <a:solidFill>
                  <a:schemeClr val="tx1">
                    <a:tint val="75000"/>
                  </a:schemeClr>
                </a:solidFill>
              </a:defRPr>
            </a:lvl1pPr>
          </a:lstStyle>
          <a:p>
            <a:pPr>
              <a:defRPr/>
            </a:pPr>
            <a:fld id="{0BA165B9-8DA2-4EFB-BE2B-51B2EB98E67C}" type="datetime1">
              <a:rPr lang="it-IT" smtClean="0"/>
              <a:t>10/04/2025</a:t>
            </a:fld>
            <a:endParaRPr lang="en-US"/>
          </a:p>
        </p:txBody>
      </p:sp>
      <p:sp>
        <p:nvSpPr>
          <p:cNvPr id="6" name="Holder 6">
            <a:extLst>
              <a:ext uri="{FF2B5EF4-FFF2-40B4-BE49-F238E27FC236}">
                <a16:creationId xmlns:a16="http://schemas.microsoft.com/office/drawing/2014/main" id="{DF98FEC4-D21E-9289-DF84-8046C9AF826E}"/>
              </a:ext>
            </a:extLst>
          </p:cNvPr>
          <p:cNvSpPr>
            <a:spLocks noGrp="1"/>
          </p:cNvSpPr>
          <p:nvPr>
            <p:ph type="sldNum" sz="quarter" idx="12"/>
          </p:nvPr>
        </p:nvSpPr>
        <p:spPr/>
        <p:txBody>
          <a:bodyPr/>
          <a:lstStyle>
            <a:lvl1pPr>
              <a:defRPr sz="1050" b="0" i="0" dirty="0">
                <a:solidFill>
                  <a:schemeClr val="bg1"/>
                </a:solidFill>
                <a:latin typeface="Times New Roman"/>
                <a:cs typeface="Times New Roman"/>
              </a:defRPr>
            </a:lvl1pPr>
          </a:lstStyle>
          <a:p>
            <a:pPr>
              <a:defRPr/>
            </a:pPr>
            <a:fld id="{EE615E09-9A39-4498-9234-F866B34D3CF3}" type="slidenum">
              <a:rPr/>
              <a:pPr>
                <a:defRPr/>
              </a:pPr>
              <a:t>‹N›</a:t>
            </a:fld>
            <a:endParaRPr/>
          </a:p>
        </p:txBody>
      </p:sp>
    </p:spTree>
    <p:extLst>
      <p:ext uri="{BB962C8B-B14F-4D97-AF65-F5344CB8AC3E}">
        <p14:creationId xmlns:p14="http://schemas.microsoft.com/office/powerpoint/2010/main" val="1228515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1643983-EC24-2EE4-6A61-E30193714E32}"/>
              </a:ext>
            </a:extLst>
          </p:cNvPr>
          <p:cNvSpPr>
            <a:spLocks noGrp="1"/>
          </p:cNvSpPr>
          <p:nvPr>
            <p:ph type="dt" sz="half" idx="10"/>
          </p:nvPr>
        </p:nvSpPr>
        <p:spPr/>
        <p:txBody>
          <a:bodyPr/>
          <a:lstStyle/>
          <a:p>
            <a:fld id="{FE04040B-CE0F-41DF-920D-7A3338435C82}" type="datetime1">
              <a:rPr lang="it-IT" smtClean="0"/>
              <a:t>10/04/2025</a:t>
            </a:fld>
            <a:endParaRPr lang="it-IT"/>
          </a:p>
        </p:txBody>
      </p:sp>
      <p:sp>
        <p:nvSpPr>
          <p:cNvPr id="3" name="Segnaposto piè di pagina 2">
            <a:extLst>
              <a:ext uri="{FF2B5EF4-FFF2-40B4-BE49-F238E27FC236}">
                <a16:creationId xmlns:a16="http://schemas.microsoft.com/office/drawing/2014/main" id="{959B93D6-8573-927A-390A-E6304C9083A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BDE2E9F-CCEF-97D6-316C-0F6BEC5470E4}"/>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424418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7C3140-1119-BD2A-D35D-F873E60280E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00D3946-FA2E-83F3-1E89-33DE6BE92F6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C167527-5BB3-65B0-1634-3AD71C35DB17}"/>
              </a:ext>
            </a:extLst>
          </p:cNvPr>
          <p:cNvSpPr>
            <a:spLocks noGrp="1"/>
          </p:cNvSpPr>
          <p:nvPr>
            <p:ph type="dt" sz="half" idx="10"/>
          </p:nvPr>
        </p:nvSpPr>
        <p:spPr/>
        <p:txBody>
          <a:bodyPr/>
          <a:lstStyle/>
          <a:p>
            <a:fld id="{F348A26E-A85D-4C16-94B0-050C7B78445D}" type="datetime1">
              <a:rPr lang="it-IT" smtClean="0"/>
              <a:t>10/04/2025</a:t>
            </a:fld>
            <a:endParaRPr lang="it-IT"/>
          </a:p>
        </p:txBody>
      </p:sp>
      <p:sp>
        <p:nvSpPr>
          <p:cNvPr id="5" name="Segnaposto piè di pagina 4">
            <a:extLst>
              <a:ext uri="{FF2B5EF4-FFF2-40B4-BE49-F238E27FC236}">
                <a16:creationId xmlns:a16="http://schemas.microsoft.com/office/drawing/2014/main" id="{E0354CFD-5FE3-B553-F148-445D653F60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41A92DA-EE92-E132-4748-3969A6E60B1A}"/>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10152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AADC77-F6E8-DC9E-4D30-C49ED3AD0B9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454DB7E-3D9D-65F2-D3FD-AF6B8ED292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6141196-798A-B7D1-2A16-54D1A767AB8D}"/>
              </a:ext>
            </a:extLst>
          </p:cNvPr>
          <p:cNvSpPr>
            <a:spLocks noGrp="1"/>
          </p:cNvSpPr>
          <p:nvPr>
            <p:ph type="dt" sz="half" idx="10"/>
          </p:nvPr>
        </p:nvSpPr>
        <p:spPr/>
        <p:txBody>
          <a:bodyPr/>
          <a:lstStyle/>
          <a:p>
            <a:fld id="{246C7EDE-DF4D-4963-B06B-0B35288A6CE1}" type="datetime1">
              <a:rPr lang="it-IT" smtClean="0"/>
              <a:t>10/04/2025</a:t>
            </a:fld>
            <a:endParaRPr lang="it-IT"/>
          </a:p>
        </p:txBody>
      </p:sp>
      <p:sp>
        <p:nvSpPr>
          <p:cNvPr id="5" name="Segnaposto piè di pagina 4">
            <a:extLst>
              <a:ext uri="{FF2B5EF4-FFF2-40B4-BE49-F238E27FC236}">
                <a16:creationId xmlns:a16="http://schemas.microsoft.com/office/drawing/2014/main" id="{EB97EC9E-67E3-E08A-3ACD-8F84C9954A7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C39EBE9-5A33-57A2-C454-6557F29DBEBF}"/>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3921141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FCB803-885D-3CEC-5A26-32E27CA9C76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FE0710-C0D8-7DD0-EA6F-79B1684C76C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5A16B21-4BB5-4333-8593-589E02E9068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C3974E0-8625-333D-68B0-823DB1FA76B0}"/>
              </a:ext>
            </a:extLst>
          </p:cNvPr>
          <p:cNvSpPr>
            <a:spLocks noGrp="1"/>
          </p:cNvSpPr>
          <p:nvPr>
            <p:ph type="dt" sz="half" idx="10"/>
          </p:nvPr>
        </p:nvSpPr>
        <p:spPr/>
        <p:txBody>
          <a:bodyPr/>
          <a:lstStyle/>
          <a:p>
            <a:fld id="{14C17DA2-21FE-4AE7-AD84-3DA6818CE0D6}" type="datetime1">
              <a:rPr lang="it-IT" smtClean="0"/>
              <a:t>10/04/2025</a:t>
            </a:fld>
            <a:endParaRPr lang="it-IT"/>
          </a:p>
        </p:txBody>
      </p:sp>
      <p:sp>
        <p:nvSpPr>
          <p:cNvPr id="6" name="Segnaposto piè di pagina 5">
            <a:extLst>
              <a:ext uri="{FF2B5EF4-FFF2-40B4-BE49-F238E27FC236}">
                <a16:creationId xmlns:a16="http://schemas.microsoft.com/office/drawing/2014/main" id="{AEC97B21-9672-1F01-E1AF-1815B7174F4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2B10D63-074B-BFFB-1AA6-A372F775D2B5}"/>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86082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78B20C-3767-529D-A646-0BDDB89025A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3D01A66-B015-8E5B-686F-8BAE4E58AC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101FC85-7CA7-5507-DF2A-3B837B3AFC4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6106F28-A16D-DA38-E68A-6356F5E0D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3A80A57-4502-5E86-CF4A-4AF7AA0ABD6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5596B55-31ED-86B5-DB42-D3C607E71EE1}"/>
              </a:ext>
            </a:extLst>
          </p:cNvPr>
          <p:cNvSpPr>
            <a:spLocks noGrp="1"/>
          </p:cNvSpPr>
          <p:nvPr>
            <p:ph type="dt" sz="half" idx="10"/>
          </p:nvPr>
        </p:nvSpPr>
        <p:spPr/>
        <p:txBody>
          <a:bodyPr/>
          <a:lstStyle/>
          <a:p>
            <a:fld id="{303407A9-DCDE-429A-BD01-9C76C564A370}" type="datetime1">
              <a:rPr lang="it-IT" smtClean="0"/>
              <a:t>10/04/2025</a:t>
            </a:fld>
            <a:endParaRPr lang="it-IT"/>
          </a:p>
        </p:txBody>
      </p:sp>
      <p:sp>
        <p:nvSpPr>
          <p:cNvPr id="8" name="Segnaposto piè di pagina 7">
            <a:extLst>
              <a:ext uri="{FF2B5EF4-FFF2-40B4-BE49-F238E27FC236}">
                <a16:creationId xmlns:a16="http://schemas.microsoft.com/office/drawing/2014/main" id="{C9BB3AF9-28C8-95B6-9553-6C127808474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501D561-07D5-063F-9FFC-E2DE2ED6958E}"/>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10536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5F0000-3EEC-E030-75EF-2179DECD66E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C82AD07-0C4F-FDE5-C313-B50C79815F33}"/>
              </a:ext>
            </a:extLst>
          </p:cNvPr>
          <p:cNvSpPr>
            <a:spLocks noGrp="1"/>
          </p:cNvSpPr>
          <p:nvPr>
            <p:ph type="dt" sz="half" idx="10"/>
          </p:nvPr>
        </p:nvSpPr>
        <p:spPr/>
        <p:txBody>
          <a:bodyPr/>
          <a:lstStyle/>
          <a:p>
            <a:fld id="{F37BF8D3-47E0-45FC-9905-AB2B9CD59475}" type="datetime1">
              <a:rPr lang="it-IT" smtClean="0"/>
              <a:t>10/04/2025</a:t>
            </a:fld>
            <a:endParaRPr lang="it-IT"/>
          </a:p>
        </p:txBody>
      </p:sp>
      <p:sp>
        <p:nvSpPr>
          <p:cNvPr id="4" name="Segnaposto piè di pagina 3">
            <a:extLst>
              <a:ext uri="{FF2B5EF4-FFF2-40B4-BE49-F238E27FC236}">
                <a16:creationId xmlns:a16="http://schemas.microsoft.com/office/drawing/2014/main" id="{BB26D873-BAC2-28BF-1BE8-B160C40B490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8698B9B-EAF2-8635-E58F-4E763933C7E8}"/>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1809615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1643983-EC24-2EE4-6A61-E30193714E32}"/>
              </a:ext>
            </a:extLst>
          </p:cNvPr>
          <p:cNvSpPr>
            <a:spLocks noGrp="1"/>
          </p:cNvSpPr>
          <p:nvPr>
            <p:ph type="dt" sz="half" idx="10"/>
          </p:nvPr>
        </p:nvSpPr>
        <p:spPr/>
        <p:txBody>
          <a:bodyPr/>
          <a:lstStyle/>
          <a:p>
            <a:fld id="{1E56197F-5405-4D1E-B92B-70765A866005}" type="datetime1">
              <a:rPr lang="it-IT" smtClean="0"/>
              <a:t>10/04/2025</a:t>
            </a:fld>
            <a:endParaRPr lang="it-IT"/>
          </a:p>
        </p:txBody>
      </p:sp>
      <p:sp>
        <p:nvSpPr>
          <p:cNvPr id="3" name="Segnaposto piè di pagina 2">
            <a:extLst>
              <a:ext uri="{FF2B5EF4-FFF2-40B4-BE49-F238E27FC236}">
                <a16:creationId xmlns:a16="http://schemas.microsoft.com/office/drawing/2014/main" id="{959B93D6-8573-927A-390A-E6304C9083A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BDE2E9F-CCEF-97D6-316C-0F6BEC5470E4}"/>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24204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0E272A-96C1-E798-EC26-C88B012EECB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0864691-588E-27AC-386C-56937E3FC5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90979B6-C30B-5824-2133-A394CC0AB1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227C9A3-8BAC-E599-FF86-88DABECD4853}"/>
              </a:ext>
            </a:extLst>
          </p:cNvPr>
          <p:cNvSpPr>
            <a:spLocks noGrp="1"/>
          </p:cNvSpPr>
          <p:nvPr>
            <p:ph type="dt" sz="half" idx="10"/>
          </p:nvPr>
        </p:nvSpPr>
        <p:spPr/>
        <p:txBody>
          <a:bodyPr/>
          <a:lstStyle/>
          <a:p>
            <a:fld id="{FC2D0A15-298E-4FA1-BD80-E7D3E8491C29}" type="datetime1">
              <a:rPr lang="it-IT" smtClean="0"/>
              <a:t>10/04/2025</a:t>
            </a:fld>
            <a:endParaRPr lang="it-IT"/>
          </a:p>
        </p:txBody>
      </p:sp>
      <p:sp>
        <p:nvSpPr>
          <p:cNvPr id="6" name="Segnaposto piè di pagina 5">
            <a:extLst>
              <a:ext uri="{FF2B5EF4-FFF2-40B4-BE49-F238E27FC236}">
                <a16:creationId xmlns:a16="http://schemas.microsoft.com/office/drawing/2014/main" id="{540080D7-2B7D-57D9-FEC1-7C46BED6F64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4B9B956-EFCD-F3F3-12FD-217116D59DB5}"/>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2280612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1D6D2A-70BC-246F-1E21-D394F623E9F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FEAE3D1-29A2-A1EB-21CD-39B4DE2622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A19F015-D1AD-84FE-C76E-53F6C7B618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519BA84-CD3E-0561-76B8-0344BD38DD41}"/>
              </a:ext>
            </a:extLst>
          </p:cNvPr>
          <p:cNvSpPr>
            <a:spLocks noGrp="1"/>
          </p:cNvSpPr>
          <p:nvPr>
            <p:ph type="dt" sz="half" idx="10"/>
          </p:nvPr>
        </p:nvSpPr>
        <p:spPr/>
        <p:txBody>
          <a:bodyPr/>
          <a:lstStyle/>
          <a:p>
            <a:fld id="{B9975A00-C009-47CF-89B3-59AA99759451}" type="datetime1">
              <a:rPr lang="it-IT" smtClean="0"/>
              <a:t>10/04/2025</a:t>
            </a:fld>
            <a:endParaRPr lang="it-IT"/>
          </a:p>
        </p:txBody>
      </p:sp>
      <p:sp>
        <p:nvSpPr>
          <p:cNvPr id="6" name="Segnaposto piè di pagina 5">
            <a:extLst>
              <a:ext uri="{FF2B5EF4-FFF2-40B4-BE49-F238E27FC236}">
                <a16:creationId xmlns:a16="http://schemas.microsoft.com/office/drawing/2014/main" id="{0096E1EF-58B8-EB6D-DEA8-AE2814FAEFF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23A7FAA-B48E-E1E0-4E37-D2437B4FAFE5}"/>
              </a:ext>
            </a:extLst>
          </p:cNvPr>
          <p:cNvSpPr>
            <a:spLocks noGrp="1"/>
          </p:cNvSpPr>
          <p:nvPr>
            <p:ph type="sldNum" sz="quarter" idx="12"/>
          </p:nvPr>
        </p:nvSpPr>
        <p:spPr/>
        <p:txBody>
          <a:bodyPr/>
          <a:lstStyle/>
          <a:p>
            <a:fld id="{E6BAC323-424C-4427-A55C-976988B02F12}" type="slidenum">
              <a:rPr lang="it-IT" smtClean="0"/>
              <a:t>‹N›</a:t>
            </a:fld>
            <a:endParaRPr lang="it-IT"/>
          </a:p>
        </p:txBody>
      </p:sp>
    </p:spTree>
    <p:extLst>
      <p:ext uri="{BB962C8B-B14F-4D97-AF65-F5344CB8AC3E}">
        <p14:creationId xmlns:p14="http://schemas.microsoft.com/office/powerpoint/2010/main" val="125581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EF5A60F-12A9-10F8-699C-26DB3E9D29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7FD494F-BCFF-2D5E-7917-82F81AE98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70A17EF-32F0-9A3C-18C4-47E1C4AF3F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0B1E84-683B-4AA3-B403-785609CE1C10}" type="datetime1">
              <a:rPr lang="it-IT" smtClean="0"/>
              <a:t>10/04/2025</a:t>
            </a:fld>
            <a:endParaRPr lang="it-IT"/>
          </a:p>
        </p:txBody>
      </p:sp>
      <p:sp>
        <p:nvSpPr>
          <p:cNvPr id="5" name="Segnaposto piè di pagina 4">
            <a:extLst>
              <a:ext uri="{FF2B5EF4-FFF2-40B4-BE49-F238E27FC236}">
                <a16:creationId xmlns:a16="http://schemas.microsoft.com/office/drawing/2014/main" id="{6DC31534-DAD9-9F35-3F8F-72DD0F4D07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68357FC0-FECD-AD6A-0F2C-5A1CBD9A7B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BAC323-424C-4427-A55C-976988B02F12}" type="slidenum">
              <a:rPr lang="it-IT" smtClean="0"/>
              <a:t>‹N›</a:t>
            </a:fld>
            <a:endParaRPr lang="it-IT"/>
          </a:p>
        </p:txBody>
      </p:sp>
    </p:spTree>
    <p:extLst>
      <p:ext uri="{BB962C8B-B14F-4D97-AF65-F5344CB8AC3E}">
        <p14:creationId xmlns:p14="http://schemas.microsoft.com/office/powerpoint/2010/main" val="35593833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k object 16">
            <a:extLst>
              <a:ext uri="{FF2B5EF4-FFF2-40B4-BE49-F238E27FC236}">
                <a16:creationId xmlns:a16="http://schemas.microsoft.com/office/drawing/2014/main" id="{E2BDD612-0A4D-677C-2041-B9372322E418}"/>
              </a:ext>
            </a:extLst>
          </p:cNvPr>
          <p:cNvSpPr>
            <a:spLocks/>
          </p:cNvSpPr>
          <p:nvPr/>
        </p:nvSpPr>
        <p:spPr bwMode="auto">
          <a:xfrm>
            <a:off x="0" y="6284913"/>
            <a:ext cx="12192000" cy="576262"/>
          </a:xfrm>
          <a:custGeom>
            <a:avLst/>
            <a:gdLst>
              <a:gd name="T0" fmla="*/ 0 w 9144000"/>
              <a:gd name="T1" fmla="*/ 576071 h 576579"/>
              <a:gd name="T2" fmla="*/ 9144000 w 9144000"/>
              <a:gd name="T3" fmla="*/ 576071 h 576579"/>
              <a:gd name="T4" fmla="*/ 9144000 w 9144000"/>
              <a:gd name="T5" fmla="*/ 0 h 576579"/>
              <a:gd name="T6" fmla="*/ 0 w 9144000"/>
              <a:gd name="T7" fmla="*/ 0 h 576579"/>
              <a:gd name="T8" fmla="*/ 0 w 9144000"/>
              <a:gd name="T9" fmla="*/ 576071 h 576579"/>
            </a:gdLst>
            <a:ahLst/>
            <a:cxnLst>
              <a:cxn ang="0">
                <a:pos x="T0" y="T1"/>
              </a:cxn>
              <a:cxn ang="0">
                <a:pos x="T2" y="T3"/>
              </a:cxn>
              <a:cxn ang="0">
                <a:pos x="T4" y="T5"/>
              </a:cxn>
              <a:cxn ang="0">
                <a:pos x="T6" y="T7"/>
              </a:cxn>
              <a:cxn ang="0">
                <a:pos x="T8" y="T9"/>
              </a:cxn>
            </a:cxnLst>
            <a:rect l="0" t="0" r="r" b="b"/>
            <a:pathLst>
              <a:path w="9144000" h="576579">
                <a:moveTo>
                  <a:pt x="0" y="576071"/>
                </a:moveTo>
                <a:lnTo>
                  <a:pt x="9144000" y="576071"/>
                </a:lnTo>
                <a:lnTo>
                  <a:pt x="9144000" y="0"/>
                </a:lnTo>
                <a:lnTo>
                  <a:pt x="0" y="0"/>
                </a:lnTo>
                <a:lnTo>
                  <a:pt x="0" y="576071"/>
                </a:lnTo>
                <a:close/>
              </a:path>
            </a:pathLst>
          </a:custGeom>
          <a:solidFill>
            <a:srgbClr val="861B1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027" name="bk object 17">
            <a:extLst>
              <a:ext uri="{FF2B5EF4-FFF2-40B4-BE49-F238E27FC236}">
                <a16:creationId xmlns:a16="http://schemas.microsoft.com/office/drawing/2014/main" id="{F2112A0E-1B39-B317-62FF-C1E5CD8BB586}"/>
              </a:ext>
            </a:extLst>
          </p:cNvPr>
          <p:cNvSpPr>
            <a:spLocks/>
          </p:cNvSpPr>
          <p:nvPr/>
        </p:nvSpPr>
        <p:spPr bwMode="auto">
          <a:xfrm>
            <a:off x="0" y="6284913"/>
            <a:ext cx="12192000" cy="576262"/>
          </a:xfrm>
          <a:custGeom>
            <a:avLst/>
            <a:gdLst>
              <a:gd name="T0" fmla="*/ 0 w 9144000"/>
              <a:gd name="T1" fmla="*/ 576071 h 576579"/>
              <a:gd name="T2" fmla="*/ 9144000 w 9144000"/>
              <a:gd name="T3" fmla="*/ 576071 h 576579"/>
              <a:gd name="T4" fmla="*/ 9144000 w 9144000"/>
              <a:gd name="T5" fmla="*/ 0 h 576579"/>
              <a:gd name="T6" fmla="*/ 0 w 9144000"/>
              <a:gd name="T7" fmla="*/ 0 h 576579"/>
              <a:gd name="T8" fmla="*/ 0 w 9144000"/>
              <a:gd name="T9" fmla="*/ 576071 h 576579"/>
            </a:gdLst>
            <a:ahLst/>
            <a:cxnLst>
              <a:cxn ang="0">
                <a:pos x="T0" y="T1"/>
              </a:cxn>
              <a:cxn ang="0">
                <a:pos x="T2" y="T3"/>
              </a:cxn>
              <a:cxn ang="0">
                <a:pos x="T4" y="T5"/>
              </a:cxn>
              <a:cxn ang="0">
                <a:pos x="T6" y="T7"/>
              </a:cxn>
              <a:cxn ang="0">
                <a:pos x="T8" y="T9"/>
              </a:cxn>
            </a:cxnLst>
            <a:rect l="0" t="0" r="r" b="b"/>
            <a:pathLst>
              <a:path w="9144000" h="576579">
                <a:moveTo>
                  <a:pt x="0" y="576071"/>
                </a:moveTo>
                <a:lnTo>
                  <a:pt x="9144000" y="576071"/>
                </a:lnTo>
                <a:lnTo>
                  <a:pt x="9144000" y="0"/>
                </a:lnTo>
                <a:lnTo>
                  <a:pt x="0" y="0"/>
                </a:lnTo>
                <a:lnTo>
                  <a:pt x="0" y="576071"/>
                </a:lnTo>
                <a:close/>
              </a:path>
            </a:pathLst>
          </a:custGeom>
          <a:noFill/>
          <a:ln w="25908">
            <a:solidFill>
              <a:srgbClr val="861B1B"/>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it-IT"/>
          </a:p>
        </p:txBody>
      </p:sp>
      <p:sp>
        <p:nvSpPr>
          <p:cNvPr id="1028" name="bk object 18">
            <a:extLst>
              <a:ext uri="{FF2B5EF4-FFF2-40B4-BE49-F238E27FC236}">
                <a16:creationId xmlns:a16="http://schemas.microsoft.com/office/drawing/2014/main" id="{774251E4-873F-88A3-803B-41CF05000538}"/>
              </a:ext>
            </a:extLst>
          </p:cNvPr>
          <p:cNvSpPr>
            <a:spLocks/>
          </p:cNvSpPr>
          <p:nvPr/>
        </p:nvSpPr>
        <p:spPr bwMode="auto">
          <a:xfrm>
            <a:off x="8113184" y="5302250"/>
            <a:ext cx="4078816" cy="1150938"/>
          </a:xfrm>
          <a:custGeom>
            <a:avLst/>
            <a:gdLst>
              <a:gd name="T0" fmla="*/ 3059429 w 3059429"/>
              <a:gd name="T1" fmla="*/ 0 h 1151889"/>
              <a:gd name="T2" fmla="*/ 0 w 3059429"/>
              <a:gd name="T3" fmla="*/ 1151857 h 1151889"/>
              <a:gd name="T4" fmla="*/ 3059429 w 3059429"/>
              <a:gd name="T5" fmla="*/ 1151857 h 1151889"/>
              <a:gd name="T6" fmla="*/ 3059429 w 3059429"/>
              <a:gd name="T7" fmla="*/ 0 h 1151889"/>
            </a:gdLst>
            <a:ahLst/>
            <a:cxnLst>
              <a:cxn ang="0">
                <a:pos x="T0" y="T1"/>
              </a:cxn>
              <a:cxn ang="0">
                <a:pos x="T2" y="T3"/>
              </a:cxn>
              <a:cxn ang="0">
                <a:pos x="T4" y="T5"/>
              </a:cxn>
              <a:cxn ang="0">
                <a:pos x="T6" y="T7"/>
              </a:cxn>
            </a:cxnLst>
            <a:rect l="0" t="0" r="r" b="b"/>
            <a:pathLst>
              <a:path w="3059429" h="1151889">
                <a:moveTo>
                  <a:pt x="3059429" y="0"/>
                </a:moveTo>
                <a:lnTo>
                  <a:pt x="0" y="1151857"/>
                </a:lnTo>
                <a:lnTo>
                  <a:pt x="3059429" y="1151857"/>
                </a:lnTo>
                <a:lnTo>
                  <a:pt x="3059429" y="0"/>
                </a:lnTo>
                <a:close/>
              </a:path>
            </a:pathLst>
          </a:custGeom>
          <a:solidFill>
            <a:srgbClr val="861B1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029" name="bk object 19">
            <a:extLst>
              <a:ext uri="{FF2B5EF4-FFF2-40B4-BE49-F238E27FC236}">
                <a16:creationId xmlns:a16="http://schemas.microsoft.com/office/drawing/2014/main" id="{5634D3B3-269A-8AF5-17BB-6F851E755398}"/>
              </a:ext>
            </a:extLst>
          </p:cNvPr>
          <p:cNvSpPr>
            <a:spLocks/>
          </p:cNvSpPr>
          <p:nvPr/>
        </p:nvSpPr>
        <p:spPr bwMode="auto">
          <a:xfrm>
            <a:off x="8113184" y="5302250"/>
            <a:ext cx="4078816" cy="1150938"/>
          </a:xfrm>
          <a:custGeom>
            <a:avLst/>
            <a:gdLst>
              <a:gd name="T0" fmla="*/ 3059429 w 3059429"/>
              <a:gd name="T1" fmla="*/ 1151857 h 1151889"/>
              <a:gd name="T2" fmla="*/ 0 w 3059429"/>
              <a:gd name="T3" fmla="*/ 1151857 h 1151889"/>
              <a:gd name="T4" fmla="*/ 3059429 w 3059429"/>
              <a:gd name="T5" fmla="*/ 0 h 1151889"/>
            </a:gdLst>
            <a:ahLst/>
            <a:cxnLst>
              <a:cxn ang="0">
                <a:pos x="T0" y="T1"/>
              </a:cxn>
              <a:cxn ang="0">
                <a:pos x="T2" y="T3"/>
              </a:cxn>
              <a:cxn ang="0">
                <a:pos x="T4" y="T5"/>
              </a:cxn>
            </a:cxnLst>
            <a:rect l="0" t="0" r="r" b="b"/>
            <a:pathLst>
              <a:path w="3059429" h="1151889">
                <a:moveTo>
                  <a:pt x="3059429" y="1151857"/>
                </a:moveTo>
                <a:lnTo>
                  <a:pt x="0" y="1151857"/>
                </a:lnTo>
                <a:lnTo>
                  <a:pt x="3059429" y="0"/>
                </a:lnTo>
              </a:path>
            </a:pathLst>
          </a:custGeom>
          <a:noFill/>
          <a:ln w="25908">
            <a:solidFill>
              <a:srgbClr val="861B1B"/>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it-IT"/>
          </a:p>
        </p:txBody>
      </p:sp>
      <p:sp>
        <p:nvSpPr>
          <p:cNvPr id="1030" name="bk object 20">
            <a:extLst>
              <a:ext uri="{FF2B5EF4-FFF2-40B4-BE49-F238E27FC236}">
                <a16:creationId xmlns:a16="http://schemas.microsoft.com/office/drawing/2014/main" id="{EF20E656-5248-6FEC-66AD-249A3AAAF7EA}"/>
              </a:ext>
            </a:extLst>
          </p:cNvPr>
          <p:cNvSpPr>
            <a:spLocks noChangeArrowheads="1"/>
          </p:cNvSpPr>
          <p:nvPr/>
        </p:nvSpPr>
        <p:spPr bwMode="auto">
          <a:xfrm>
            <a:off x="9539818" y="6127751"/>
            <a:ext cx="2586567" cy="650875"/>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it-IT" altLang="it-IT"/>
          </a:p>
        </p:txBody>
      </p:sp>
      <p:sp>
        <p:nvSpPr>
          <p:cNvPr id="1031" name="Holder 2">
            <a:extLst>
              <a:ext uri="{FF2B5EF4-FFF2-40B4-BE49-F238E27FC236}">
                <a16:creationId xmlns:a16="http://schemas.microsoft.com/office/drawing/2014/main" id="{04F906F2-A2FC-9CF8-67BD-D7AEBD07A937}"/>
              </a:ext>
            </a:extLst>
          </p:cNvPr>
          <p:cNvSpPr>
            <a:spLocks noGrp="1" noChangeArrowheads="1"/>
          </p:cNvSpPr>
          <p:nvPr>
            <p:ph type="title"/>
          </p:nvPr>
        </p:nvSpPr>
        <p:spPr bwMode="auto">
          <a:xfrm>
            <a:off x="450851" y="534989"/>
            <a:ext cx="138853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it-IT" altLang="it-IT"/>
          </a:p>
        </p:txBody>
      </p:sp>
      <p:sp>
        <p:nvSpPr>
          <p:cNvPr id="1032" name="Holder 3">
            <a:extLst>
              <a:ext uri="{FF2B5EF4-FFF2-40B4-BE49-F238E27FC236}">
                <a16:creationId xmlns:a16="http://schemas.microsoft.com/office/drawing/2014/main" id="{076EBFF7-5719-33C3-4E5F-A7593E95B144}"/>
              </a:ext>
            </a:extLst>
          </p:cNvPr>
          <p:cNvSpPr>
            <a:spLocks noGrp="1" noChangeArrowheads="1"/>
          </p:cNvSpPr>
          <p:nvPr>
            <p:ph type="body" idx="1"/>
          </p:nvPr>
        </p:nvSpPr>
        <p:spPr bwMode="auto">
          <a:xfrm>
            <a:off x="2283884" y="2474913"/>
            <a:ext cx="7577667" cy="207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it-IT" altLang="it-IT"/>
          </a:p>
        </p:txBody>
      </p:sp>
      <p:sp>
        <p:nvSpPr>
          <p:cNvPr id="4" name="Holder 4">
            <a:extLst>
              <a:ext uri="{FF2B5EF4-FFF2-40B4-BE49-F238E27FC236}">
                <a16:creationId xmlns:a16="http://schemas.microsoft.com/office/drawing/2014/main" id="{D14ADE8A-D4A3-9A86-66E9-7BFE50BEA5C7}"/>
              </a:ext>
            </a:extLst>
          </p:cNvPr>
          <p:cNvSpPr>
            <a:spLocks noGrp="1"/>
          </p:cNvSpPr>
          <p:nvPr>
            <p:ph type="ftr" sz="quarter" idx="5"/>
          </p:nvPr>
        </p:nvSpPr>
        <p:spPr>
          <a:xfrm>
            <a:off x="4144434" y="6378575"/>
            <a:ext cx="3903133" cy="342900"/>
          </a:xfrm>
          <a:prstGeom prst="rect">
            <a:avLst/>
          </a:prstGeom>
        </p:spPr>
        <p:txBody>
          <a:bodyPr wrap="square" lIns="0" tIns="0" rIns="0" bIns="0">
            <a:spAutoFit/>
          </a:bodyPr>
          <a:lstStyle>
            <a:lvl1pPr algn="ctr" eaLnBrk="1" fontAlgn="auto" hangingPunct="1">
              <a:spcBef>
                <a:spcPts val="0"/>
              </a:spcBef>
              <a:spcAft>
                <a:spcPts val="0"/>
              </a:spcAft>
              <a:defRPr>
                <a:solidFill>
                  <a:schemeClr val="tx1">
                    <a:tint val="75000"/>
                  </a:schemeClr>
                </a:solidFill>
                <a:latin typeface="+mn-lt"/>
              </a:defRPr>
            </a:lvl1pPr>
          </a:lstStyle>
          <a:p>
            <a:pPr>
              <a:defRPr/>
            </a:pPr>
            <a:endParaRPr/>
          </a:p>
        </p:txBody>
      </p:sp>
      <p:sp>
        <p:nvSpPr>
          <p:cNvPr id="5" name="Holder 5">
            <a:extLst>
              <a:ext uri="{FF2B5EF4-FFF2-40B4-BE49-F238E27FC236}">
                <a16:creationId xmlns:a16="http://schemas.microsoft.com/office/drawing/2014/main" id="{7CE9FE73-43FD-1F44-4DAA-91FCFE35604F}"/>
              </a:ext>
            </a:extLst>
          </p:cNvPr>
          <p:cNvSpPr>
            <a:spLocks noGrp="1"/>
          </p:cNvSpPr>
          <p:nvPr>
            <p:ph type="dt" sz="half" idx="6"/>
          </p:nvPr>
        </p:nvSpPr>
        <p:spPr>
          <a:xfrm>
            <a:off x="609600" y="6378575"/>
            <a:ext cx="2804584" cy="276999"/>
          </a:xfrm>
          <a:prstGeom prst="rect">
            <a:avLst/>
          </a:prstGeom>
        </p:spPr>
        <p:txBody>
          <a:bodyPr wrap="square" lIns="0" tIns="0" rIns="0" bIns="0">
            <a:spAutoFit/>
          </a:bodyPr>
          <a:lstStyle>
            <a:lvl1pPr algn="l" eaLnBrk="1" fontAlgn="auto" hangingPunct="1">
              <a:spcBef>
                <a:spcPts val="0"/>
              </a:spcBef>
              <a:spcAft>
                <a:spcPts val="0"/>
              </a:spcAft>
              <a:defRPr>
                <a:solidFill>
                  <a:schemeClr val="tx1">
                    <a:tint val="75000"/>
                  </a:schemeClr>
                </a:solidFill>
                <a:latin typeface="+mn-lt"/>
              </a:defRPr>
            </a:lvl1pPr>
          </a:lstStyle>
          <a:p>
            <a:pPr>
              <a:defRPr/>
            </a:pPr>
            <a:fld id="{01224228-660A-40AF-920C-86156857DFAF}" type="datetime1">
              <a:rPr lang="it-IT" smtClean="0"/>
              <a:t>10/04/2025</a:t>
            </a:fld>
            <a:endParaRPr lang="en-US"/>
          </a:p>
        </p:txBody>
      </p:sp>
      <p:sp>
        <p:nvSpPr>
          <p:cNvPr id="6" name="Holder 6">
            <a:extLst>
              <a:ext uri="{FF2B5EF4-FFF2-40B4-BE49-F238E27FC236}">
                <a16:creationId xmlns:a16="http://schemas.microsoft.com/office/drawing/2014/main" id="{8CBA2225-E1D0-0AAD-CCF5-A53A41056782}"/>
              </a:ext>
            </a:extLst>
          </p:cNvPr>
          <p:cNvSpPr>
            <a:spLocks noGrp="1"/>
          </p:cNvSpPr>
          <p:nvPr>
            <p:ph type="sldNum" sz="quarter" idx="7"/>
          </p:nvPr>
        </p:nvSpPr>
        <p:spPr>
          <a:xfrm>
            <a:off x="397934" y="6497639"/>
            <a:ext cx="245533" cy="156581"/>
          </a:xfrm>
          <a:prstGeom prst="rect">
            <a:avLst/>
          </a:prstGeom>
        </p:spPr>
        <p:txBody>
          <a:bodyPr wrap="square" lIns="0" tIns="0" rIns="0" bIns="0">
            <a:spAutoFit/>
          </a:bodyPr>
          <a:lstStyle>
            <a:lvl1pPr marL="25400" eaLnBrk="1" fontAlgn="auto" hangingPunct="1">
              <a:lnSpc>
                <a:spcPts val="1250"/>
              </a:lnSpc>
              <a:spcBef>
                <a:spcPts val="0"/>
              </a:spcBef>
              <a:spcAft>
                <a:spcPts val="0"/>
              </a:spcAft>
              <a:defRPr sz="1050" b="0" i="0" dirty="0">
                <a:solidFill>
                  <a:schemeClr val="bg1"/>
                </a:solidFill>
                <a:latin typeface="Times New Roman"/>
                <a:cs typeface="Times New Roman"/>
              </a:defRPr>
            </a:lvl1pPr>
          </a:lstStyle>
          <a:p>
            <a:pPr>
              <a:defRPr/>
            </a:pPr>
            <a:fld id="{2B70ECC8-CFAE-4CB4-B87B-D802B8DB2C4A}" type="slidenum">
              <a:rPr/>
              <a:pPr>
                <a:defRPr/>
              </a:pPr>
              <a:t>‹N›</a:t>
            </a:fld>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Lst>
  <p:hf hdr="0" ftr="0" dt="0"/>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8121FF-CE3E-FF1F-3481-5A622513B177}"/>
              </a:ext>
            </a:extLst>
          </p:cNvPr>
          <p:cNvSpPr>
            <a:spLocks noGrp="1"/>
          </p:cNvSpPr>
          <p:nvPr>
            <p:ph type="ctrTitle"/>
          </p:nvPr>
        </p:nvSpPr>
        <p:spPr>
          <a:xfrm>
            <a:off x="1524000" y="607753"/>
            <a:ext cx="9144000" cy="1655762"/>
          </a:xfrm>
        </p:spPr>
        <p:txBody>
          <a:bodyPr>
            <a:normAutofit fontScale="90000"/>
          </a:bodyPr>
          <a:lstStyle/>
          <a:p>
            <a:br>
              <a:rPr lang="it-IT" dirty="0"/>
            </a:br>
            <a:r>
              <a:rPr lang="it-IT" dirty="0"/>
              <a:t>LA FUSIONE</a:t>
            </a:r>
            <a:br>
              <a:rPr lang="it-IT" dirty="0"/>
            </a:br>
            <a:r>
              <a:rPr lang="it-IT" dirty="0"/>
              <a:t>Operazione straordinaria</a:t>
            </a:r>
          </a:p>
        </p:txBody>
      </p:sp>
      <p:sp>
        <p:nvSpPr>
          <p:cNvPr id="3" name="Sottotitolo 2">
            <a:extLst>
              <a:ext uri="{FF2B5EF4-FFF2-40B4-BE49-F238E27FC236}">
                <a16:creationId xmlns:a16="http://schemas.microsoft.com/office/drawing/2014/main" id="{5F8DB4DF-8C9C-16BF-FEC7-339DA7DCB81F}"/>
              </a:ext>
            </a:extLst>
          </p:cNvPr>
          <p:cNvSpPr>
            <a:spLocks noGrp="1"/>
          </p:cNvSpPr>
          <p:nvPr>
            <p:ph type="subTitle" idx="1"/>
          </p:nvPr>
        </p:nvSpPr>
        <p:spPr/>
        <p:txBody>
          <a:bodyPr>
            <a:normAutofit/>
          </a:bodyPr>
          <a:lstStyle/>
          <a:p>
            <a:r>
              <a:rPr lang="it-IT" dirty="0"/>
              <a:t>11 aprile 2025</a:t>
            </a:r>
          </a:p>
          <a:p>
            <a:r>
              <a:rPr lang="it-IT" dirty="0"/>
              <a:t>Eliana Morandi, notaio in Trento</a:t>
            </a:r>
          </a:p>
          <a:p>
            <a:r>
              <a:rPr lang="it-IT" dirty="0"/>
              <a:t>emorandi@notariato.it</a:t>
            </a:r>
          </a:p>
        </p:txBody>
      </p:sp>
    </p:spTree>
    <p:extLst>
      <p:ext uri="{BB962C8B-B14F-4D97-AF65-F5344CB8AC3E}">
        <p14:creationId xmlns:p14="http://schemas.microsoft.com/office/powerpoint/2010/main" val="3083619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a:extLst>
              <a:ext uri="{FF2B5EF4-FFF2-40B4-BE49-F238E27FC236}">
                <a16:creationId xmlns:a16="http://schemas.microsoft.com/office/drawing/2014/main" id="{20AA16E4-5677-A965-652D-F16EFBBEE829}"/>
              </a:ext>
            </a:extLst>
          </p:cNvPr>
          <p:cNvSpPr>
            <a:spLocks noGrp="1" noChangeArrowheads="1"/>
          </p:cNvSpPr>
          <p:nvPr>
            <p:ph type="title" idx="4294967295"/>
          </p:nvPr>
        </p:nvSpPr>
        <p:spPr>
          <a:xfrm>
            <a:off x="2819400" y="412751"/>
            <a:ext cx="7416800" cy="504825"/>
          </a:xfrm>
        </p:spPr>
        <p:txBody>
          <a:bodyPr>
            <a:normAutofit fontScale="90000"/>
          </a:bodyPr>
          <a:lstStyle/>
          <a:p>
            <a:pPr algn="ctr" eaLnBrk="1" hangingPunct="1"/>
            <a:r>
              <a:rPr lang="it-IT" altLang="it-IT" dirty="0">
                <a:solidFill>
                  <a:schemeClr val="tx1"/>
                </a:solidFill>
              </a:rPr>
              <a:t>GLI OBIETTIVI IN CONCRETO</a:t>
            </a:r>
          </a:p>
        </p:txBody>
      </p:sp>
      <p:sp>
        <p:nvSpPr>
          <p:cNvPr id="12293" name="Rectangle 4">
            <a:extLst>
              <a:ext uri="{FF2B5EF4-FFF2-40B4-BE49-F238E27FC236}">
                <a16:creationId xmlns:a16="http://schemas.microsoft.com/office/drawing/2014/main" id="{B42D330B-A2BF-8569-1A51-3094890EF34B}"/>
              </a:ext>
            </a:extLst>
          </p:cNvPr>
          <p:cNvSpPr txBox="1">
            <a:spLocks noChangeArrowheads="1"/>
          </p:cNvSpPr>
          <p:nvPr/>
        </p:nvSpPr>
        <p:spPr bwMode="auto">
          <a:xfrm>
            <a:off x="2566988" y="981076"/>
            <a:ext cx="7416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endParaRPr lang="it-IT" altLang="it-IT" sz="2000" dirty="0">
              <a:solidFill>
                <a:srgbClr val="000000"/>
              </a:solidFill>
            </a:endParaRPr>
          </a:p>
        </p:txBody>
      </p:sp>
      <p:sp>
        <p:nvSpPr>
          <p:cNvPr id="12295" name="CasellaDiTesto 14">
            <a:extLst>
              <a:ext uri="{FF2B5EF4-FFF2-40B4-BE49-F238E27FC236}">
                <a16:creationId xmlns:a16="http://schemas.microsoft.com/office/drawing/2014/main" id="{8520DD00-7240-BFB0-4665-9F9ACCDB1D51}"/>
              </a:ext>
            </a:extLst>
          </p:cNvPr>
          <p:cNvSpPr txBox="1">
            <a:spLocks noChangeArrowheads="1"/>
          </p:cNvSpPr>
          <p:nvPr/>
        </p:nvSpPr>
        <p:spPr bwMode="auto">
          <a:xfrm>
            <a:off x="3301138" y="1129402"/>
            <a:ext cx="8601559" cy="2893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1450" indent="-171450"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buFontTx/>
              <a:buChar char="•"/>
            </a:pPr>
            <a:r>
              <a:rPr lang="it-IT" altLang="it-IT" sz="2400" dirty="0">
                <a:solidFill>
                  <a:srgbClr val="000000"/>
                </a:solidFill>
              </a:rPr>
              <a:t>Riduzione della concorrenza, nel caso in cui viene inglobato il competitor;</a:t>
            </a:r>
          </a:p>
          <a:p>
            <a:pPr>
              <a:buFontTx/>
              <a:buChar char="•"/>
            </a:pPr>
            <a:r>
              <a:rPr lang="it-IT" altLang="it-IT" sz="2400" dirty="0">
                <a:solidFill>
                  <a:srgbClr val="000000"/>
                </a:solidFill>
              </a:rPr>
              <a:t>Ampliamento ed integrazione della gamma prodotti;</a:t>
            </a:r>
          </a:p>
          <a:p>
            <a:pPr>
              <a:buFontTx/>
              <a:buChar char="•"/>
            </a:pPr>
            <a:r>
              <a:rPr lang="it-IT" altLang="it-IT" sz="2400" dirty="0">
                <a:solidFill>
                  <a:srgbClr val="000000"/>
                </a:solidFill>
              </a:rPr>
              <a:t>Miglioramento della posizione contrattuale sia sul fronte acquisto sia sul fronte vendite;</a:t>
            </a:r>
          </a:p>
          <a:p>
            <a:pPr>
              <a:buFontTx/>
              <a:buChar char="•"/>
            </a:pPr>
            <a:r>
              <a:rPr lang="it-IT" altLang="it-IT" sz="2400" dirty="0">
                <a:solidFill>
                  <a:srgbClr val="000000"/>
                </a:solidFill>
              </a:rPr>
              <a:t>Ampliamento delle possibilità in tema pubblicitario e di commercializzazione.</a:t>
            </a:r>
          </a:p>
          <a:p>
            <a:pPr>
              <a:buFontTx/>
              <a:buChar char="•"/>
            </a:pPr>
            <a:endParaRPr lang="it-IT" altLang="it-IT" sz="1400" dirty="0">
              <a:solidFill>
                <a:srgbClr val="000000"/>
              </a:solidFill>
            </a:endParaRPr>
          </a:p>
        </p:txBody>
      </p:sp>
      <p:cxnSp>
        <p:nvCxnSpPr>
          <p:cNvPr id="12297" name="Connettore 2 37">
            <a:extLst>
              <a:ext uri="{FF2B5EF4-FFF2-40B4-BE49-F238E27FC236}">
                <a16:creationId xmlns:a16="http://schemas.microsoft.com/office/drawing/2014/main" id="{685CF0AD-41C5-ABD2-EC91-E3B3F80ECB78}"/>
              </a:ext>
            </a:extLst>
          </p:cNvPr>
          <p:cNvCxnSpPr>
            <a:cxnSpLocks noChangeShapeType="1"/>
          </p:cNvCxnSpPr>
          <p:nvPr/>
        </p:nvCxnSpPr>
        <p:spPr bwMode="auto">
          <a:xfrm>
            <a:off x="4079875" y="4868863"/>
            <a:ext cx="503238"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2298" name="CasellaDiTesto 38">
            <a:extLst>
              <a:ext uri="{FF2B5EF4-FFF2-40B4-BE49-F238E27FC236}">
                <a16:creationId xmlns:a16="http://schemas.microsoft.com/office/drawing/2014/main" id="{CC9B5443-3289-73F3-413F-9B7114A481B1}"/>
              </a:ext>
            </a:extLst>
          </p:cNvPr>
          <p:cNvSpPr txBox="1">
            <a:spLocks noChangeArrowheads="1"/>
          </p:cNvSpPr>
          <p:nvPr/>
        </p:nvSpPr>
        <p:spPr bwMode="auto">
          <a:xfrm>
            <a:off x="3275307" y="4170828"/>
            <a:ext cx="8627390" cy="178510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1450" indent="-171450"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buFontTx/>
              <a:buChar char="•"/>
            </a:pPr>
            <a:r>
              <a:rPr lang="it-IT" altLang="it-IT" sz="2400" dirty="0">
                <a:solidFill>
                  <a:srgbClr val="000000"/>
                </a:solidFill>
              </a:rPr>
              <a:t>Riduzione dei costi amministrativi;</a:t>
            </a:r>
          </a:p>
          <a:p>
            <a:pPr>
              <a:buFontTx/>
              <a:buChar char="•"/>
            </a:pPr>
            <a:r>
              <a:rPr lang="it-IT" altLang="it-IT" sz="2400" dirty="0">
                <a:solidFill>
                  <a:srgbClr val="000000"/>
                </a:solidFill>
              </a:rPr>
              <a:t>Possibilità di compensare eventuali squilibri esistenti nella struttura delle imprese che procedono alla fusione;</a:t>
            </a:r>
          </a:p>
          <a:p>
            <a:pPr>
              <a:buFontTx/>
              <a:buChar char="•"/>
            </a:pPr>
            <a:r>
              <a:rPr lang="it-IT" altLang="it-IT" sz="2400" dirty="0">
                <a:solidFill>
                  <a:srgbClr val="000000"/>
                </a:solidFill>
              </a:rPr>
              <a:t>Miglioramento della condizione di negoziazione.</a:t>
            </a:r>
          </a:p>
          <a:p>
            <a:pPr>
              <a:buFontTx/>
              <a:buChar char="•"/>
            </a:pPr>
            <a:endParaRPr lang="it-IT" altLang="it-IT" sz="1400" dirty="0">
              <a:solidFill>
                <a:srgbClr val="000000"/>
              </a:solidFill>
            </a:endParaRPr>
          </a:p>
        </p:txBody>
      </p:sp>
      <p:cxnSp>
        <p:nvCxnSpPr>
          <p:cNvPr id="12299" name="Connettore 2 28">
            <a:extLst>
              <a:ext uri="{FF2B5EF4-FFF2-40B4-BE49-F238E27FC236}">
                <a16:creationId xmlns:a16="http://schemas.microsoft.com/office/drawing/2014/main" id="{0FC0391A-29F6-95AD-580D-8CA99C1FF081}"/>
              </a:ext>
            </a:extLst>
          </p:cNvPr>
          <p:cNvCxnSpPr>
            <a:cxnSpLocks noChangeShapeType="1"/>
          </p:cNvCxnSpPr>
          <p:nvPr/>
        </p:nvCxnSpPr>
        <p:spPr bwMode="auto">
          <a:xfrm>
            <a:off x="3863975" y="2565400"/>
            <a:ext cx="719138"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 name="CasellaDiTesto 1">
            <a:extLst>
              <a:ext uri="{FF2B5EF4-FFF2-40B4-BE49-F238E27FC236}">
                <a16:creationId xmlns:a16="http://schemas.microsoft.com/office/drawing/2014/main" id="{748EFE93-075F-3E3D-6B0D-F4C8C1584767}"/>
              </a:ext>
            </a:extLst>
          </p:cNvPr>
          <p:cNvSpPr txBox="1"/>
          <p:nvPr/>
        </p:nvSpPr>
        <p:spPr>
          <a:xfrm>
            <a:off x="290029" y="1527472"/>
            <a:ext cx="2276959" cy="461665"/>
          </a:xfrm>
          <a:prstGeom prst="rect">
            <a:avLst/>
          </a:prstGeom>
          <a:noFill/>
        </p:spPr>
        <p:txBody>
          <a:bodyPr wrap="square" rtlCol="0">
            <a:spAutoFit/>
          </a:bodyPr>
          <a:lstStyle/>
          <a:p>
            <a:r>
              <a:rPr lang="it-IT" sz="2400" b="1" dirty="0">
                <a:solidFill>
                  <a:srgbClr val="FF0000"/>
                </a:solidFill>
              </a:rPr>
              <a:t>COMMERCIALI</a:t>
            </a:r>
          </a:p>
        </p:txBody>
      </p:sp>
      <p:sp>
        <p:nvSpPr>
          <p:cNvPr id="4" name="CasellaDiTesto 3">
            <a:extLst>
              <a:ext uri="{FF2B5EF4-FFF2-40B4-BE49-F238E27FC236}">
                <a16:creationId xmlns:a16="http://schemas.microsoft.com/office/drawing/2014/main" id="{734B47C9-4F36-5785-9CA9-830B0B5E07C1}"/>
              </a:ext>
            </a:extLst>
          </p:cNvPr>
          <p:cNvSpPr txBox="1"/>
          <p:nvPr/>
        </p:nvSpPr>
        <p:spPr>
          <a:xfrm>
            <a:off x="289303" y="4868863"/>
            <a:ext cx="2655375" cy="461665"/>
          </a:xfrm>
          <a:prstGeom prst="rect">
            <a:avLst/>
          </a:prstGeom>
          <a:noFill/>
        </p:spPr>
        <p:txBody>
          <a:bodyPr wrap="square" rtlCol="0">
            <a:spAutoFit/>
          </a:bodyPr>
          <a:lstStyle/>
          <a:p>
            <a:r>
              <a:rPr lang="it-IT" sz="2400" b="1" dirty="0">
                <a:solidFill>
                  <a:schemeClr val="tx2">
                    <a:lumMod val="50000"/>
                    <a:lumOff val="50000"/>
                  </a:schemeClr>
                </a:solidFill>
              </a:rPr>
              <a:t>AMMINISTRATIVI</a:t>
            </a:r>
          </a:p>
        </p:txBody>
      </p:sp>
      <p:sp>
        <p:nvSpPr>
          <p:cNvPr id="5" name="Segnaposto numero diapositiva 4">
            <a:extLst>
              <a:ext uri="{FF2B5EF4-FFF2-40B4-BE49-F238E27FC236}">
                <a16:creationId xmlns:a16="http://schemas.microsoft.com/office/drawing/2014/main" id="{4E21C259-3925-B3B3-1E21-987C49093519}"/>
              </a:ext>
            </a:extLst>
          </p:cNvPr>
          <p:cNvSpPr>
            <a:spLocks noGrp="1"/>
          </p:cNvSpPr>
          <p:nvPr>
            <p:ph type="sldNum" sz="quarter" idx="12"/>
          </p:nvPr>
        </p:nvSpPr>
        <p:spPr/>
        <p:txBody>
          <a:bodyPr/>
          <a:lstStyle/>
          <a:p>
            <a:fld id="{E6BAC323-424C-4427-A55C-976988B02F12}" type="slidenum">
              <a:rPr lang="it-IT" smtClean="0"/>
              <a:t>10</a:t>
            </a:fld>
            <a:endParaRPr lang="it-IT"/>
          </a:p>
        </p:txBody>
      </p:sp>
    </p:spTree>
    <p:extLst>
      <p:ext uri="{BB962C8B-B14F-4D97-AF65-F5344CB8AC3E}">
        <p14:creationId xmlns:p14="http://schemas.microsoft.com/office/powerpoint/2010/main" val="3826499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B9A6F06B-88EB-CB16-238D-1F78FD659FA9}"/>
              </a:ext>
            </a:extLst>
          </p:cNvPr>
          <p:cNvSpPr>
            <a:spLocks noGrp="1"/>
          </p:cNvSpPr>
          <p:nvPr>
            <p:ph type="sldNum" sz="quarter" idx="12"/>
          </p:nvPr>
        </p:nvSpPr>
        <p:spPr/>
        <p:txBody>
          <a:bodyPr/>
          <a:lstStyle/>
          <a:p>
            <a:fld id="{E6BAC323-424C-4427-A55C-976988B02F12}" type="slidenum">
              <a:rPr lang="it-IT" smtClean="0"/>
              <a:t>11</a:t>
            </a:fld>
            <a:endParaRPr lang="it-IT"/>
          </a:p>
        </p:txBody>
      </p:sp>
      <p:sp>
        <p:nvSpPr>
          <p:cNvPr id="4" name="CasellaDiTesto 3">
            <a:extLst>
              <a:ext uri="{FF2B5EF4-FFF2-40B4-BE49-F238E27FC236}">
                <a16:creationId xmlns:a16="http://schemas.microsoft.com/office/drawing/2014/main" id="{4787BFCC-CA48-0637-AEA8-E5A932DA1830}"/>
              </a:ext>
            </a:extLst>
          </p:cNvPr>
          <p:cNvSpPr txBox="1"/>
          <p:nvPr/>
        </p:nvSpPr>
        <p:spPr>
          <a:xfrm>
            <a:off x="459287" y="288471"/>
            <a:ext cx="11273425" cy="6871625"/>
          </a:xfrm>
          <a:prstGeom prst="rect">
            <a:avLst/>
          </a:prstGeom>
          <a:noFill/>
        </p:spPr>
        <p:txBody>
          <a:bodyPr wrap="square">
            <a:spAutoFit/>
          </a:bodyPr>
          <a:lstStyle/>
          <a:p>
            <a:pPr algn="ctr"/>
            <a:r>
              <a:rPr lang="it-IT" sz="2400" dirty="0">
                <a:solidFill>
                  <a:srgbClr val="FF0000"/>
                </a:solidFill>
                <a:effectLst/>
                <a:latin typeface="Arial" panose="020B0604020202020204" pitchFamily="34" charset="0"/>
                <a:ea typeface="Aptos" panose="020B0004020202020204" pitchFamily="34" charset="0"/>
                <a:cs typeface="Arial" panose="020B0604020202020204" pitchFamily="34" charset="0"/>
              </a:rPr>
              <a:t>IMPORTANZA DELLE CONCRETE MOTIVAZIONI DELLA FUSIONE: </a:t>
            </a:r>
          </a:p>
          <a:p>
            <a:pPr algn="ctr"/>
            <a:r>
              <a:rPr lang="it-IT" sz="2400" dirty="0">
                <a:solidFill>
                  <a:srgbClr val="FF0000"/>
                </a:solidFill>
                <a:latin typeface="Arial" panose="020B0604020202020204" pitchFamily="34" charset="0"/>
                <a:ea typeface="Aptos" panose="020B0004020202020204" pitchFamily="34" charset="0"/>
                <a:cs typeface="Arial" panose="020B0604020202020204" pitchFamily="34" charset="0"/>
              </a:rPr>
              <a:t>DARE UNA COMPETENTE CONSULENZA ED </a:t>
            </a:r>
            <a:r>
              <a:rPr lang="it-IT" sz="2400" dirty="0">
                <a:solidFill>
                  <a:srgbClr val="FF0000"/>
                </a:solidFill>
                <a:effectLst/>
                <a:latin typeface="Arial" panose="020B0604020202020204" pitchFamily="34" charset="0"/>
                <a:ea typeface="Aptos" panose="020B0004020202020204" pitchFamily="34" charset="0"/>
                <a:cs typeface="Arial" panose="020B0604020202020204" pitchFamily="34" charset="0"/>
              </a:rPr>
              <a:t> RESPONSABILITA</a:t>
            </a:r>
            <a:r>
              <a:rPr lang="it-IT" sz="2400" dirty="0">
                <a:effectLst/>
                <a:latin typeface="Arial" panose="020B0604020202020204" pitchFamily="34" charset="0"/>
                <a:ea typeface="Aptos" panose="020B0004020202020204" pitchFamily="34" charset="0"/>
                <a:cs typeface="Arial" panose="020B0604020202020204" pitchFamily="34" charset="0"/>
              </a:rPr>
              <a:t>’</a:t>
            </a:r>
          </a:p>
          <a:p>
            <a:endParaRPr lang="it-IT" dirty="0">
              <a:latin typeface="Arial" panose="020B0604020202020204" pitchFamily="34" charset="0"/>
              <a:ea typeface="Aptos" panose="020B0004020202020204" pitchFamily="34" charset="0"/>
              <a:cs typeface="Arial" panose="020B0604020202020204" pitchFamily="34" charset="0"/>
            </a:endParaRPr>
          </a:p>
          <a:p>
            <a:r>
              <a:rPr lang="it-IT" sz="2400" dirty="0">
                <a:effectLst/>
                <a:latin typeface="Arial" panose="020B0604020202020204" pitchFamily="34" charset="0"/>
                <a:ea typeface="Aptos" panose="020B0004020202020204" pitchFamily="34" charset="0"/>
                <a:cs typeface="Arial" panose="020B0604020202020204" pitchFamily="34" charset="0"/>
              </a:rPr>
              <a:t>Negli ultimi cinque anni, la Cassazione ha delineato orientamenti rigorosi in materia di </a:t>
            </a:r>
            <a:r>
              <a:rPr lang="it-IT" sz="2400" dirty="0">
                <a:solidFill>
                  <a:srgbClr val="FF0000"/>
                </a:solidFill>
                <a:effectLst/>
                <a:latin typeface="Arial" panose="020B0604020202020204" pitchFamily="34" charset="0"/>
                <a:ea typeface="Aptos" panose="020B0004020202020204" pitchFamily="34" charset="0"/>
                <a:cs typeface="Arial" panose="020B0604020202020204" pitchFamily="34" charset="0"/>
              </a:rPr>
              <a:t>abusi nelle operazioni di fusione,</a:t>
            </a:r>
            <a:r>
              <a:rPr lang="it-IT" sz="2400" dirty="0">
                <a:effectLst/>
                <a:latin typeface="Arial" panose="020B0604020202020204" pitchFamily="34" charset="0"/>
                <a:ea typeface="Aptos" panose="020B0004020202020204" pitchFamily="34" charset="0"/>
                <a:cs typeface="Arial" panose="020B0604020202020204" pitchFamily="34" charset="0"/>
              </a:rPr>
              <a:t> concentrandosi su due assi principali:</a:t>
            </a:r>
            <a:r>
              <a:rPr lang="it-IT" sz="2400" dirty="0">
                <a:solidFill>
                  <a:srgbClr val="FF0000"/>
                </a:solidFill>
                <a:effectLst/>
                <a:latin typeface="Arial" panose="020B0604020202020204" pitchFamily="34" charset="0"/>
                <a:ea typeface="Aptos" panose="020B0004020202020204" pitchFamily="34" charset="0"/>
                <a:cs typeface="Arial" panose="020B0604020202020204" pitchFamily="34" charset="0"/>
              </a:rPr>
              <a:t> </a:t>
            </a:r>
            <a:r>
              <a:rPr lang="it-IT" sz="2400" b="1" dirty="0">
                <a:effectLst/>
                <a:latin typeface="Arial" panose="020B0604020202020204" pitchFamily="34" charset="0"/>
                <a:ea typeface="Aptos" panose="020B0004020202020204" pitchFamily="34" charset="0"/>
                <a:cs typeface="Arial" panose="020B0604020202020204" pitchFamily="34" charset="0"/>
              </a:rPr>
              <a:t>il contrasto alle operazioni prive di sostanza economica</a:t>
            </a:r>
            <a:r>
              <a:rPr lang="it-IT" sz="2400" dirty="0">
                <a:effectLst/>
                <a:latin typeface="Arial" panose="020B0604020202020204" pitchFamily="34" charset="0"/>
                <a:ea typeface="Aptos" panose="020B0004020202020204" pitchFamily="34" charset="0"/>
                <a:cs typeface="Arial" panose="020B0604020202020204" pitchFamily="34" charset="0"/>
              </a:rPr>
              <a:t> e </a:t>
            </a:r>
            <a:r>
              <a:rPr lang="it-IT" sz="2400" b="1" dirty="0">
                <a:effectLst/>
                <a:latin typeface="Arial" panose="020B0604020202020204" pitchFamily="34" charset="0"/>
                <a:ea typeface="Aptos" panose="020B0004020202020204" pitchFamily="34" charset="0"/>
                <a:cs typeface="Arial" panose="020B0604020202020204" pitchFamily="34" charset="0"/>
              </a:rPr>
              <a:t>la tutela degli equilibri tributari. Le principali sentenze hanno affermato:</a:t>
            </a:r>
          </a:p>
          <a:p>
            <a:endParaRPr lang="it-IT" sz="2400" b="1" dirty="0">
              <a:solidFill>
                <a:srgbClr val="FF0000"/>
              </a:solidFill>
              <a:latin typeface="Arial" panose="020B0604020202020204" pitchFamily="34" charset="0"/>
              <a:cs typeface="Arial" panose="020B0604020202020204" pitchFamily="34" charset="0"/>
            </a:endParaRPr>
          </a:p>
          <a:p>
            <a:pP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1. Test di vitalità economica e limiti al riporto delle perdite (2025)</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buNone/>
            </a:pPr>
            <a:r>
              <a:rPr lang="it-IT" sz="2400" dirty="0">
                <a:effectLst/>
                <a:latin typeface="Arial" panose="020B0604020202020204" pitchFamily="34" charset="0"/>
                <a:ea typeface="Aptos" panose="020B0004020202020204" pitchFamily="34" charset="0"/>
                <a:cs typeface="Arial" panose="020B0604020202020204" pitchFamily="34" charset="0"/>
              </a:rPr>
              <a:t>Con la </a:t>
            </a:r>
            <a:r>
              <a:rPr lang="it-IT" sz="2400" b="1" dirty="0">
                <a:effectLst/>
                <a:latin typeface="Arial" panose="020B0604020202020204" pitchFamily="34" charset="0"/>
                <a:ea typeface="Aptos" panose="020B0004020202020204" pitchFamily="34" charset="0"/>
                <a:cs typeface="Arial" panose="020B0604020202020204" pitchFamily="34" charset="0"/>
              </a:rPr>
              <a:t>sentenza n. 1715/2025</a:t>
            </a:r>
            <a:r>
              <a:rPr lang="it-IT" sz="2400" dirty="0">
                <a:effectLst/>
                <a:latin typeface="Arial" panose="020B0604020202020204" pitchFamily="34" charset="0"/>
                <a:ea typeface="Aptos" panose="020B0004020202020204" pitchFamily="34" charset="0"/>
                <a:cs typeface="Arial" panose="020B0604020202020204" pitchFamily="34" charset="0"/>
              </a:rPr>
              <a:t>, la Corte ha confermato l’obbligo di superare il </a:t>
            </a:r>
            <a:r>
              <a:rPr lang="it-IT" sz="2400" i="1" dirty="0">
                <a:effectLst/>
                <a:latin typeface="Arial" panose="020B0604020202020204" pitchFamily="34" charset="0"/>
                <a:ea typeface="Aptos" panose="020B0004020202020204" pitchFamily="34" charset="0"/>
                <a:cs typeface="Arial" panose="020B0604020202020204" pitchFamily="34" charset="0"/>
              </a:rPr>
              <a:t>test di vitalità economica</a:t>
            </a:r>
            <a:r>
              <a:rPr lang="it-IT" sz="2400" dirty="0">
                <a:effectLst/>
                <a:latin typeface="Arial" panose="020B0604020202020204" pitchFamily="34" charset="0"/>
                <a:ea typeface="Aptos" panose="020B0004020202020204" pitchFamily="34" charset="0"/>
                <a:cs typeface="Arial" panose="020B0604020202020204" pitchFamily="34" charset="0"/>
              </a:rPr>
              <a:t> per il riporto delle perdite nelle fusioni retroattive, ex art. 172 TUIR</a:t>
            </a:r>
          </a:p>
          <a:p>
            <a:pPr>
              <a:buNone/>
            </a:pPr>
            <a:endParaRPr lang="it-IT" sz="2400" dirty="0">
              <a:latin typeface="Arial" panose="020B0604020202020204" pitchFamily="34" charset="0"/>
              <a:cs typeface="Arial" panose="020B0604020202020204" pitchFamily="34" charset="0"/>
            </a:endParaRPr>
          </a:p>
          <a:p>
            <a:pP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2. Principio antielusivo generale nelle operazioni societarie (2024)</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buNone/>
            </a:pPr>
            <a:r>
              <a:rPr lang="it-IT" sz="2400" dirty="0">
                <a:effectLst/>
                <a:latin typeface="Arial" panose="020B0604020202020204" pitchFamily="34" charset="0"/>
                <a:ea typeface="Aptos" panose="020B0004020202020204" pitchFamily="34" charset="0"/>
                <a:cs typeface="Arial" panose="020B0604020202020204" pitchFamily="34" charset="0"/>
              </a:rPr>
              <a:t>La </a:t>
            </a:r>
            <a:r>
              <a:rPr lang="it-IT" sz="2400" b="1" dirty="0">
                <a:effectLst/>
                <a:latin typeface="Arial" panose="020B0604020202020204" pitchFamily="34" charset="0"/>
                <a:ea typeface="Aptos" panose="020B0004020202020204" pitchFamily="34" charset="0"/>
                <a:cs typeface="Arial" panose="020B0604020202020204" pitchFamily="34" charset="0"/>
              </a:rPr>
              <a:t>sentenza n. 31576/2024</a:t>
            </a:r>
            <a:r>
              <a:rPr lang="it-IT" sz="2400" dirty="0">
                <a:effectLst/>
                <a:latin typeface="Arial" panose="020B0604020202020204" pitchFamily="34" charset="0"/>
                <a:ea typeface="Aptos" panose="020B0004020202020204" pitchFamily="34" charset="0"/>
                <a:cs typeface="Arial" panose="020B0604020202020204" pitchFamily="34" charset="0"/>
              </a:rPr>
              <a:t> ha applicato il principio generale di divieto di abuso del diritto a una fusione combinata con cessione di quote, ritenuta assimilabile a una cessione d’azienda elusiva.</a:t>
            </a:r>
          </a:p>
          <a:p>
            <a:pPr>
              <a:buNone/>
            </a:pP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178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C0027-231F-0FAE-FDAC-75DEEBDFF3FC}"/>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A7E23637-DB09-A5D3-CBEF-994600F39CF6}"/>
              </a:ext>
            </a:extLst>
          </p:cNvPr>
          <p:cNvSpPr>
            <a:spLocks noGrp="1"/>
          </p:cNvSpPr>
          <p:nvPr>
            <p:ph type="sldNum" sz="quarter" idx="12"/>
          </p:nvPr>
        </p:nvSpPr>
        <p:spPr/>
        <p:txBody>
          <a:bodyPr/>
          <a:lstStyle/>
          <a:p>
            <a:fld id="{E6BAC323-424C-4427-A55C-976988B02F12}" type="slidenum">
              <a:rPr lang="it-IT" smtClean="0"/>
              <a:t>12</a:t>
            </a:fld>
            <a:endParaRPr lang="it-IT"/>
          </a:p>
        </p:txBody>
      </p:sp>
      <p:sp>
        <p:nvSpPr>
          <p:cNvPr id="4" name="CasellaDiTesto 3">
            <a:extLst>
              <a:ext uri="{FF2B5EF4-FFF2-40B4-BE49-F238E27FC236}">
                <a16:creationId xmlns:a16="http://schemas.microsoft.com/office/drawing/2014/main" id="{00D50342-5DEA-BCD9-D11C-1A3F504AD2E3}"/>
              </a:ext>
            </a:extLst>
          </p:cNvPr>
          <p:cNvSpPr txBox="1"/>
          <p:nvPr/>
        </p:nvSpPr>
        <p:spPr>
          <a:xfrm>
            <a:off x="459287" y="564043"/>
            <a:ext cx="11273425" cy="5209631"/>
          </a:xfrm>
          <a:prstGeom prst="rect">
            <a:avLst/>
          </a:prstGeom>
          <a:noFill/>
        </p:spPr>
        <p:txBody>
          <a:bodyPr wrap="square">
            <a:spAutoFit/>
          </a:bodyPr>
          <a:lstStyle/>
          <a:p>
            <a:pP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3. Estinzione della società incorporata e limiti processuali (2021)</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buNone/>
            </a:pPr>
            <a:r>
              <a:rPr lang="it-IT" sz="2400" dirty="0">
                <a:effectLst/>
                <a:latin typeface="Arial" panose="020B0604020202020204" pitchFamily="34" charset="0"/>
                <a:ea typeface="Aptos" panose="020B0004020202020204" pitchFamily="34" charset="0"/>
                <a:cs typeface="Arial" panose="020B0604020202020204" pitchFamily="34" charset="0"/>
              </a:rPr>
              <a:t>Nella </a:t>
            </a:r>
            <a:r>
              <a:rPr lang="it-IT" sz="2400" b="1" dirty="0">
                <a:effectLst/>
                <a:latin typeface="Arial" panose="020B0604020202020204" pitchFamily="34" charset="0"/>
                <a:ea typeface="Aptos" panose="020B0004020202020204" pitchFamily="34" charset="0"/>
                <a:cs typeface="Arial" panose="020B0604020202020204" pitchFamily="34" charset="0"/>
              </a:rPr>
              <a:t>sentenza n. 21970/2021</a:t>
            </a:r>
            <a:r>
              <a:rPr lang="it-IT" sz="2400" dirty="0">
                <a:effectLst/>
                <a:latin typeface="Arial" panose="020B0604020202020204" pitchFamily="34" charset="0"/>
                <a:ea typeface="Aptos" panose="020B0004020202020204" pitchFamily="34" charset="0"/>
                <a:cs typeface="Arial" panose="020B0604020202020204" pitchFamily="34" charset="0"/>
              </a:rPr>
              <a:t> (Sezioni Unite), la Corte ha stabilito che la fusione per incorporazione determina l’estinzione della società incorporata, con trasferimento </a:t>
            </a:r>
            <a:r>
              <a:rPr lang="it-IT" sz="2400" i="1" dirty="0">
                <a:effectLst/>
                <a:latin typeface="Arial" panose="020B0604020202020204" pitchFamily="34" charset="0"/>
                <a:ea typeface="Aptos" panose="020B0004020202020204" pitchFamily="34" charset="0"/>
                <a:cs typeface="Arial" panose="020B0604020202020204" pitchFamily="34" charset="0"/>
              </a:rPr>
              <a:t>automatico</a:t>
            </a:r>
            <a:r>
              <a:rPr lang="it-IT" sz="2400" dirty="0">
                <a:effectLst/>
                <a:latin typeface="Arial" panose="020B0604020202020204" pitchFamily="34" charset="0"/>
                <a:ea typeface="Aptos" panose="020B0004020202020204" pitchFamily="34" charset="0"/>
                <a:cs typeface="Arial" panose="020B0604020202020204" pitchFamily="34" charset="0"/>
              </a:rPr>
              <a:t> di crediti e debiti all’incorporante</a:t>
            </a:r>
          </a:p>
          <a:p>
            <a:pPr>
              <a:buNone/>
            </a:pPr>
            <a:endParaRPr lang="it-IT" sz="2400" dirty="0">
              <a:latin typeface="Arial" panose="020B0604020202020204" pitchFamily="34" charset="0"/>
              <a:cs typeface="Arial" panose="020B0604020202020204" pitchFamily="34" charset="0"/>
            </a:endParaRPr>
          </a:p>
          <a:p>
            <a:pP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4. Tutela degli azionisti di risparmio e sostanza dell’operazione (2025)</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buNone/>
            </a:pPr>
            <a:r>
              <a:rPr lang="it-IT" sz="2400" dirty="0">
                <a:effectLst/>
                <a:latin typeface="Arial" panose="020B0604020202020204" pitchFamily="34" charset="0"/>
                <a:ea typeface="Aptos" panose="020B0004020202020204" pitchFamily="34" charset="0"/>
                <a:cs typeface="Arial" panose="020B0604020202020204" pitchFamily="34" charset="0"/>
              </a:rPr>
              <a:t>La </a:t>
            </a:r>
            <a:r>
              <a:rPr lang="it-IT" sz="2400" b="1" dirty="0">
                <a:effectLst/>
                <a:latin typeface="Arial" panose="020B0604020202020204" pitchFamily="34" charset="0"/>
                <a:ea typeface="Aptos" panose="020B0004020202020204" pitchFamily="34" charset="0"/>
                <a:cs typeface="Arial" panose="020B0604020202020204" pitchFamily="34" charset="0"/>
              </a:rPr>
              <a:t>sentenza n. 1635/2025</a:t>
            </a:r>
            <a:r>
              <a:rPr lang="it-IT" sz="2400" dirty="0">
                <a:effectLst/>
                <a:latin typeface="Arial" panose="020B0604020202020204" pitchFamily="34" charset="0"/>
                <a:ea typeface="Aptos" panose="020B0004020202020204" pitchFamily="34" charset="0"/>
                <a:cs typeface="Arial" panose="020B0604020202020204" pitchFamily="34" charset="0"/>
              </a:rPr>
              <a:t> ha riconosciuto la legittimazione degli azionisti di risparmio a contestare il rapporto di cambio anche dopo la fusione, purché sussista un </a:t>
            </a:r>
            <a:r>
              <a:rPr lang="it-IT" sz="2400" b="1" dirty="0">
                <a:effectLst/>
                <a:latin typeface="Arial" panose="020B0604020202020204" pitchFamily="34" charset="0"/>
                <a:ea typeface="Aptos" panose="020B0004020202020204" pitchFamily="34" charset="0"/>
                <a:cs typeface="Arial" panose="020B0604020202020204" pitchFamily="34" charset="0"/>
              </a:rPr>
              <a:t>pregiudizio patrimoniale concreto</a:t>
            </a:r>
          </a:p>
          <a:p>
            <a:pPr>
              <a:buNone/>
            </a:pPr>
            <a:endParaRPr lang="it-IT" sz="2400" b="1" dirty="0">
              <a:latin typeface="Arial" panose="020B0604020202020204" pitchFamily="34" charset="0"/>
              <a:cs typeface="Arial" panose="020B0604020202020204" pitchFamily="34" charset="0"/>
            </a:endParaRPr>
          </a:p>
          <a:p>
            <a:pPr>
              <a:buNone/>
            </a:pPr>
            <a:endParaRPr lang="it-IT" sz="2400" b="1" dirty="0">
              <a:latin typeface="Arial" panose="020B0604020202020204" pitchFamily="34" charset="0"/>
              <a:cs typeface="Arial" panose="020B0604020202020204" pitchFamily="34" charset="0"/>
            </a:endParaRPr>
          </a:p>
          <a:p>
            <a:pPr>
              <a:buNone/>
            </a:pPr>
            <a:r>
              <a:rPr lang="it-IT" sz="2400" b="1" dirty="0">
                <a:latin typeface="Arial" panose="020B0604020202020204" pitchFamily="34" charset="0"/>
                <a:cs typeface="Arial" panose="020B0604020202020204" pitchFamily="34" charset="0"/>
              </a:rPr>
              <a:t>Alle sentenze della Cassazione aggiungere le numerose Risposte ad Interpello della Agenzia delle Entrate  (richiamare qualcuna)</a:t>
            </a:r>
            <a:endParaRPr 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1911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138E1D10-47EC-028E-8684-33D486695147}"/>
              </a:ext>
            </a:extLst>
          </p:cNvPr>
          <p:cNvSpPr>
            <a:spLocks noGrp="1"/>
          </p:cNvSpPr>
          <p:nvPr>
            <p:ph type="sldNum" sz="quarter" idx="12"/>
          </p:nvPr>
        </p:nvSpPr>
        <p:spPr/>
        <p:txBody>
          <a:bodyPr/>
          <a:lstStyle/>
          <a:p>
            <a:fld id="{E6BAC323-424C-4427-A55C-976988B02F12}" type="slidenum">
              <a:rPr lang="it-IT" smtClean="0"/>
              <a:t>13</a:t>
            </a:fld>
            <a:endParaRPr lang="it-IT"/>
          </a:p>
        </p:txBody>
      </p:sp>
      <p:sp>
        <p:nvSpPr>
          <p:cNvPr id="4" name="CasellaDiTesto 3">
            <a:extLst>
              <a:ext uri="{FF2B5EF4-FFF2-40B4-BE49-F238E27FC236}">
                <a16:creationId xmlns:a16="http://schemas.microsoft.com/office/drawing/2014/main" id="{A8FC56B0-A524-D43C-1D87-645A84FC89C6}"/>
              </a:ext>
            </a:extLst>
          </p:cNvPr>
          <p:cNvSpPr txBox="1"/>
          <p:nvPr/>
        </p:nvSpPr>
        <p:spPr>
          <a:xfrm>
            <a:off x="676406" y="452458"/>
            <a:ext cx="11135638" cy="6116483"/>
          </a:xfrm>
          <a:prstGeom prst="rect">
            <a:avLst/>
          </a:prstGeom>
          <a:noFill/>
        </p:spPr>
        <p:txBody>
          <a:bodyPr wrap="square">
            <a:spAutoFit/>
          </a:bodyPr>
          <a:lstStyle/>
          <a:p>
            <a:pPr algn="ctr">
              <a:lnSpc>
                <a:spcPct val="115000"/>
              </a:lnSpc>
              <a:spcAft>
                <a:spcPts val="800"/>
              </a:spcAft>
              <a:buNone/>
            </a:pPr>
            <a:r>
              <a:rPr lang="it-IT" sz="2800" kern="100" dirty="0">
                <a:effectLst/>
                <a:latin typeface="Arial" panose="020B0604020202020204" pitchFamily="34" charset="0"/>
                <a:ea typeface="Aptos" panose="020B0004020202020204" pitchFamily="34" charset="0"/>
                <a:cs typeface="Arial" panose="020B0604020202020204" pitchFamily="34" charset="0"/>
              </a:rPr>
              <a:t>IN SINTESI</a:t>
            </a:r>
          </a:p>
          <a:p>
            <a:pPr>
              <a:lnSpc>
                <a:spcPct val="115000"/>
              </a:lnSpc>
              <a:spcAft>
                <a:spcPts val="800"/>
              </a:spcAft>
              <a:buNone/>
            </a:pPr>
            <a:endParaRPr lang="it-IT" sz="28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2800" kern="100" dirty="0">
                <a:effectLst/>
                <a:latin typeface="Arial" panose="020B0604020202020204" pitchFamily="34" charset="0"/>
                <a:ea typeface="Aptos" panose="020B0004020202020204" pitchFamily="34" charset="0"/>
                <a:cs typeface="Arial" panose="020B0604020202020204" pitchFamily="34" charset="0"/>
              </a:rPr>
              <a:t>Le sentenze analizzate dimostrano un approccio bilanciato della Cassazione nel contrastare gli abusi senza ostacolare le legittime riorganizzazioni aziendali. Elementi chiave per la liceità delle fusioni includono:</a:t>
            </a:r>
          </a:p>
          <a:p>
            <a:pPr marL="342900" lvl="0" indent="-342900">
              <a:lnSpc>
                <a:spcPct val="115000"/>
              </a:lnSpc>
              <a:spcAft>
                <a:spcPts val="800"/>
              </a:spcAft>
              <a:buFont typeface="+mj-lt"/>
              <a:buAutoNum type="arabicPeriod"/>
              <a:tabLst>
                <a:tab pos="457200" algn="l"/>
              </a:tabLst>
            </a:pPr>
            <a:r>
              <a:rPr lang="it-IT" sz="2800" kern="100" dirty="0">
                <a:effectLst/>
                <a:latin typeface="Arial" panose="020B0604020202020204" pitchFamily="34" charset="0"/>
                <a:ea typeface="Aptos" panose="020B0004020202020204" pitchFamily="34" charset="0"/>
                <a:cs typeface="Arial" panose="020B0604020202020204" pitchFamily="34" charset="0"/>
              </a:rPr>
              <a:t>La presenza di </a:t>
            </a:r>
            <a:r>
              <a:rPr lang="it-IT" sz="2800" b="1" kern="100" dirty="0">
                <a:effectLst/>
                <a:latin typeface="Arial" panose="020B0604020202020204" pitchFamily="34" charset="0"/>
                <a:ea typeface="Aptos" panose="020B0004020202020204" pitchFamily="34" charset="0"/>
                <a:cs typeface="Arial" panose="020B0604020202020204" pitchFamily="34" charset="0"/>
              </a:rPr>
              <a:t>ragioni economiche non marginali</a:t>
            </a:r>
            <a:r>
              <a:rPr lang="it-IT" sz="28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Font typeface="+mj-lt"/>
              <a:buAutoNum type="arabicPeriod"/>
              <a:tabLst>
                <a:tab pos="457200" algn="l"/>
              </a:tabLst>
            </a:pPr>
            <a:r>
              <a:rPr lang="it-IT" sz="2800" kern="100" dirty="0">
                <a:effectLst/>
                <a:latin typeface="Arial" panose="020B0604020202020204" pitchFamily="34" charset="0"/>
                <a:ea typeface="Aptos" panose="020B0004020202020204" pitchFamily="34" charset="0"/>
                <a:cs typeface="Arial" panose="020B0604020202020204" pitchFamily="34" charset="0"/>
              </a:rPr>
              <a:t>L’assenza di </a:t>
            </a:r>
            <a:r>
              <a:rPr lang="it-IT" sz="2800" b="1" kern="100" dirty="0">
                <a:effectLst/>
                <a:latin typeface="Arial" panose="020B0604020202020204" pitchFamily="34" charset="0"/>
                <a:ea typeface="Aptos" panose="020B0004020202020204" pitchFamily="34" charset="0"/>
                <a:cs typeface="Arial" panose="020B0604020202020204" pitchFamily="34" charset="0"/>
              </a:rPr>
              <a:t>depotenziamento patrimoniale</a:t>
            </a:r>
            <a:r>
              <a:rPr lang="it-IT" sz="2800" kern="100" dirty="0">
                <a:effectLst/>
                <a:latin typeface="Arial" panose="020B0604020202020204" pitchFamily="34" charset="0"/>
                <a:ea typeface="Aptos" panose="020B0004020202020204" pitchFamily="34" charset="0"/>
                <a:cs typeface="Arial" panose="020B0604020202020204" pitchFamily="34" charset="0"/>
              </a:rPr>
              <a:t> delle società coinvolte;</a:t>
            </a:r>
          </a:p>
          <a:p>
            <a:pPr marL="342900" lvl="0" indent="-342900">
              <a:lnSpc>
                <a:spcPct val="115000"/>
              </a:lnSpc>
              <a:spcAft>
                <a:spcPts val="800"/>
              </a:spcAft>
              <a:buFont typeface="+mj-lt"/>
              <a:buAutoNum type="arabicPeriod"/>
              <a:tabLst>
                <a:tab pos="457200" algn="l"/>
              </a:tabLst>
            </a:pPr>
            <a:r>
              <a:rPr lang="it-IT" sz="2800" kern="100" dirty="0">
                <a:effectLst/>
                <a:latin typeface="Arial" panose="020B0604020202020204" pitchFamily="34" charset="0"/>
                <a:ea typeface="Aptos" panose="020B0004020202020204" pitchFamily="34" charset="0"/>
                <a:cs typeface="Arial" panose="020B0604020202020204" pitchFamily="34" charset="0"/>
              </a:rPr>
              <a:t>La </a:t>
            </a:r>
            <a:r>
              <a:rPr lang="it-IT" sz="2800" b="1" kern="100" dirty="0">
                <a:effectLst/>
                <a:latin typeface="Arial" panose="020B0604020202020204" pitchFamily="34" charset="0"/>
                <a:ea typeface="Aptos" panose="020B0004020202020204" pitchFamily="34" charset="0"/>
                <a:cs typeface="Arial" panose="020B0604020202020204" pitchFamily="34" charset="0"/>
              </a:rPr>
              <a:t>continuità dell’attività d’impresa</a:t>
            </a:r>
            <a:r>
              <a:rPr lang="it-IT" sz="28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Font typeface="+mj-lt"/>
              <a:buAutoNum type="arabicPeriod"/>
              <a:tabLst>
                <a:tab pos="457200" algn="l"/>
              </a:tabLst>
            </a:pPr>
            <a:r>
              <a:rPr lang="it-IT" sz="2800" kern="100" dirty="0">
                <a:effectLst/>
                <a:latin typeface="Arial" panose="020B0604020202020204" pitchFamily="34" charset="0"/>
                <a:ea typeface="Aptos" panose="020B0004020202020204" pitchFamily="34" charset="0"/>
                <a:cs typeface="Arial" panose="020B0604020202020204" pitchFamily="34" charset="0"/>
              </a:rPr>
              <a:t>Il rispetto delle </a:t>
            </a:r>
            <a:r>
              <a:rPr lang="it-IT" sz="2800" b="1" kern="100" dirty="0">
                <a:effectLst/>
                <a:latin typeface="Arial" panose="020B0604020202020204" pitchFamily="34" charset="0"/>
                <a:ea typeface="Aptos" panose="020B0004020202020204" pitchFamily="34" charset="0"/>
                <a:cs typeface="Arial" panose="020B0604020202020204" pitchFamily="34" charset="0"/>
              </a:rPr>
              <a:t>tutele processuali</a:t>
            </a:r>
            <a:r>
              <a:rPr lang="it-IT" sz="2800" kern="100" dirty="0">
                <a:effectLst/>
                <a:latin typeface="Arial" panose="020B0604020202020204" pitchFamily="34" charset="0"/>
                <a:ea typeface="Aptos" panose="020B0004020202020204" pitchFamily="34" charset="0"/>
                <a:cs typeface="Arial" panose="020B0604020202020204" pitchFamily="34" charset="0"/>
              </a:rPr>
              <a:t> e concorsuali.</a:t>
            </a:r>
          </a:p>
        </p:txBody>
      </p:sp>
    </p:spTree>
    <p:extLst>
      <p:ext uri="{BB962C8B-B14F-4D97-AF65-F5344CB8AC3E}">
        <p14:creationId xmlns:p14="http://schemas.microsoft.com/office/powerpoint/2010/main" val="2785636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EFF3CED9-719C-014E-1EBF-07740881894D}"/>
              </a:ext>
            </a:extLst>
          </p:cNvPr>
          <p:cNvSpPr txBox="1"/>
          <p:nvPr/>
        </p:nvSpPr>
        <p:spPr>
          <a:xfrm>
            <a:off x="363254" y="231596"/>
            <a:ext cx="10885117" cy="6370975"/>
          </a:xfrm>
          <a:prstGeom prst="rect">
            <a:avLst/>
          </a:prstGeom>
          <a:noFill/>
        </p:spPr>
        <p:txBody>
          <a:bodyPr wrap="square">
            <a:spAutoFit/>
          </a:bodyPr>
          <a:lstStyle/>
          <a:p>
            <a:pPr algn="ctr" fontAlgn="base"/>
            <a:r>
              <a:rPr lang="it-IT" sz="2400" dirty="0">
                <a:solidFill>
                  <a:srgbClr val="FF0000"/>
                </a:solidFill>
              </a:rPr>
              <a:t>BREVE INCISO </a:t>
            </a:r>
            <a:r>
              <a:rPr lang="it-IT" sz="2400" dirty="0"/>
              <a:t>(e va riferito anche alle sanzioni in tema di antiriciclaggio)</a:t>
            </a:r>
          </a:p>
          <a:p>
            <a:pPr algn="just" fontAlgn="base"/>
            <a:endParaRPr lang="it-IT" sz="2400" dirty="0"/>
          </a:p>
          <a:p>
            <a:pPr algn="just" fontAlgn="base"/>
            <a:r>
              <a:rPr lang="it-IT" sz="2400" dirty="0"/>
              <a:t>Art. 10 –bis Legge del 27/07/2000 n. 212 Disciplina dell'abuso del diritto o elusione fiscale</a:t>
            </a:r>
          </a:p>
          <a:p>
            <a:pPr algn="just" fontAlgn="base"/>
            <a:r>
              <a:rPr lang="it-IT" sz="2400" dirty="0"/>
              <a:t>Art. 13 bis D.Lgs. 74/2000, co. 3: «…le pene stabilite per i reati tributari sono aumentate della metà se il reato è commesso dal concorrente nell'esercizio dell'attività di consulenza fiscale svolta da un professionista …..attraverso l'elaborazione o la commercializzazione di modelli di evasione fiscale..</a:t>
            </a:r>
          </a:p>
          <a:p>
            <a:pPr algn="just" fontAlgn="base"/>
            <a:endParaRPr lang="it-IT" sz="2400" dirty="0">
              <a:solidFill>
                <a:srgbClr val="666666"/>
              </a:solidFill>
              <a:latin typeface="Arial" panose="020B0604020202020204" pitchFamily="34" charset="0"/>
              <a:cs typeface="Arial" panose="020B0604020202020204" pitchFamily="34" charset="0"/>
            </a:endParaRPr>
          </a:p>
          <a:p>
            <a:pPr algn="just" fontAlgn="base"/>
            <a:r>
              <a:rPr lang="it-IT" sz="2400" u="sng" dirty="0">
                <a:latin typeface="Arial" panose="020B0604020202020204" pitchFamily="34" charset="0"/>
                <a:cs typeface="Arial" panose="020B0604020202020204" pitchFamily="34" charset="0"/>
              </a:rPr>
              <a:t>Cassazione n.28158/2019 </a:t>
            </a:r>
            <a:r>
              <a:rPr lang="it-IT" sz="2400" dirty="0">
                <a:solidFill>
                  <a:srgbClr val="004A82"/>
                </a:solidFill>
                <a:latin typeface="Arial" panose="020B0604020202020204" pitchFamily="34" charset="0"/>
                <a:cs typeface="Arial" panose="020B0604020202020204" pitchFamily="34" charset="0"/>
              </a:rPr>
              <a:t>: </a:t>
            </a:r>
            <a:r>
              <a:rPr lang="it-IT" sz="2400" dirty="0">
                <a:solidFill>
                  <a:srgbClr val="666666"/>
                </a:solidFill>
                <a:latin typeface="Arial" panose="020B0604020202020204" pitchFamily="34" charset="0"/>
                <a:cs typeface="Arial" panose="020B0604020202020204" pitchFamily="34" charset="0"/>
              </a:rPr>
              <a:t> </a:t>
            </a:r>
            <a:r>
              <a:rPr lang="it-IT" sz="2400" dirty="0">
                <a:solidFill>
                  <a:srgbClr val="222222"/>
                </a:solidFill>
                <a:latin typeface="Arial" panose="020B0604020202020204" pitchFamily="34" charset="0"/>
                <a:cs typeface="Arial" panose="020B0604020202020204" pitchFamily="34" charset="0"/>
              </a:rPr>
              <a:t>per la punibilità del professionista per concorso nella frode fiscale è sufficiente il dolo eventuale (il tema è la differenza rispetto alla colpa cosciente)</a:t>
            </a:r>
          </a:p>
          <a:p>
            <a:pPr algn="just" fontAlgn="base"/>
            <a:endParaRPr lang="it-IT" sz="2400" dirty="0"/>
          </a:p>
          <a:p>
            <a:pPr algn="just" fontAlgn="base"/>
            <a:r>
              <a:rPr lang="it-IT" sz="2400" u="sng" dirty="0">
                <a:solidFill>
                  <a:srgbClr val="222222"/>
                </a:solidFill>
                <a:latin typeface="Arial" panose="020B0604020202020204" pitchFamily="34" charset="0"/>
                <a:cs typeface="Arial" panose="020B0604020202020204" pitchFamily="34" charset="0"/>
              </a:rPr>
              <a:t>Corte Cassazione: n. 156/2022</a:t>
            </a:r>
          </a:p>
          <a:p>
            <a:pPr algn="just" fontAlgn="base"/>
            <a:r>
              <a:rPr lang="it-IT" sz="2400" dirty="0">
                <a:solidFill>
                  <a:srgbClr val="222222"/>
                </a:solidFill>
                <a:latin typeface="Arial" panose="020B0604020202020204" pitchFamily="34" charset="0"/>
                <a:cs typeface="Arial" panose="020B0604020202020204" pitchFamily="34" charset="0"/>
              </a:rPr>
              <a:t>Rientra nel dolo specifico della frode fiscale anche il c.d. dolo eventuale, ravvisabile nell'accettazione del rischio che l'azione … possa comportare l'evasione delle imposte dirette o dell'Iva</a:t>
            </a:r>
            <a:endParaRPr lang="it-IT" sz="2400" b="0" i="0" dirty="0">
              <a:solidFill>
                <a:srgbClr val="666666"/>
              </a:solidFill>
              <a:effectLst/>
              <a:latin typeface="Arial" panose="020B0604020202020204" pitchFamily="34" charset="0"/>
              <a:cs typeface="Arial" panose="020B0604020202020204" pitchFamily="34" charset="0"/>
            </a:endParaRPr>
          </a:p>
        </p:txBody>
      </p:sp>
      <p:sp>
        <p:nvSpPr>
          <p:cNvPr id="4" name="Segnaposto numero diapositiva 3">
            <a:extLst>
              <a:ext uri="{FF2B5EF4-FFF2-40B4-BE49-F238E27FC236}">
                <a16:creationId xmlns:a16="http://schemas.microsoft.com/office/drawing/2014/main" id="{37F558FC-BEC1-ADBA-A7A5-55CF4F439973}"/>
              </a:ext>
            </a:extLst>
          </p:cNvPr>
          <p:cNvSpPr>
            <a:spLocks noGrp="1"/>
          </p:cNvSpPr>
          <p:nvPr>
            <p:ph type="sldNum" sz="quarter" idx="12"/>
          </p:nvPr>
        </p:nvSpPr>
        <p:spPr/>
        <p:txBody>
          <a:bodyPr/>
          <a:lstStyle/>
          <a:p>
            <a:fld id="{E6BAC323-424C-4427-A55C-976988B02F12}" type="slidenum">
              <a:rPr lang="it-IT" smtClean="0"/>
              <a:t>14</a:t>
            </a:fld>
            <a:endParaRPr lang="it-IT"/>
          </a:p>
        </p:txBody>
      </p:sp>
    </p:spTree>
    <p:extLst>
      <p:ext uri="{BB962C8B-B14F-4D97-AF65-F5344CB8AC3E}">
        <p14:creationId xmlns:p14="http://schemas.microsoft.com/office/powerpoint/2010/main" val="1957834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06400DC-F72D-361F-6B43-5B43EBF5A64F}"/>
              </a:ext>
            </a:extLst>
          </p:cNvPr>
          <p:cNvSpPr txBox="1"/>
          <p:nvPr/>
        </p:nvSpPr>
        <p:spPr>
          <a:xfrm>
            <a:off x="569626" y="346835"/>
            <a:ext cx="11347553" cy="5414303"/>
          </a:xfrm>
          <a:prstGeom prst="rect">
            <a:avLst/>
          </a:prstGeom>
          <a:noFill/>
        </p:spPr>
        <p:txBody>
          <a:bodyPr wrap="square">
            <a:spAutoFit/>
          </a:bodyPr>
          <a:lstStyle/>
          <a:p>
            <a:pPr marL="45720" eaLnBrk="0" fontAlgn="base" hangingPunct="0">
              <a:spcBef>
                <a:spcPts val="145"/>
              </a:spcBef>
              <a:spcAft>
                <a:spcPts val="800"/>
              </a:spcAft>
            </a:pPr>
            <a:r>
              <a:rPr lang="it-IT" sz="3200" kern="0" spc="-65" dirty="0">
                <a:solidFill>
                  <a:srgbClr val="474747"/>
                </a:solidFill>
                <a:effectLst/>
                <a:latin typeface="Arial" panose="020B0604020202020204" pitchFamily="34" charset="0"/>
                <a:ea typeface="Times New Roman" panose="02020603050405020304" pitchFamily="18" charset="0"/>
                <a:cs typeface="Arial" panose="020B0604020202020204" pitchFamily="34" charset="0"/>
              </a:rPr>
              <a:t>Cass. civ., Sez. I, Ordinanza, </a:t>
            </a:r>
            <a:r>
              <a:rPr lang="it-IT" sz="3200" kern="0" spc="-65" dirty="0">
                <a:effectLst/>
                <a:latin typeface="Arial" panose="020B0604020202020204" pitchFamily="34" charset="0"/>
                <a:ea typeface="Times New Roman" panose="02020603050405020304" pitchFamily="18" charset="0"/>
                <a:cs typeface="Arial" panose="020B0604020202020204" pitchFamily="34" charset="0"/>
              </a:rPr>
              <a:t>15/02/2024, n. 4168</a:t>
            </a:r>
            <a:endParaRPr lang="it-IT" sz="3200" kern="100" dirty="0">
              <a:effectLst/>
              <a:latin typeface="Arial" panose="020B0604020202020204" pitchFamily="34" charset="0"/>
              <a:ea typeface="Times New Roman" panose="02020603050405020304" pitchFamily="18" charset="0"/>
              <a:cs typeface="Arial" panose="020B0604020202020204" pitchFamily="34" charset="0"/>
            </a:endParaRPr>
          </a:p>
          <a:p>
            <a:pPr marL="45720" eaLnBrk="0" fontAlgn="base" hangingPunct="0">
              <a:spcBef>
                <a:spcPts val="960"/>
              </a:spcBef>
              <a:spcAft>
                <a:spcPts val="800"/>
              </a:spcAft>
            </a:pPr>
            <a:r>
              <a:rPr lang="it-IT" sz="3200" kern="0" spc="-85" dirty="0">
                <a:effectLst/>
                <a:latin typeface="Arial" panose="020B0604020202020204" pitchFamily="34" charset="0"/>
                <a:ea typeface="Times New Roman" panose="02020603050405020304" pitchFamily="18" charset="0"/>
                <a:cs typeface="Arial" panose="020B0604020202020204" pitchFamily="34" charset="0"/>
              </a:rPr>
              <a:t>Parti:</a:t>
            </a:r>
            <a:r>
              <a:rPr lang="it-IT" sz="3200" b="1" kern="0" spc="-85" dirty="0">
                <a:solidFill>
                  <a:srgbClr val="85BC20"/>
                </a:solidFill>
                <a:effectLst/>
                <a:latin typeface="Arial" panose="020B0604020202020204" pitchFamily="34" charset="0"/>
                <a:ea typeface="Times New Roman" panose="02020603050405020304" pitchFamily="18" charset="0"/>
                <a:cs typeface="Arial" panose="020B0604020202020204" pitchFamily="34" charset="0"/>
              </a:rPr>
              <a:t> </a:t>
            </a:r>
            <a:r>
              <a:rPr lang="it-IT" sz="3200" b="1" kern="0" spc="-85" dirty="0">
                <a:effectLst/>
                <a:latin typeface="Arial" panose="020B0604020202020204" pitchFamily="34" charset="0"/>
                <a:ea typeface="Times New Roman" panose="02020603050405020304" pitchFamily="18" charset="0"/>
                <a:cs typeface="Arial" panose="020B0604020202020204" pitchFamily="34" charset="0"/>
              </a:rPr>
              <a:t>A.A. c. Fallimento Si. s.r.l.</a:t>
            </a:r>
          </a:p>
          <a:p>
            <a:pPr marL="45720" algn="just" eaLnBrk="0" fontAlgn="base" hangingPunct="0">
              <a:spcBef>
                <a:spcPts val="485"/>
              </a:spcBef>
              <a:spcAft>
                <a:spcPts val="1375"/>
              </a:spcAft>
            </a:pPr>
            <a:r>
              <a:rPr lang="it-IT" sz="3200" kern="0" dirty="0">
                <a:solidFill>
                  <a:srgbClr val="474747"/>
                </a:solidFill>
                <a:effectLst/>
                <a:latin typeface="Arial" panose="020B0604020202020204" pitchFamily="34" charset="0"/>
                <a:ea typeface="Times New Roman" panose="02020603050405020304" pitchFamily="18" charset="0"/>
                <a:cs typeface="Arial" panose="020B0604020202020204" pitchFamily="34" charset="0"/>
              </a:rPr>
              <a:t>La condotta antigiuridica dell'organo sindacale che, in un’operazione di fusione societaria che ha prodotto un rilevante danno per la società incorporante, abbia omesso di verificare la situazione patrimoniale ed economica della società che si andava ad incorporare, anche mediante richiesta di documentazione, appare senz'altro idonea a giustificare l'eccezione di inadempimento e a paralizzare il diritto al compenso del professionista.</a:t>
            </a:r>
            <a:endParaRPr lang="it-IT" sz="3200" kern="1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Segnaposto numero diapositiva 4">
            <a:extLst>
              <a:ext uri="{FF2B5EF4-FFF2-40B4-BE49-F238E27FC236}">
                <a16:creationId xmlns:a16="http://schemas.microsoft.com/office/drawing/2014/main" id="{62B59A25-B255-BA04-2268-49FA38E04C0B}"/>
              </a:ext>
            </a:extLst>
          </p:cNvPr>
          <p:cNvSpPr>
            <a:spLocks noGrp="1"/>
          </p:cNvSpPr>
          <p:nvPr>
            <p:ph type="sldNum" sz="quarter" idx="12"/>
          </p:nvPr>
        </p:nvSpPr>
        <p:spPr/>
        <p:txBody>
          <a:bodyPr/>
          <a:lstStyle/>
          <a:p>
            <a:fld id="{E6BAC323-424C-4427-A55C-976988B02F12}" type="slidenum">
              <a:rPr lang="it-IT" smtClean="0"/>
              <a:t>15</a:t>
            </a:fld>
            <a:endParaRPr lang="it-IT"/>
          </a:p>
        </p:txBody>
      </p:sp>
    </p:spTree>
    <p:extLst>
      <p:ext uri="{BB962C8B-B14F-4D97-AF65-F5344CB8AC3E}">
        <p14:creationId xmlns:p14="http://schemas.microsoft.com/office/powerpoint/2010/main" val="773282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5D47A973-3479-092F-FF84-BF0CCE7D5551}"/>
              </a:ext>
            </a:extLst>
          </p:cNvPr>
          <p:cNvSpPr txBox="1"/>
          <p:nvPr/>
        </p:nvSpPr>
        <p:spPr>
          <a:xfrm>
            <a:off x="384131" y="267589"/>
            <a:ext cx="11423737" cy="6322821"/>
          </a:xfrm>
          <a:prstGeom prst="rect">
            <a:avLst/>
          </a:prstGeom>
          <a:noFill/>
        </p:spPr>
        <p:txBody>
          <a:bodyPr wrap="square">
            <a:spAutoFit/>
          </a:bodyPr>
          <a:lstStyle/>
          <a:p>
            <a:pPr algn="ctr">
              <a:lnSpc>
                <a:spcPct val="115000"/>
              </a:lnSpc>
              <a:spcAft>
                <a:spcPts val="800"/>
              </a:spcAft>
              <a:buNone/>
            </a:pPr>
            <a:r>
              <a:rPr lang="it-IT" sz="3200" b="1" kern="100" dirty="0">
                <a:effectLst/>
                <a:latin typeface="Arial" panose="020B0604020202020204" pitchFamily="34" charset="0"/>
                <a:ea typeface="Aptos" panose="020B0004020202020204" pitchFamily="34" charset="0"/>
                <a:cs typeface="Arial" panose="020B0604020202020204" pitchFamily="34" charset="0"/>
              </a:rPr>
              <a:t>Fusione propria (o per unione)</a:t>
            </a:r>
            <a:endParaRPr lang="it-IT" sz="3200" kern="100" dirty="0">
              <a:effectLst/>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3200" kern="100" dirty="0">
                <a:effectLst/>
                <a:latin typeface="Arial" panose="020B0604020202020204" pitchFamily="34" charset="0"/>
                <a:ea typeface="Aptos" panose="020B0004020202020204" pitchFamily="34" charset="0"/>
                <a:cs typeface="Arial" panose="020B0604020202020204" pitchFamily="34" charset="0"/>
              </a:rPr>
              <a:t>Nella fusione propria, due o più società si fondono costituendo una società di nuova costituzione. Tutte le società partecipanti si estinguono e viene costituita una nuova entità giuridica.</a:t>
            </a:r>
          </a:p>
          <a:p>
            <a:pPr algn="ctr">
              <a:lnSpc>
                <a:spcPct val="115000"/>
              </a:lnSpc>
              <a:spcAft>
                <a:spcPts val="800"/>
              </a:spcAft>
              <a:buNone/>
            </a:pPr>
            <a:r>
              <a:rPr lang="it-IT" sz="3200" b="1" kern="100" dirty="0">
                <a:effectLst/>
                <a:latin typeface="Arial" panose="020B0604020202020204" pitchFamily="34" charset="0"/>
                <a:ea typeface="Aptos" panose="020B0004020202020204" pitchFamily="34" charset="0"/>
                <a:cs typeface="Arial" panose="020B0604020202020204" pitchFamily="34" charset="0"/>
              </a:rPr>
              <a:t>Caratteristiche distintive</a:t>
            </a:r>
            <a:r>
              <a:rPr lang="it-IT" sz="32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Estinzione di tutte le società partecipanti</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Creazione di un nuovo soggetto giuridico</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Trasferimento dei patrimoni alla nuova società</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Assegnazione di azioni o quote della nuova società ai soci delle società fuse</a:t>
            </a:r>
          </a:p>
        </p:txBody>
      </p:sp>
      <p:sp>
        <p:nvSpPr>
          <p:cNvPr id="5" name="Segnaposto numero diapositiva 4">
            <a:extLst>
              <a:ext uri="{FF2B5EF4-FFF2-40B4-BE49-F238E27FC236}">
                <a16:creationId xmlns:a16="http://schemas.microsoft.com/office/drawing/2014/main" id="{9451A6E0-756C-B86D-AF18-A43503D02F73}"/>
              </a:ext>
            </a:extLst>
          </p:cNvPr>
          <p:cNvSpPr>
            <a:spLocks noGrp="1"/>
          </p:cNvSpPr>
          <p:nvPr>
            <p:ph type="sldNum" sz="quarter" idx="12"/>
          </p:nvPr>
        </p:nvSpPr>
        <p:spPr/>
        <p:txBody>
          <a:bodyPr/>
          <a:lstStyle/>
          <a:p>
            <a:fld id="{E6BAC323-424C-4427-A55C-976988B02F12}" type="slidenum">
              <a:rPr lang="it-IT" smtClean="0"/>
              <a:t>16</a:t>
            </a:fld>
            <a:endParaRPr lang="it-IT"/>
          </a:p>
        </p:txBody>
      </p:sp>
    </p:spTree>
    <p:extLst>
      <p:ext uri="{BB962C8B-B14F-4D97-AF65-F5344CB8AC3E}">
        <p14:creationId xmlns:p14="http://schemas.microsoft.com/office/powerpoint/2010/main" val="4161278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CasellaDiTesto 1">
            <a:extLst>
              <a:ext uri="{FF2B5EF4-FFF2-40B4-BE49-F238E27FC236}">
                <a16:creationId xmlns:a16="http://schemas.microsoft.com/office/drawing/2014/main" id="{A2D00AF9-CCFF-C524-C685-545B1680AA50}"/>
              </a:ext>
            </a:extLst>
          </p:cNvPr>
          <p:cNvSpPr txBox="1">
            <a:spLocks noChangeArrowheads="1"/>
          </p:cNvSpPr>
          <p:nvPr/>
        </p:nvSpPr>
        <p:spPr bwMode="auto">
          <a:xfrm>
            <a:off x="3719514" y="620714"/>
            <a:ext cx="4321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ctr"/>
            <a:r>
              <a:rPr lang="it-IT" altLang="it-IT" sz="2800" b="1" dirty="0">
                <a:solidFill>
                  <a:schemeClr val="tx1"/>
                </a:solidFill>
              </a:rPr>
              <a:t>FUSIONE </a:t>
            </a:r>
            <a:r>
              <a:rPr lang="it-IT" altLang="it-IT" sz="2800" b="1" u="sng" dirty="0">
                <a:solidFill>
                  <a:schemeClr val="tx1"/>
                </a:solidFill>
              </a:rPr>
              <a:t>PROPRIA</a:t>
            </a:r>
          </a:p>
        </p:txBody>
      </p:sp>
      <p:sp>
        <p:nvSpPr>
          <p:cNvPr id="9221" name="Rettangolo arrotondato 2">
            <a:extLst>
              <a:ext uri="{FF2B5EF4-FFF2-40B4-BE49-F238E27FC236}">
                <a16:creationId xmlns:a16="http://schemas.microsoft.com/office/drawing/2014/main" id="{26235F14-EE1B-CC95-D45C-36C0B9DCB842}"/>
              </a:ext>
            </a:extLst>
          </p:cNvPr>
          <p:cNvSpPr>
            <a:spLocks noChangeArrowheads="1"/>
          </p:cNvSpPr>
          <p:nvPr/>
        </p:nvSpPr>
        <p:spPr bwMode="auto">
          <a:xfrm>
            <a:off x="3359150" y="1916113"/>
            <a:ext cx="1657350" cy="576262"/>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rgbClr val="FF0000"/>
                </a:solidFill>
              </a:rPr>
              <a:t>A</a:t>
            </a:r>
          </a:p>
        </p:txBody>
      </p:sp>
      <p:sp>
        <p:nvSpPr>
          <p:cNvPr id="9222" name="Rettangolo arrotondato 10">
            <a:extLst>
              <a:ext uri="{FF2B5EF4-FFF2-40B4-BE49-F238E27FC236}">
                <a16:creationId xmlns:a16="http://schemas.microsoft.com/office/drawing/2014/main" id="{B83792FD-4758-1BCB-7E76-6E21411631F3}"/>
              </a:ext>
            </a:extLst>
          </p:cNvPr>
          <p:cNvSpPr>
            <a:spLocks noChangeArrowheads="1"/>
          </p:cNvSpPr>
          <p:nvPr/>
        </p:nvSpPr>
        <p:spPr bwMode="auto">
          <a:xfrm>
            <a:off x="3359150" y="3716338"/>
            <a:ext cx="1657350" cy="576262"/>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4"/>
                </a:solidFill>
              </a:rPr>
              <a:t>B</a:t>
            </a:r>
          </a:p>
        </p:txBody>
      </p:sp>
      <p:sp>
        <p:nvSpPr>
          <p:cNvPr id="9223" name="CasellaDiTesto 8">
            <a:extLst>
              <a:ext uri="{FF2B5EF4-FFF2-40B4-BE49-F238E27FC236}">
                <a16:creationId xmlns:a16="http://schemas.microsoft.com/office/drawing/2014/main" id="{2F060DCE-FDE0-B6F9-E37E-75ECF5521352}"/>
              </a:ext>
            </a:extLst>
          </p:cNvPr>
          <p:cNvSpPr txBox="1">
            <a:spLocks noChangeArrowheads="1"/>
          </p:cNvSpPr>
          <p:nvPr/>
        </p:nvSpPr>
        <p:spPr bwMode="auto">
          <a:xfrm>
            <a:off x="1630363" y="1773239"/>
            <a:ext cx="16573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a:t>
            </a:r>
            <a:r>
              <a:rPr lang="it-IT" altLang="it-IT" sz="1800" dirty="0">
                <a:solidFill>
                  <a:srgbClr val="FF0000"/>
                </a:solidFill>
              </a:rPr>
              <a:t>X</a:t>
            </a:r>
          </a:p>
        </p:txBody>
      </p:sp>
      <p:sp>
        <p:nvSpPr>
          <p:cNvPr id="9224" name="CasellaDiTesto 11">
            <a:extLst>
              <a:ext uri="{FF2B5EF4-FFF2-40B4-BE49-F238E27FC236}">
                <a16:creationId xmlns:a16="http://schemas.microsoft.com/office/drawing/2014/main" id="{8BF9FF53-C915-9C2C-6172-51BFE17BF232}"/>
              </a:ext>
            </a:extLst>
          </p:cNvPr>
          <p:cNvSpPr txBox="1">
            <a:spLocks noChangeArrowheads="1"/>
          </p:cNvSpPr>
          <p:nvPr/>
        </p:nvSpPr>
        <p:spPr bwMode="auto">
          <a:xfrm>
            <a:off x="1630363" y="2349500"/>
            <a:ext cx="16573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a:t>
            </a:r>
            <a:r>
              <a:rPr lang="it-IT" altLang="it-IT" sz="1800" dirty="0">
                <a:solidFill>
                  <a:schemeClr val="tx2">
                    <a:lumMod val="50000"/>
                    <a:lumOff val="50000"/>
                  </a:schemeClr>
                </a:solidFill>
              </a:rPr>
              <a:t>Y</a:t>
            </a:r>
          </a:p>
        </p:txBody>
      </p:sp>
      <p:sp>
        <p:nvSpPr>
          <p:cNvPr id="9225" name="CasellaDiTesto 12">
            <a:extLst>
              <a:ext uri="{FF2B5EF4-FFF2-40B4-BE49-F238E27FC236}">
                <a16:creationId xmlns:a16="http://schemas.microsoft.com/office/drawing/2014/main" id="{BDC0FAF4-09FE-6A1D-2FBB-887F5C7FC8EF}"/>
              </a:ext>
            </a:extLst>
          </p:cNvPr>
          <p:cNvSpPr txBox="1">
            <a:spLocks noChangeArrowheads="1"/>
          </p:cNvSpPr>
          <p:nvPr/>
        </p:nvSpPr>
        <p:spPr bwMode="auto">
          <a:xfrm>
            <a:off x="1683941" y="3819803"/>
            <a:ext cx="11168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a:t>
            </a:r>
            <a:r>
              <a:rPr lang="it-IT" altLang="it-IT" sz="1800" dirty="0">
                <a:solidFill>
                  <a:schemeClr val="accent6"/>
                </a:solidFill>
              </a:rPr>
              <a:t>Z</a:t>
            </a:r>
          </a:p>
        </p:txBody>
      </p:sp>
      <p:cxnSp>
        <p:nvCxnSpPr>
          <p:cNvPr id="9226" name="Connettore 1 14">
            <a:extLst>
              <a:ext uri="{FF2B5EF4-FFF2-40B4-BE49-F238E27FC236}">
                <a16:creationId xmlns:a16="http://schemas.microsoft.com/office/drawing/2014/main" id="{F59A3230-58E6-91B9-42AE-4F6AED92B700}"/>
              </a:ext>
            </a:extLst>
          </p:cNvPr>
          <p:cNvCxnSpPr>
            <a:cxnSpLocks noChangeShapeType="1"/>
          </p:cNvCxnSpPr>
          <p:nvPr/>
        </p:nvCxnSpPr>
        <p:spPr bwMode="auto">
          <a:xfrm>
            <a:off x="5016501" y="2205038"/>
            <a:ext cx="12239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27" name="Connettore 1 16">
            <a:extLst>
              <a:ext uri="{FF2B5EF4-FFF2-40B4-BE49-F238E27FC236}">
                <a16:creationId xmlns:a16="http://schemas.microsoft.com/office/drawing/2014/main" id="{6C392E89-FDF6-7352-0AA7-414E1BF2268E}"/>
              </a:ext>
            </a:extLst>
          </p:cNvPr>
          <p:cNvCxnSpPr>
            <a:cxnSpLocks noChangeShapeType="1"/>
          </p:cNvCxnSpPr>
          <p:nvPr/>
        </p:nvCxnSpPr>
        <p:spPr bwMode="auto">
          <a:xfrm>
            <a:off x="5016501" y="4005263"/>
            <a:ext cx="12239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28" name="Connettore 1 17">
            <a:extLst>
              <a:ext uri="{FF2B5EF4-FFF2-40B4-BE49-F238E27FC236}">
                <a16:creationId xmlns:a16="http://schemas.microsoft.com/office/drawing/2014/main" id="{0913682F-C65C-02DC-05B0-1664CA1C1246}"/>
              </a:ext>
            </a:extLst>
          </p:cNvPr>
          <p:cNvCxnSpPr>
            <a:cxnSpLocks noChangeShapeType="1"/>
          </p:cNvCxnSpPr>
          <p:nvPr/>
        </p:nvCxnSpPr>
        <p:spPr bwMode="auto">
          <a:xfrm>
            <a:off x="6240463" y="2205039"/>
            <a:ext cx="0" cy="18002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29" name="Connettore 1 22">
            <a:extLst>
              <a:ext uri="{FF2B5EF4-FFF2-40B4-BE49-F238E27FC236}">
                <a16:creationId xmlns:a16="http://schemas.microsoft.com/office/drawing/2014/main" id="{31849C60-98D4-C0DD-3158-05B3FAABEE0B}"/>
              </a:ext>
            </a:extLst>
          </p:cNvPr>
          <p:cNvCxnSpPr>
            <a:cxnSpLocks noChangeShapeType="1"/>
          </p:cNvCxnSpPr>
          <p:nvPr/>
        </p:nvCxnSpPr>
        <p:spPr bwMode="auto">
          <a:xfrm>
            <a:off x="6240463" y="2997200"/>
            <a:ext cx="122396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230" name="Ovale 23">
            <a:extLst>
              <a:ext uri="{FF2B5EF4-FFF2-40B4-BE49-F238E27FC236}">
                <a16:creationId xmlns:a16="http://schemas.microsoft.com/office/drawing/2014/main" id="{8A3DB7B5-ADDE-2D72-F006-BF86F44F00BE}"/>
              </a:ext>
            </a:extLst>
          </p:cNvPr>
          <p:cNvSpPr>
            <a:spLocks noChangeArrowheads="1"/>
          </p:cNvSpPr>
          <p:nvPr/>
        </p:nvSpPr>
        <p:spPr bwMode="auto">
          <a:xfrm>
            <a:off x="7464426" y="2492376"/>
            <a:ext cx="2303463" cy="1152525"/>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6"/>
                </a:solidFill>
              </a:rPr>
              <a:t>C</a:t>
            </a:r>
          </a:p>
        </p:txBody>
      </p:sp>
      <p:sp>
        <p:nvSpPr>
          <p:cNvPr id="9231" name="CasellaDiTesto 24">
            <a:extLst>
              <a:ext uri="{FF2B5EF4-FFF2-40B4-BE49-F238E27FC236}">
                <a16:creationId xmlns:a16="http://schemas.microsoft.com/office/drawing/2014/main" id="{C8D126D8-8F08-A563-DCC4-00B99E2CBD28}"/>
              </a:ext>
            </a:extLst>
          </p:cNvPr>
          <p:cNvSpPr txBox="1">
            <a:spLocks noChangeArrowheads="1"/>
          </p:cNvSpPr>
          <p:nvPr/>
        </p:nvSpPr>
        <p:spPr bwMode="auto">
          <a:xfrm>
            <a:off x="8031191" y="3874552"/>
            <a:ext cx="1856728"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a:t>
            </a:r>
            <a:r>
              <a:rPr lang="it-IT" altLang="it-IT" sz="1800" dirty="0">
                <a:solidFill>
                  <a:srgbClr val="FF0000"/>
                </a:solidFill>
              </a:rPr>
              <a:t>X</a:t>
            </a:r>
          </a:p>
          <a:p>
            <a:endParaRPr lang="it-IT" altLang="it-IT" sz="1800" dirty="0">
              <a:solidFill>
                <a:srgbClr val="FF0000"/>
              </a:solidFill>
            </a:endParaRPr>
          </a:p>
          <a:p>
            <a:r>
              <a:rPr lang="it-IT" altLang="it-IT" sz="1800" dirty="0">
                <a:solidFill>
                  <a:srgbClr val="000000"/>
                </a:solidFill>
              </a:rPr>
              <a:t>Socio </a:t>
            </a:r>
            <a:r>
              <a:rPr lang="it-IT" altLang="it-IT" sz="1800" dirty="0">
                <a:solidFill>
                  <a:schemeClr val="accent4"/>
                </a:solidFill>
              </a:rPr>
              <a:t>Y</a:t>
            </a:r>
          </a:p>
          <a:p>
            <a:endParaRPr lang="it-IT" altLang="it-IT" sz="1800" dirty="0">
              <a:solidFill>
                <a:schemeClr val="accent4"/>
              </a:solidFill>
            </a:endParaRPr>
          </a:p>
          <a:p>
            <a:r>
              <a:rPr lang="it-IT" altLang="it-IT" sz="1800" dirty="0">
                <a:solidFill>
                  <a:srgbClr val="000000"/>
                </a:solidFill>
              </a:rPr>
              <a:t>Socio </a:t>
            </a:r>
            <a:r>
              <a:rPr lang="it-IT" altLang="it-IT" sz="1800" dirty="0">
                <a:solidFill>
                  <a:schemeClr val="accent6"/>
                </a:solidFill>
              </a:rPr>
              <a:t>Z</a:t>
            </a:r>
          </a:p>
          <a:p>
            <a:endParaRPr lang="it-IT" altLang="it-IT" sz="1400" dirty="0">
              <a:solidFill>
                <a:srgbClr val="000000"/>
              </a:solidFill>
            </a:endParaRPr>
          </a:p>
        </p:txBody>
      </p:sp>
      <p:sp>
        <p:nvSpPr>
          <p:cNvPr id="3" name="Segnaposto numero diapositiva 2">
            <a:extLst>
              <a:ext uri="{FF2B5EF4-FFF2-40B4-BE49-F238E27FC236}">
                <a16:creationId xmlns:a16="http://schemas.microsoft.com/office/drawing/2014/main" id="{42542087-1BA1-D5CE-AB25-5F944CD80FB5}"/>
              </a:ext>
            </a:extLst>
          </p:cNvPr>
          <p:cNvSpPr>
            <a:spLocks noGrp="1"/>
          </p:cNvSpPr>
          <p:nvPr>
            <p:ph type="sldNum" sz="quarter" idx="12"/>
          </p:nvPr>
        </p:nvSpPr>
        <p:spPr/>
        <p:txBody>
          <a:bodyPr/>
          <a:lstStyle/>
          <a:p>
            <a:fld id="{E6BAC323-424C-4427-A55C-976988B02F12}" type="slidenum">
              <a:rPr lang="it-IT" smtClean="0"/>
              <a:t>17</a:t>
            </a:fld>
            <a:endParaRPr lang="it-IT"/>
          </a:p>
        </p:txBody>
      </p:sp>
    </p:spTree>
    <p:extLst>
      <p:ext uri="{BB962C8B-B14F-4D97-AF65-F5344CB8AC3E}">
        <p14:creationId xmlns:p14="http://schemas.microsoft.com/office/powerpoint/2010/main" val="26711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F106610-49D0-D5CD-3EB6-E46C1056A67F}"/>
              </a:ext>
            </a:extLst>
          </p:cNvPr>
          <p:cNvSpPr txBox="1"/>
          <p:nvPr/>
        </p:nvSpPr>
        <p:spPr>
          <a:xfrm>
            <a:off x="590811" y="614643"/>
            <a:ext cx="11010378" cy="5343771"/>
          </a:xfrm>
          <a:prstGeom prst="rect">
            <a:avLst/>
          </a:prstGeom>
          <a:noFill/>
        </p:spPr>
        <p:txBody>
          <a:bodyPr wrap="square">
            <a:spAutoFit/>
          </a:bodyPr>
          <a:lstStyle/>
          <a:p>
            <a:pPr algn="ct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Fusione per incorporazione</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2400" kern="100" dirty="0">
                <a:effectLst/>
                <a:latin typeface="Arial" panose="020B0604020202020204" pitchFamily="34" charset="0"/>
                <a:ea typeface="Aptos" panose="020B0004020202020204" pitchFamily="34" charset="0"/>
                <a:cs typeface="Arial" panose="020B0604020202020204" pitchFamily="34" charset="0"/>
              </a:rPr>
              <a:t>Nella fusione per incorporazione (art. 2501 c.c.), una o più società vengono incorporate in un'altra società preesistente. L'incorporante mantiene la propria identità giuridica, mentre le società incorporate si estinguono. È la forma più diffusa nella prassi.</a:t>
            </a:r>
          </a:p>
          <a:p>
            <a:pPr algn="ct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Caratteristiche distintive</a:t>
            </a:r>
            <a:r>
              <a:rPr lang="it-IT" sz="24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Sopravvivenza giuridica della società incorporante</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Estinzione delle società incorporate</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Trasferimento del patrimonio attivo e passivo alla società incorporante</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Concambio di azioni o quote delle società incorporate con azioni o quote dell'incorporante</a:t>
            </a:r>
          </a:p>
        </p:txBody>
      </p:sp>
      <p:sp>
        <p:nvSpPr>
          <p:cNvPr id="5" name="Segnaposto numero diapositiva 4">
            <a:extLst>
              <a:ext uri="{FF2B5EF4-FFF2-40B4-BE49-F238E27FC236}">
                <a16:creationId xmlns:a16="http://schemas.microsoft.com/office/drawing/2014/main" id="{467E598B-B99F-C752-3465-DF8E58603CF9}"/>
              </a:ext>
            </a:extLst>
          </p:cNvPr>
          <p:cNvSpPr>
            <a:spLocks noGrp="1"/>
          </p:cNvSpPr>
          <p:nvPr>
            <p:ph type="sldNum" sz="quarter" idx="12"/>
          </p:nvPr>
        </p:nvSpPr>
        <p:spPr/>
        <p:txBody>
          <a:bodyPr/>
          <a:lstStyle/>
          <a:p>
            <a:fld id="{E6BAC323-424C-4427-A55C-976988B02F12}" type="slidenum">
              <a:rPr lang="it-IT" smtClean="0"/>
              <a:t>18</a:t>
            </a:fld>
            <a:endParaRPr lang="it-IT"/>
          </a:p>
        </p:txBody>
      </p:sp>
    </p:spTree>
    <p:extLst>
      <p:ext uri="{BB962C8B-B14F-4D97-AF65-F5344CB8AC3E}">
        <p14:creationId xmlns:p14="http://schemas.microsoft.com/office/powerpoint/2010/main" val="2212583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CasellaDiTesto 1">
            <a:extLst>
              <a:ext uri="{FF2B5EF4-FFF2-40B4-BE49-F238E27FC236}">
                <a16:creationId xmlns:a16="http://schemas.microsoft.com/office/drawing/2014/main" id="{438DC3F2-8BFA-7C75-9EEB-7EC85D303DFC}"/>
              </a:ext>
            </a:extLst>
          </p:cNvPr>
          <p:cNvSpPr txBox="1">
            <a:spLocks noChangeArrowheads="1"/>
          </p:cNvSpPr>
          <p:nvPr/>
        </p:nvSpPr>
        <p:spPr bwMode="auto">
          <a:xfrm>
            <a:off x="3719513" y="333375"/>
            <a:ext cx="525621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ctr"/>
            <a:r>
              <a:rPr lang="it-IT" altLang="it-IT" sz="2800" b="1">
                <a:solidFill>
                  <a:schemeClr val="tx1"/>
                </a:solidFill>
              </a:rPr>
              <a:t>FUSIONE PER INCORPORAZIONE</a:t>
            </a:r>
          </a:p>
        </p:txBody>
      </p:sp>
      <p:sp>
        <p:nvSpPr>
          <p:cNvPr id="10245" name="Rettangolo arrotondato 2">
            <a:extLst>
              <a:ext uri="{FF2B5EF4-FFF2-40B4-BE49-F238E27FC236}">
                <a16:creationId xmlns:a16="http://schemas.microsoft.com/office/drawing/2014/main" id="{8818F9EA-F4A6-9C23-E85B-5335DA7A2900}"/>
              </a:ext>
            </a:extLst>
          </p:cNvPr>
          <p:cNvSpPr>
            <a:spLocks noChangeArrowheads="1"/>
          </p:cNvSpPr>
          <p:nvPr/>
        </p:nvSpPr>
        <p:spPr bwMode="auto">
          <a:xfrm>
            <a:off x="3359150" y="2205038"/>
            <a:ext cx="1657350" cy="576262"/>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rgbClr val="FF0000"/>
                </a:solidFill>
              </a:rPr>
              <a:t>A</a:t>
            </a:r>
          </a:p>
        </p:txBody>
      </p:sp>
      <p:sp>
        <p:nvSpPr>
          <p:cNvPr id="10246" name="Rettangolo arrotondato 10">
            <a:extLst>
              <a:ext uri="{FF2B5EF4-FFF2-40B4-BE49-F238E27FC236}">
                <a16:creationId xmlns:a16="http://schemas.microsoft.com/office/drawing/2014/main" id="{455FFDCF-68A4-7ED5-1EBC-0634B9CFA3EC}"/>
              </a:ext>
            </a:extLst>
          </p:cNvPr>
          <p:cNvSpPr>
            <a:spLocks noChangeArrowheads="1"/>
          </p:cNvSpPr>
          <p:nvPr/>
        </p:nvSpPr>
        <p:spPr bwMode="auto">
          <a:xfrm>
            <a:off x="3359150" y="4005263"/>
            <a:ext cx="1657350" cy="576262"/>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4"/>
                </a:solidFill>
              </a:rPr>
              <a:t>B</a:t>
            </a:r>
          </a:p>
        </p:txBody>
      </p:sp>
      <p:sp>
        <p:nvSpPr>
          <p:cNvPr id="10247" name="CasellaDiTesto 8">
            <a:extLst>
              <a:ext uri="{FF2B5EF4-FFF2-40B4-BE49-F238E27FC236}">
                <a16:creationId xmlns:a16="http://schemas.microsoft.com/office/drawing/2014/main" id="{CF6EF098-F7D0-4483-417B-FBC294ADA4CC}"/>
              </a:ext>
            </a:extLst>
          </p:cNvPr>
          <p:cNvSpPr txBox="1">
            <a:spLocks noChangeArrowheads="1"/>
          </p:cNvSpPr>
          <p:nvPr/>
        </p:nvSpPr>
        <p:spPr bwMode="auto">
          <a:xfrm>
            <a:off x="1766807" y="2060576"/>
            <a:ext cx="1520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X</a:t>
            </a:r>
          </a:p>
        </p:txBody>
      </p:sp>
      <p:sp>
        <p:nvSpPr>
          <p:cNvPr id="10248" name="CasellaDiTesto 11">
            <a:extLst>
              <a:ext uri="{FF2B5EF4-FFF2-40B4-BE49-F238E27FC236}">
                <a16:creationId xmlns:a16="http://schemas.microsoft.com/office/drawing/2014/main" id="{4C18C782-CA82-ED9D-892A-ACF221ACCFA5}"/>
              </a:ext>
            </a:extLst>
          </p:cNvPr>
          <p:cNvSpPr txBox="1">
            <a:spLocks noChangeArrowheads="1"/>
          </p:cNvSpPr>
          <p:nvPr/>
        </p:nvSpPr>
        <p:spPr bwMode="auto">
          <a:xfrm>
            <a:off x="1806076" y="2596634"/>
            <a:ext cx="1138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Y</a:t>
            </a:r>
          </a:p>
        </p:txBody>
      </p:sp>
      <p:sp>
        <p:nvSpPr>
          <p:cNvPr id="10249" name="CasellaDiTesto 12">
            <a:extLst>
              <a:ext uri="{FF2B5EF4-FFF2-40B4-BE49-F238E27FC236}">
                <a16:creationId xmlns:a16="http://schemas.microsoft.com/office/drawing/2014/main" id="{833630AD-7075-E0D6-6D38-B2612BA99261}"/>
              </a:ext>
            </a:extLst>
          </p:cNvPr>
          <p:cNvSpPr txBox="1">
            <a:spLocks noChangeArrowheads="1"/>
          </p:cNvSpPr>
          <p:nvPr/>
        </p:nvSpPr>
        <p:spPr bwMode="auto">
          <a:xfrm>
            <a:off x="1883568" y="4149725"/>
            <a:ext cx="9836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Z</a:t>
            </a:r>
          </a:p>
        </p:txBody>
      </p:sp>
      <p:cxnSp>
        <p:nvCxnSpPr>
          <p:cNvPr id="10250" name="Connettore 1 14">
            <a:extLst>
              <a:ext uri="{FF2B5EF4-FFF2-40B4-BE49-F238E27FC236}">
                <a16:creationId xmlns:a16="http://schemas.microsoft.com/office/drawing/2014/main" id="{B32C0476-7CCA-0977-C297-20C8315ECF8D}"/>
              </a:ext>
            </a:extLst>
          </p:cNvPr>
          <p:cNvCxnSpPr>
            <a:cxnSpLocks noChangeShapeType="1"/>
          </p:cNvCxnSpPr>
          <p:nvPr/>
        </p:nvCxnSpPr>
        <p:spPr bwMode="auto">
          <a:xfrm>
            <a:off x="5016501" y="2492375"/>
            <a:ext cx="12239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0251" name="Connettore 1 16">
            <a:extLst>
              <a:ext uri="{FF2B5EF4-FFF2-40B4-BE49-F238E27FC236}">
                <a16:creationId xmlns:a16="http://schemas.microsoft.com/office/drawing/2014/main" id="{16B723CA-B90F-5EE5-E7A4-648224F47CFC}"/>
              </a:ext>
            </a:extLst>
          </p:cNvPr>
          <p:cNvCxnSpPr>
            <a:cxnSpLocks noChangeShapeType="1"/>
          </p:cNvCxnSpPr>
          <p:nvPr/>
        </p:nvCxnSpPr>
        <p:spPr bwMode="auto">
          <a:xfrm>
            <a:off x="5016501" y="4292600"/>
            <a:ext cx="12239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0252" name="Connettore 1 17">
            <a:extLst>
              <a:ext uri="{FF2B5EF4-FFF2-40B4-BE49-F238E27FC236}">
                <a16:creationId xmlns:a16="http://schemas.microsoft.com/office/drawing/2014/main" id="{CDB9E725-4A04-8D6C-1F15-4E21FD91B78B}"/>
              </a:ext>
            </a:extLst>
          </p:cNvPr>
          <p:cNvCxnSpPr>
            <a:cxnSpLocks noChangeShapeType="1"/>
          </p:cNvCxnSpPr>
          <p:nvPr/>
        </p:nvCxnSpPr>
        <p:spPr bwMode="auto">
          <a:xfrm>
            <a:off x="6240463" y="2492376"/>
            <a:ext cx="0" cy="18002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0253" name="Connettore 1 22">
            <a:extLst>
              <a:ext uri="{FF2B5EF4-FFF2-40B4-BE49-F238E27FC236}">
                <a16:creationId xmlns:a16="http://schemas.microsoft.com/office/drawing/2014/main" id="{FEB23E96-9EED-7A59-A9FB-5C4506AB542A}"/>
              </a:ext>
            </a:extLst>
          </p:cNvPr>
          <p:cNvCxnSpPr>
            <a:cxnSpLocks noChangeShapeType="1"/>
          </p:cNvCxnSpPr>
          <p:nvPr/>
        </p:nvCxnSpPr>
        <p:spPr bwMode="auto">
          <a:xfrm>
            <a:off x="6240463" y="3284538"/>
            <a:ext cx="1223962"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0254" name="Ovale 23">
            <a:extLst>
              <a:ext uri="{FF2B5EF4-FFF2-40B4-BE49-F238E27FC236}">
                <a16:creationId xmlns:a16="http://schemas.microsoft.com/office/drawing/2014/main" id="{F9BA2218-D0E2-2C47-0822-60AB1040C2B3}"/>
              </a:ext>
            </a:extLst>
          </p:cNvPr>
          <p:cNvSpPr>
            <a:spLocks noChangeArrowheads="1"/>
          </p:cNvSpPr>
          <p:nvPr/>
        </p:nvSpPr>
        <p:spPr bwMode="auto">
          <a:xfrm>
            <a:off x="7464426" y="2781301"/>
            <a:ext cx="2303463" cy="1152525"/>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rgbClr val="FF0000"/>
                </a:solidFill>
              </a:rPr>
              <a:t>A</a:t>
            </a:r>
          </a:p>
        </p:txBody>
      </p:sp>
      <p:sp>
        <p:nvSpPr>
          <p:cNvPr id="10255" name="CasellaDiTesto 24">
            <a:extLst>
              <a:ext uri="{FF2B5EF4-FFF2-40B4-BE49-F238E27FC236}">
                <a16:creationId xmlns:a16="http://schemas.microsoft.com/office/drawing/2014/main" id="{229E3764-0A9E-B7D0-7155-69EF4C3A4D1F}"/>
              </a:ext>
            </a:extLst>
          </p:cNvPr>
          <p:cNvSpPr txBox="1">
            <a:spLocks noChangeArrowheads="1"/>
          </p:cNvSpPr>
          <p:nvPr/>
        </p:nvSpPr>
        <p:spPr bwMode="auto">
          <a:xfrm>
            <a:off x="7967664" y="4149725"/>
            <a:ext cx="1935753"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1800" dirty="0">
                <a:solidFill>
                  <a:srgbClr val="000000"/>
                </a:solidFill>
              </a:rPr>
              <a:t>Socio X</a:t>
            </a:r>
          </a:p>
          <a:p>
            <a:endParaRPr lang="it-IT" altLang="it-IT" sz="1800" dirty="0">
              <a:solidFill>
                <a:srgbClr val="000000"/>
              </a:solidFill>
            </a:endParaRPr>
          </a:p>
          <a:p>
            <a:r>
              <a:rPr lang="it-IT" altLang="it-IT" sz="1800" dirty="0">
                <a:solidFill>
                  <a:srgbClr val="000000"/>
                </a:solidFill>
              </a:rPr>
              <a:t>Socio Y</a:t>
            </a:r>
          </a:p>
          <a:p>
            <a:endParaRPr lang="it-IT" altLang="it-IT" sz="1800" dirty="0">
              <a:solidFill>
                <a:srgbClr val="000000"/>
              </a:solidFill>
            </a:endParaRPr>
          </a:p>
          <a:p>
            <a:r>
              <a:rPr lang="it-IT" altLang="it-IT" sz="1800" dirty="0">
                <a:solidFill>
                  <a:srgbClr val="000000"/>
                </a:solidFill>
              </a:rPr>
              <a:t>Socio Z</a:t>
            </a:r>
          </a:p>
          <a:p>
            <a:endParaRPr lang="it-IT" altLang="it-IT" sz="1400" dirty="0">
              <a:solidFill>
                <a:srgbClr val="000000"/>
              </a:solidFill>
            </a:endParaRPr>
          </a:p>
        </p:txBody>
      </p:sp>
      <p:sp>
        <p:nvSpPr>
          <p:cNvPr id="3" name="Segnaposto numero diapositiva 2">
            <a:extLst>
              <a:ext uri="{FF2B5EF4-FFF2-40B4-BE49-F238E27FC236}">
                <a16:creationId xmlns:a16="http://schemas.microsoft.com/office/drawing/2014/main" id="{28FDE5B3-2595-3036-70D4-7C99DECBAA2D}"/>
              </a:ext>
            </a:extLst>
          </p:cNvPr>
          <p:cNvSpPr>
            <a:spLocks noGrp="1"/>
          </p:cNvSpPr>
          <p:nvPr>
            <p:ph type="sldNum" sz="quarter" idx="12"/>
          </p:nvPr>
        </p:nvSpPr>
        <p:spPr/>
        <p:txBody>
          <a:bodyPr/>
          <a:lstStyle/>
          <a:p>
            <a:fld id="{E6BAC323-424C-4427-A55C-976988B02F12}" type="slidenum">
              <a:rPr lang="it-IT" smtClean="0"/>
              <a:t>19</a:t>
            </a:fld>
            <a:endParaRPr lang="it-IT"/>
          </a:p>
        </p:txBody>
      </p:sp>
    </p:spTree>
    <p:extLst>
      <p:ext uri="{BB962C8B-B14F-4D97-AF65-F5344CB8AC3E}">
        <p14:creationId xmlns:p14="http://schemas.microsoft.com/office/powerpoint/2010/main" val="1322061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4225AA-86F9-4713-12D1-76D208E39766}"/>
              </a:ext>
            </a:extLst>
          </p:cNvPr>
          <p:cNvSpPr>
            <a:spLocks noGrp="1"/>
          </p:cNvSpPr>
          <p:nvPr>
            <p:ph type="title"/>
          </p:nvPr>
        </p:nvSpPr>
        <p:spPr>
          <a:xfrm>
            <a:off x="838200" y="365126"/>
            <a:ext cx="10515600" cy="639216"/>
          </a:xfrm>
        </p:spPr>
        <p:txBody>
          <a:bodyPr>
            <a:normAutofit fontScale="90000"/>
          </a:bodyPr>
          <a:lstStyle/>
          <a:p>
            <a:pPr algn="ctr"/>
            <a:r>
              <a:rPr lang="it-IT" dirty="0"/>
              <a:t>La FUSIONE è Operazione straordinaria</a:t>
            </a:r>
          </a:p>
        </p:txBody>
      </p:sp>
      <p:sp>
        <p:nvSpPr>
          <p:cNvPr id="3" name="Segnaposto contenuto 2">
            <a:extLst>
              <a:ext uri="{FF2B5EF4-FFF2-40B4-BE49-F238E27FC236}">
                <a16:creationId xmlns:a16="http://schemas.microsoft.com/office/drawing/2014/main" id="{68B49786-7321-02CD-C578-F1B060433935}"/>
              </a:ext>
            </a:extLst>
          </p:cNvPr>
          <p:cNvSpPr>
            <a:spLocks noGrp="1"/>
          </p:cNvSpPr>
          <p:nvPr>
            <p:ph idx="1"/>
          </p:nvPr>
        </p:nvSpPr>
        <p:spPr>
          <a:xfrm>
            <a:off x="526093" y="1365336"/>
            <a:ext cx="11123112" cy="4878549"/>
          </a:xfrm>
        </p:spPr>
        <p:txBody>
          <a:bodyPr>
            <a:normAutofit/>
          </a:bodyPr>
          <a:lstStyle/>
          <a:p>
            <a:pPr marL="0" indent="0" algn="just">
              <a:lnSpc>
                <a:spcPct val="100000"/>
              </a:lnSpc>
              <a:buNone/>
            </a:pPr>
            <a:endParaRPr lang="it-IT" sz="3200" dirty="0">
              <a:latin typeface="Arial" panose="020B0604020202020204" pitchFamily="34" charset="0"/>
              <a:cs typeface="Arial" panose="020B0604020202020204" pitchFamily="34" charset="0"/>
            </a:endParaRPr>
          </a:p>
          <a:p>
            <a:pPr marL="0" indent="0" algn="just">
              <a:buNone/>
            </a:pPr>
            <a:r>
              <a:rPr lang="it-IT" sz="3200" dirty="0">
                <a:effectLst/>
                <a:latin typeface="Arial" panose="020B0604020202020204" pitchFamily="34" charset="0"/>
                <a:ea typeface="MS Mincho" panose="02020609040205080304" pitchFamily="49" charset="-128"/>
                <a:cs typeface="Arial" panose="020B0604020202020204" pitchFamily="34" charset="0"/>
              </a:rPr>
              <a:t>Si tratta di un evento straordinario perché esula dalla gestione ordinaria e comporta rilevanti cambiamenti nella struttura patrimoniale, organizzativa e giuridica delle imprese coinvolte. </a:t>
            </a:r>
          </a:p>
          <a:p>
            <a:pPr marL="0" indent="0" algn="just">
              <a:buNone/>
            </a:pPr>
            <a:r>
              <a:rPr lang="it-IT" sz="3200" dirty="0">
                <a:effectLst/>
                <a:latin typeface="Arial" panose="020B0604020202020204" pitchFamily="34" charset="0"/>
                <a:ea typeface="MS Mincho" panose="02020609040205080304" pitchFamily="49" charset="-128"/>
                <a:cs typeface="Arial" panose="020B0604020202020204" pitchFamily="34" charset="0"/>
              </a:rPr>
              <a:t>Di conseguenza, la decisione di fusione è soggetta a procedure e controlli rigorosi (assemblee straordinarie, intervento notarile, tutele per soci e creditori, ecc.), analoghi a quelli previsti per le modifiche statutarie di particolare importanza</a:t>
            </a:r>
            <a:endParaRPr lang="it-IT" sz="3200" dirty="0">
              <a:latin typeface="Arial" panose="020B0604020202020204" pitchFamily="34" charset="0"/>
              <a:cs typeface="Arial" panose="020B0604020202020204" pitchFamily="34" charset="0"/>
            </a:endParaRPr>
          </a:p>
        </p:txBody>
      </p:sp>
      <p:sp>
        <p:nvSpPr>
          <p:cNvPr id="6" name="Segnaposto numero diapositiva 5">
            <a:extLst>
              <a:ext uri="{FF2B5EF4-FFF2-40B4-BE49-F238E27FC236}">
                <a16:creationId xmlns:a16="http://schemas.microsoft.com/office/drawing/2014/main" id="{828C6DF0-EE03-07FE-9283-EE69928268EF}"/>
              </a:ext>
            </a:extLst>
          </p:cNvPr>
          <p:cNvSpPr>
            <a:spLocks noGrp="1"/>
          </p:cNvSpPr>
          <p:nvPr>
            <p:ph type="sldNum" sz="quarter" idx="12"/>
          </p:nvPr>
        </p:nvSpPr>
        <p:spPr/>
        <p:txBody>
          <a:bodyPr/>
          <a:lstStyle/>
          <a:p>
            <a:fld id="{E6BAC323-424C-4427-A55C-976988B02F12}" type="slidenum">
              <a:rPr lang="it-IT" smtClean="0"/>
              <a:t>2</a:t>
            </a:fld>
            <a:endParaRPr lang="it-IT"/>
          </a:p>
        </p:txBody>
      </p:sp>
    </p:spTree>
    <p:extLst>
      <p:ext uri="{BB962C8B-B14F-4D97-AF65-F5344CB8AC3E}">
        <p14:creationId xmlns:p14="http://schemas.microsoft.com/office/powerpoint/2010/main" val="2077379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object 2">
            <a:extLst>
              <a:ext uri="{FF2B5EF4-FFF2-40B4-BE49-F238E27FC236}">
                <a16:creationId xmlns:a16="http://schemas.microsoft.com/office/drawing/2014/main" id="{6A3AC801-7CBF-B937-2B4C-56F6D6B5B3B3}"/>
              </a:ext>
            </a:extLst>
          </p:cNvPr>
          <p:cNvSpPr>
            <a:spLocks noGrp="1" noChangeArrowheads="1"/>
          </p:cNvSpPr>
          <p:nvPr>
            <p:ph type="title" idx="4294967295"/>
          </p:nvPr>
        </p:nvSpPr>
        <p:spPr>
          <a:xfrm>
            <a:off x="1038386" y="380005"/>
            <a:ext cx="9810427" cy="390525"/>
          </a:xfrm>
        </p:spPr>
        <p:txBody>
          <a:bodyPr tIns="12700">
            <a:normAutofit fontScale="90000"/>
          </a:bodyPr>
          <a:lstStyle/>
          <a:p>
            <a:pPr marL="12700" algn="ctr" eaLnBrk="1" hangingPunct="1">
              <a:spcBef>
                <a:spcPts val="100"/>
              </a:spcBef>
            </a:pPr>
            <a:r>
              <a:rPr lang="it-IT" altLang="it-IT" dirty="0">
                <a:latin typeface="Times New Roman" panose="02020603050405020304" pitchFamily="18" charset="0"/>
                <a:cs typeface="Times New Roman" panose="02020603050405020304" pitchFamily="18" charset="0"/>
              </a:rPr>
              <a:t>TIPI DI FUSIONE</a:t>
            </a:r>
          </a:p>
        </p:txBody>
      </p:sp>
      <p:sp>
        <p:nvSpPr>
          <p:cNvPr id="8" name="object 8">
            <a:extLst>
              <a:ext uri="{FF2B5EF4-FFF2-40B4-BE49-F238E27FC236}">
                <a16:creationId xmlns:a16="http://schemas.microsoft.com/office/drawing/2014/main" id="{F0EFCC8B-2FC0-EC33-FB3B-E08AE00B1C4F}"/>
              </a:ext>
            </a:extLst>
          </p:cNvPr>
          <p:cNvSpPr txBox="1"/>
          <p:nvPr/>
        </p:nvSpPr>
        <p:spPr>
          <a:xfrm>
            <a:off x="1038386" y="770530"/>
            <a:ext cx="10073898" cy="3829895"/>
          </a:xfrm>
          <a:prstGeom prst="rect">
            <a:avLst/>
          </a:prstGeom>
        </p:spPr>
        <p:txBody>
          <a:bodyPr wrap="square" lIns="0" tIns="13335" rIns="0" bIns="0">
            <a:spAutoFit/>
          </a:bodyPr>
          <a:lstStyle>
            <a:lvl1pPr marL="296863">
              <a:defRPr>
                <a:solidFill>
                  <a:schemeClr val="tx1"/>
                </a:solidFill>
                <a:latin typeface="Calibri" panose="020F0502020204030204" pitchFamily="34" charset="0"/>
              </a:defRPr>
            </a:lvl1pPr>
            <a:lvl2pPr marL="812800" indent="-34290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93663" lvl="1" indent="0" algn="ctr" eaLnBrk="1" hangingPunct="1"/>
            <a:endParaRPr kumimoji="0" lang="it-IT" altLang="it-IT" sz="4000" b="0" i="0" u="sng"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endParaRPr>
          </a:p>
          <a:p>
            <a:pPr marL="93663" lvl="1" indent="0" algn="ctr" eaLnBrk="1" hangingPunct="1"/>
            <a:r>
              <a:rPr kumimoji="0" lang="it-IT" altLang="it-IT" sz="4000" b="0" i="0" u="sng"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tra società «partecipate</a:t>
            </a:r>
            <a:r>
              <a:rPr kumimoji="0" lang="it-IT" altLang="it-IT" sz="40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endParaRPr lang="it-IT" altLang="it-IT" sz="2400" dirty="0">
              <a:latin typeface="Arial" panose="020B0604020202020204" pitchFamily="34" charset="0"/>
              <a:cs typeface="Arial" panose="020B0604020202020204" pitchFamily="34" charset="0"/>
            </a:endParaRPr>
          </a:p>
          <a:p>
            <a:pPr lvl="1" algn="just" eaLnBrk="1" hangingPunct="1">
              <a:buFont typeface="Arial" panose="020B0604020202020204" pitchFamily="34" charset="0"/>
              <a:buChar char="•"/>
            </a:pPr>
            <a:endParaRPr lang="it-IT" altLang="it-IT" sz="2400" dirty="0">
              <a:latin typeface="Arial" panose="020B0604020202020204" pitchFamily="34" charset="0"/>
              <a:cs typeface="Arial" panose="020B0604020202020204" pitchFamily="34" charset="0"/>
            </a:endParaRPr>
          </a:p>
          <a:p>
            <a:pPr marL="357188" lvl="1" algn="just" eaLnBrk="1" hangingPunct="1">
              <a:buFont typeface="Arial" panose="020B0604020202020204" pitchFamily="34" charset="0"/>
              <a:buChar char="•"/>
            </a:pPr>
            <a:r>
              <a:rPr lang="it-IT" altLang="it-IT" sz="2400" dirty="0">
                <a:latin typeface="Arial" panose="020B0604020202020204" pitchFamily="34" charset="0"/>
                <a:cs typeface="Arial" panose="020B0604020202020204" pitchFamily="34" charset="0"/>
              </a:rPr>
              <a:t>DIRETTA:  la partecipante incorpora la partecipata;</a:t>
            </a:r>
          </a:p>
          <a:p>
            <a:pPr marL="357188" lvl="1" algn="just" eaLnBrk="1" hangingPunct="1">
              <a:buFont typeface="Arial" panose="020B0604020202020204" pitchFamily="34" charset="0"/>
              <a:buChar char="•"/>
            </a:pPr>
            <a:endParaRPr lang="it-IT" altLang="it-IT" sz="2400" dirty="0">
              <a:latin typeface="Arial" panose="020B0604020202020204" pitchFamily="34" charset="0"/>
              <a:cs typeface="Arial" panose="020B0604020202020204" pitchFamily="34" charset="0"/>
            </a:endParaRPr>
          </a:p>
          <a:p>
            <a:pPr marL="357188" lvl="1" algn="just" eaLnBrk="1" hangingPunct="1">
              <a:buFont typeface="Arial" panose="020B0604020202020204" pitchFamily="34" charset="0"/>
              <a:buChar char="•"/>
            </a:pPr>
            <a:r>
              <a:rPr lang="it-IT" altLang="it-IT" sz="2400" dirty="0">
                <a:latin typeface="Arial" panose="020B0604020202020204" pitchFamily="34" charset="0"/>
                <a:cs typeface="Arial" panose="020B0604020202020204" pitchFamily="34" charset="0"/>
              </a:rPr>
              <a:t>INVERSA: la partecipata incorpora la partecipante</a:t>
            </a:r>
          </a:p>
          <a:p>
            <a:pPr marL="357188" lvl="1" algn="just" eaLnBrk="1" hangingPunct="1">
              <a:buFont typeface="Arial" panose="020B0604020202020204" pitchFamily="34" charset="0"/>
              <a:buChar char="•"/>
            </a:pPr>
            <a:endParaRPr lang="it-IT" altLang="it-IT" sz="2400" dirty="0">
              <a:latin typeface="Arial" panose="020B0604020202020204" pitchFamily="34" charset="0"/>
              <a:cs typeface="Arial" panose="020B0604020202020204" pitchFamily="34" charset="0"/>
            </a:endParaRPr>
          </a:p>
          <a:p>
            <a:pPr marL="357188" lvl="1" algn="just" eaLnBrk="1" hangingPunct="1">
              <a:buFont typeface="Arial" panose="020B0604020202020204" pitchFamily="34" charset="0"/>
              <a:buChar char="•"/>
            </a:pPr>
            <a:r>
              <a:rPr lang="it-IT" altLang="it-IT" sz="2400" dirty="0">
                <a:latin typeface="Arial" panose="020B0604020202020204" pitchFamily="34" charset="0"/>
                <a:cs typeface="Arial" panose="020B0604020202020204" pitchFamily="34" charset="0"/>
              </a:rPr>
              <a:t>CON INDEBITAMENTO: la incorporante controllante contrae un debito per acquisire il controllo della incorporanda art. 2501 </a:t>
            </a:r>
            <a:r>
              <a:rPr lang="it-IT" altLang="it-IT" sz="2400" i="1" dirty="0">
                <a:latin typeface="Arial" panose="020B0604020202020204" pitchFamily="34" charset="0"/>
                <a:cs typeface="Arial" panose="020B0604020202020204" pitchFamily="34" charset="0"/>
              </a:rPr>
              <a:t>bis</a:t>
            </a:r>
            <a:endParaRPr lang="it-IT" altLang="it-IT" sz="1700" i="1" dirty="0">
              <a:latin typeface="Times New Roman" panose="02020603050405020304" pitchFamily="18"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F1DE809F-B855-2A04-6203-7CC30A4830BD}"/>
              </a:ext>
            </a:extLst>
          </p:cNvPr>
          <p:cNvSpPr>
            <a:spLocks noGrp="1"/>
          </p:cNvSpPr>
          <p:nvPr>
            <p:ph type="sldNum" sz="quarter" idx="12"/>
          </p:nvPr>
        </p:nvSpPr>
        <p:spPr/>
        <p:txBody>
          <a:bodyPr/>
          <a:lstStyle/>
          <a:p>
            <a:fld id="{E6BAC323-424C-4427-A55C-976988B02F12}" type="slidenum">
              <a:rPr lang="it-IT" smtClean="0"/>
              <a:t>20</a:t>
            </a:fld>
            <a:endParaRPr lang="it-IT"/>
          </a:p>
        </p:txBody>
      </p:sp>
    </p:spTree>
    <p:extLst>
      <p:ext uri="{BB962C8B-B14F-4D97-AF65-F5344CB8AC3E}">
        <p14:creationId xmlns:p14="http://schemas.microsoft.com/office/powerpoint/2010/main" val="2229875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itolo 1">
            <a:extLst>
              <a:ext uri="{FF2B5EF4-FFF2-40B4-BE49-F238E27FC236}">
                <a16:creationId xmlns:a16="http://schemas.microsoft.com/office/drawing/2014/main" id="{905F0F4F-D52C-836E-08BD-FDE0731DA397}"/>
              </a:ext>
            </a:extLst>
          </p:cNvPr>
          <p:cNvSpPr>
            <a:spLocks noGrp="1"/>
          </p:cNvSpPr>
          <p:nvPr>
            <p:ph type="title" idx="4294967295"/>
          </p:nvPr>
        </p:nvSpPr>
        <p:spPr>
          <a:xfrm>
            <a:off x="2208213" y="274639"/>
            <a:ext cx="7559675" cy="571500"/>
          </a:xfrm>
        </p:spPr>
        <p:txBody>
          <a:bodyPr>
            <a:normAutofit fontScale="90000"/>
          </a:bodyPr>
          <a:lstStyle/>
          <a:p>
            <a:pPr algn="ctr" eaLnBrk="1" hangingPunct="1"/>
            <a:r>
              <a:rPr lang="it-IT" altLang="it-IT" dirty="0"/>
              <a:t> FUSIONE </a:t>
            </a:r>
            <a:r>
              <a:rPr lang="it-IT" altLang="it-IT" dirty="0">
                <a:solidFill>
                  <a:srgbClr val="FF0000"/>
                </a:solidFill>
              </a:rPr>
              <a:t>DIRETTA</a:t>
            </a:r>
            <a:r>
              <a:rPr lang="it-IT" altLang="it-IT" dirty="0"/>
              <a:t> O  </a:t>
            </a:r>
            <a:r>
              <a:rPr lang="it-IT" altLang="it-IT" dirty="0">
                <a:solidFill>
                  <a:schemeClr val="accent4"/>
                </a:solidFill>
              </a:rPr>
              <a:t>INVERSA</a:t>
            </a:r>
          </a:p>
        </p:txBody>
      </p:sp>
      <p:sp>
        <p:nvSpPr>
          <p:cNvPr id="25605" name="CasellaDiTesto 7">
            <a:extLst>
              <a:ext uri="{FF2B5EF4-FFF2-40B4-BE49-F238E27FC236}">
                <a16:creationId xmlns:a16="http://schemas.microsoft.com/office/drawing/2014/main" id="{CDB91662-9EC7-B64C-5BD6-D071513D520E}"/>
              </a:ext>
            </a:extLst>
          </p:cNvPr>
          <p:cNvSpPr txBox="1">
            <a:spLocks noChangeArrowheads="1"/>
          </p:cNvSpPr>
          <p:nvPr/>
        </p:nvSpPr>
        <p:spPr bwMode="auto">
          <a:xfrm>
            <a:off x="6900702" y="1079096"/>
            <a:ext cx="3117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u="sng" dirty="0">
                <a:solidFill>
                  <a:srgbClr val="000000"/>
                </a:solidFill>
              </a:rPr>
              <a:t>Fusione </a:t>
            </a:r>
            <a:r>
              <a:rPr lang="it-IT" altLang="it-IT" sz="2400" b="1" u="sng" dirty="0">
                <a:solidFill>
                  <a:schemeClr val="accent4"/>
                </a:solidFill>
              </a:rPr>
              <a:t>Inversa</a:t>
            </a:r>
          </a:p>
        </p:txBody>
      </p:sp>
      <p:sp>
        <p:nvSpPr>
          <p:cNvPr id="25606" name="Rettangolo arrotondato 9">
            <a:extLst>
              <a:ext uri="{FF2B5EF4-FFF2-40B4-BE49-F238E27FC236}">
                <a16:creationId xmlns:a16="http://schemas.microsoft.com/office/drawing/2014/main" id="{6BF2A12B-A496-5B28-4803-DEE77A136E44}"/>
              </a:ext>
            </a:extLst>
          </p:cNvPr>
          <p:cNvSpPr>
            <a:spLocks noChangeArrowheads="1"/>
          </p:cNvSpPr>
          <p:nvPr/>
        </p:nvSpPr>
        <p:spPr bwMode="auto">
          <a:xfrm>
            <a:off x="433953" y="2038989"/>
            <a:ext cx="2214778" cy="10795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rgbClr val="FF0000"/>
                </a:solidFill>
              </a:rPr>
              <a:t>A</a:t>
            </a:r>
          </a:p>
          <a:p>
            <a:r>
              <a:rPr lang="it-IT" altLang="it-IT" sz="2400" dirty="0">
                <a:solidFill>
                  <a:srgbClr val="000000"/>
                </a:solidFill>
              </a:rPr>
              <a:t>(</a:t>
            </a:r>
            <a:r>
              <a:rPr lang="it-IT" altLang="it-IT" sz="2400" dirty="0">
                <a:solidFill>
                  <a:srgbClr val="FF0000"/>
                </a:solidFill>
              </a:rPr>
              <a:t>controllante)</a:t>
            </a:r>
          </a:p>
        </p:txBody>
      </p:sp>
      <p:sp>
        <p:nvSpPr>
          <p:cNvPr id="25607" name="Ovale 11">
            <a:extLst>
              <a:ext uri="{FF2B5EF4-FFF2-40B4-BE49-F238E27FC236}">
                <a16:creationId xmlns:a16="http://schemas.microsoft.com/office/drawing/2014/main" id="{8CF51BCB-9ACD-1BB4-92CC-924F17F5587C}"/>
              </a:ext>
            </a:extLst>
          </p:cNvPr>
          <p:cNvSpPr>
            <a:spLocks noChangeArrowheads="1"/>
          </p:cNvSpPr>
          <p:nvPr/>
        </p:nvSpPr>
        <p:spPr bwMode="auto">
          <a:xfrm>
            <a:off x="2822286" y="3442004"/>
            <a:ext cx="2592924" cy="1079501"/>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ctr"/>
            <a:r>
              <a:rPr lang="it-IT" altLang="it-IT" sz="2400" b="1" dirty="0">
                <a:solidFill>
                  <a:srgbClr val="000000"/>
                </a:solidFill>
              </a:rPr>
              <a:t>Società </a:t>
            </a:r>
            <a:r>
              <a:rPr lang="it-IT" altLang="it-IT" sz="2400" b="1" dirty="0">
                <a:solidFill>
                  <a:srgbClr val="FF0000"/>
                </a:solidFill>
              </a:rPr>
              <a:t>A</a:t>
            </a:r>
          </a:p>
        </p:txBody>
      </p:sp>
      <p:sp>
        <p:nvSpPr>
          <p:cNvPr id="25608" name="Rettangolo arrotondato 12">
            <a:extLst>
              <a:ext uri="{FF2B5EF4-FFF2-40B4-BE49-F238E27FC236}">
                <a16:creationId xmlns:a16="http://schemas.microsoft.com/office/drawing/2014/main" id="{0244D60E-9BD4-0A5E-F62D-E78E1830B6E9}"/>
              </a:ext>
            </a:extLst>
          </p:cNvPr>
          <p:cNvSpPr>
            <a:spLocks noChangeArrowheads="1"/>
          </p:cNvSpPr>
          <p:nvPr/>
        </p:nvSpPr>
        <p:spPr bwMode="auto">
          <a:xfrm>
            <a:off x="433953" y="4149726"/>
            <a:ext cx="2214777" cy="121414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4"/>
                </a:solidFill>
              </a:rPr>
              <a:t>B</a:t>
            </a:r>
          </a:p>
          <a:p>
            <a:r>
              <a:rPr lang="it-IT" altLang="it-IT" sz="2400" dirty="0">
                <a:solidFill>
                  <a:schemeClr val="accent4"/>
                </a:solidFill>
              </a:rPr>
              <a:t>(controllata)</a:t>
            </a:r>
          </a:p>
        </p:txBody>
      </p:sp>
      <p:cxnSp>
        <p:nvCxnSpPr>
          <p:cNvPr id="25609" name="Connettore 2 14">
            <a:extLst>
              <a:ext uri="{FF2B5EF4-FFF2-40B4-BE49-F238E27FC236}">
                <a16:creationId xmlns:a16="http://schemas.microsoft.com/office/drawing/2014/main" id="{53DC1BA1-4E51-318D-F0AB-F136CD51D289}"/>
              </a:ext>
            </a:extLst>
          </p:cNvPr>
          <p:cNvCxnSpPr>
            <a:cxnSpLocks noChangeShapeType="1"/>
          </p:cNvCxnSpPr>
          <p:nvPr/>
        </p:nvCxnSpPr>
        <p:spPr bwMode="auto">
          <a:xfrm flipV="1">
            <a:off x="2258933" y="3644900"/>
            <a:ext cx="0" cy="433387"/>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610" name="Connettore 2 16">
            <a:extLst>
              <a:ext uri="{FF2B5EF4-FFF2-40B4-BE49-F238E27FC236}">
                <a16:creationId xmlns:a16="http://schemas.microsoft.com/office/drawing/2014/main" id="{F80BAA7E-E961-5FFF-9E20-7A0511CDDF7C}"/>
              </a:ext>
            </a:extLst>
          </p:cNvPr>
          <p:cNvCxnSpPr>
            <a:cxnSpLocks noChangeShapeType="1"/>
          </p:cNvCxnSpPr>
          <p:nvPr/>
        </p:nvCxnSpPr>
        <p:spPr bwMode="auto">
          <a:xfrm>
            <a:off x="2855918" y="3069432"/>
            <a:ext cx="360362" cy="287337"/>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5611" name="Rettangolo arrotondato 18">
            <a:extLst>
              <a:ext uri="{FF2B5EF4-FFF2-40B4-BE49-F238E27FC236}">
                <a16:creationId xmlns:a16="http://schemas.microsoft.com/office/drawing/2014/main" id="{3B0F92D7-5CC4-2AD9-101D-97EF0E296A51}"/>
              </a:ext>
            </a:extLst>
          </p:cNvPr>
          <p:cNvSpPr>
            <a:spLocks noChangeArrowheads="1"/>
          </p:cNvSpPr>
          <p:nvPr/>
        </p:nvSpPr>
        <p:spPr bwMode="auto">
          <a:xfrm>
            <a:off x="6238556" y="1961763"/>
            <a:ext cx="2476516" cy="10795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rgbClr val="FF0000"/>
                </a:solidFill>
              </a:rPr>
              <a:t>A</a:t>
            </a:r>
          </a:p>
          <a:p>
            <a:r>
              <a:rPr lang="it-IT" altLang="it-IT" sz="2400" b="1" dirty="0">
                <a:solidFill>
                  <a:srgbClr val="000000"/>
                </a:solidFill>
              </a:rPr>
              <a:t>(</a:t>
            </a:r>
            <a:r>
              <a:rPr lang="it-IT" altLang="it-IT" sz="2400" b="1" dirty="0">
                <a:solidFill>
                  <a:srgbClr val="FF0000"/>
                </a:solidFill>
              </a:rPr>
              <a:t>controllante</a:t>
            </a:r>
            <a:r>
              <a:rPr lang="it-IT" altLang="it-IT" sz="2400" b="1" dirty="0">
                <a:solidFill>
                  <a:srgbClr val="000000"/>
                </a:solidFill>
              </a:rPr>
              <a:t>)</a:t>
            </a:r>
          </a:p>
        </p:txBody>
      </p:sp>
      <p:sp>
        <p:nvSpPr>
          <p:cNvPr id="25612" name="Ovale 19">
            <a:extLst>
              <a:ext uri="{FF2B5EF4-FFF2-40B4-BE49-F238E27FC236}">
                <a16:creationId xmlns:a16="http://schemas.microsoft.com/office/drawing/2014/main" id="{980ECDAD-8DDB-1EEC-D829-BA1F72C606F6}"/>
              </a:ext>
            </a:extLst>
          </p:cNvPr>
          <p:cNvSpPr>
            <a:spLocks noChangeArrowheads="1"/>
          </p:cNvSpPr>
          <p:nvPr/>
        </p:nvSpPr>
        <p:spPr bwMode="auto">
          <a:xfrm>
            <a:off x="9350383" y="3476929"/>
            <a:ext cx="2536817" cy="10795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4"/>
                </a:solidFill>
              </a:rPr>
              <a:t>B</a:t>
            </a:r>
          </a:p>
        </p:txBody>
      </p:sp>
      <p:sp>
        <p:nvSpPr>
          <p:cNvPr id="25613" name="Rettangolo arrotondato 20">
            <a:extLst>
              <a:ext uri="{FF2B5EF4-FFF2-40B4-BE49-F238E27FC236}">
                <a16:creationId xmlns:a16="http://schemas.microsoft.com/office/drawing/2014/main" id="{1FCCEF3C-3388-EC62-FF37-E39FF5AB5CB5}"/>
              </a:ext>
            </a:extLst>
          </p:cNvPr>
          <p:cNvSpPr>
            <a:spLocks noChangeArrowheads="1"/>
          </p:cNvSpPr>
          <p:nvPr/>
        </p:nvSpPr>
        <p:spPr bwMode="auto">
          <a:xfrm>
            <a:off x="6477783" y="4112114"/>
            <a:ext cx="2476516" cy="10795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dirty="0">
                <a:solidFill>
                  <a:srgbClr val="000000"/>
                </a:solidFill>
              </a:rPr>
              <a:t>Società </a:t>
            </a:r>
            <a:r>
              <a:rPr lang="it-IT" altLang="it-IT" sz="2400" b="1" dirty="0">
                <a:solidFill>
                  <a:schemeClr val="accent4"/>
                </a:solidFill>
              </a:rPr>
              <a:t>B</a:t>
            </a:r>
          </a:p>
          <a:p>
            <a:r>
              <a:rPr lang="it-IT" altLang="it-IT" sz="2400" b="1" dirty="0">
                <a:solidFill>
                  <a:schemeClr val="accent4"/>
                </a:solidFill>
              </a:rPr>
              <a:t>(controllata)</a:t>
            </a:r>
          </a:p>
        </p:txBody>
      </p:sp>
      <p:cxnSp>
        <p:nvCxnSpPr>
          <p:cNvPr id="25614" name="Connettore 2 21">
            <a:extLst>
              <a:ext uri="{FF2B5EF4-FFF2-40B4-BE49-F238E27FC236}">
                <a16:creationId xmlns:a16="http://schemas.microsoft.com/office/drawing/2014/main" id="{39AFC3CB-D292-3EA4-FD0C-4D5595191ED5}"/>
              </a:ext>
            </a:extLst>
          </p:cNvPr>
          <p:cNvCxnSpPr>
            <a:cxnSpLocks noChangeShapeType="1"/>
          </p:cNvCxnSpPr>
          <p:nvPr/>
        </p:nvCxnSpPr>
        <p:spPr bwMode="auto">
          <a:xfrm>
            <a:off x="7681402" y="3213100"/>
            <a:ext cx="0" cy="504825"/>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5615" name="Connettore 2 22">
            <a:extLst>
              <a:ext uri="{FF2B5EF4-FFF2-40B4-BE49-F238E27FC236}">
                <a16:creationId xmlns:a16="http://schemas.microsoft.com/office/drawing/2014/main" id="{5D5EA741-9100-F97E-5FDE-79AC97234447}"/>
              </a:ext>
            </a:extLst>
          </p:cNvPr>
          <p:cNvCxnSpPr>
            <a:cxnSpLocks noChangeShapeType="1"/>
          </p:cNvCxnSpPr>
          <p:nvPr/>
        </p:nvCxnSpPr>
        <p:spPr bwMode="auto">
          <a:xfrm>
            <a:off x="8795540" y="3069432"/>
            <a:ext cx="360363" cy="287337"/>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5616" name="CasellaDiTesto 25">
            <a:extLst>
              <a:ext uri="{FF2B5EF4-FFF2-40B4-BE49-F238E27FC236}">
                <a16:creationId xmlns:a16="http://schemas.microsoft.com/office/drawing/2014/main" id="{17A1090B-22BA-BAF8-1002-A65C31F42FF0}"/>
              </a:ext>
            </a:extLst>
          </p:cNvPr>
          <p:cNvSpPr txBox="1">
            <a:spLocks noChangeArrowheads="1"/>
          </p:cNvSpPr>
          <p:nvPr/>
        </p:nvSpPr>
        <p:spPr bwMode="auto">
          <a:xfrm>
            <a:off x="1146875" y="1141717"/>
            <a:ext cx="25855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it-IT" altLang="it-IT" sz="2400" b="1" u="sng" dirty="0">
                <a:solidFill>
                  <a:srgbClr val="000000"/>
                </a:solidFill>
              </a:rPr>
              <a:t>Fusione </a:t>
            </a:r>
            <a:r>
              <a:rPr lang="it-IT" altLang="it-IT" sz="2400" b="1" u="sng" dirty="0">
                <a:solidFill>
                  <a:srgbClr val="FF0000"/>
                </a:solidFill>
              </a:rPr>
              <a:t>diretta</a:t>
            </a:r>
          </a:p>
        </p:txBody>
      </p:sp>
      <p:sp>
        <p:nvSpPr>
          <p:cNvPr id="3" name="Segnaposto numero diapositiva 2">
            <a:extLst>
              <a:ext uri="{FF2B5EF4-FFF2-40B4-BE49-F238E27FC236}">
                <a16:creationId xmlns:a16="http://schemas.microsoft.com/office/drawing/2014/main" id="{3F68B90C-825F-890F-E868-9202DD85A511}"/>
              </a:ext>
            </a:extLst>
          </p:cNvPr>
          <p:cNvSpPr>
            <a:spLocks noGrp="1"/>
          </p:cNvSpPr>
          <p:nvPr>
            <p:ph type="sldNum" sz="quarter" idx="12"/>
          </p:nvPr>
        </p:nvSpPr>
        <p:spPr/>
        <p:txBody>
          <a:bodyPr/>
          <a:lstStyle/>
          <a:p>
            <a:fld id="{E6BAC323-424C-4427-A55C-976988B02F12}" type="slidenum">
              <a:rPr lang="it-IT" smtClean="0"/>
              <a:t>21</a:t>
            </a:fld>
            <a:endParaRPr lang="it-IT"/>
          </a:p>
        </p:txBody>
      </p:sp>
    </p:spTree>
    <p:extLst>
      <p:ext uri="{BB962C8B-B14F-4D97-AF65-F5344CB8AC3E}">
        <p14:creationId xmlns:p14="http://schemas.microsoft.com/office/powerpoint/2010/main" val="3455567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CFF7DD79-D6BF-B6A2-4449-9B8A98E5794C}"/>
              </a:ext>
            </a:extLst>
          </p:cNvPr>
          <p:cNvSpPr txBox="1"/>
          <p:nvPr/>
        </p:nvSpPr>
        <p:spPr>
          <a:xfrm>
            <a:off x="701458" y="332383"/>
            <a:ext cx="10289088" cy="6193234"/>
          </a:xfrm>
          <a:prstGeom prst="rect">
            <a:avLst/>
          </a:prstGeom>
          <a:noFill/>
        </p:spPr>
        <p:txBody>
          <a:bodyPr wrap="square">
            <a:spAutoFit/>
          </a:bodyPr>
          <a:lstStyle/>
          <a:p>
            <a:pPr algn="ct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Fusione a seguito di acquisizione con indebitamento (</a:t>
            </a:r>
            <a:r>
              <a:rPr lang="it-IT" sz="2400" b="1" kern="100" dirty="0" err="1">
                <a:effectLst/>
                <a:latin typeface="Arial" panose="020B0604020202020204" pitchFamily="34" charset="0"/>
                <a:ea typeface="Aptos" panose="020B0004020202020204" pitchFamily="34" charset="0"/>
                <a:cs typeface="Arial" panose="020B0604020202020204" pitchFamily="34" charset="0"/>
              </a:rPr>
              <a:t>Leveraged</a:t>
            </a:r>
            <a:r>
              <a:rPr lang="it-IT" sz="2400" b="1" kern="100" dirty="0">
                <a:effectLst/>
                <a:latin typeface="Arial" panose="020B0604020202020204" pitchFamily="34" charset="0"/>
                <a:ea typeface="Aptos" panose="020B0004020202020204" pitchFamily="34" charset="0"/>
                <a:cs typeface="Arial" panose="020B0604020202020204" pitchFamily="34" charset="0"/>
              </a:rPr>
              <a:t> Buy-Out)</a:t>
            </a:r>
            <a:endParaRPr lang="it-IT" sz="2400" kern="100" dirty="0">
              <a:effectLst/>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2400" kern="100" dirty="0">
                <a:effectLst/>
                <a:latin typeface="Arial" panose="020B0604020202020204" pitchFamily="34" charset="0"/>
                <a:ea typeface="Aptos" panose="020B0004020202020204" pitchFamily="34" charset="0"/>
                <a:cs typeface="Arial" panose="020B0604020202020204" pitchFamily="34" charset="0"/>
              </a:rPr>
              <a:t>La fusione a seguito di acquisizione con indebitamento, disciplinata dall'art. 2501-bis c.c., rappresenta la fase conclusiva di un'operazione di </a:t>
            </a:r>
            <a:r>
              <a:rPr lang="it-IT" sz="2400" kern="100" dirty="0" err="1">
                <a:effectLst/>
                <a:latin typeface="Arial" panose="020B0604020202020204" pitchFamily="34" charset="0"/>
                <a:ea typeface="Aptos" panose="020B0004020202020204" pitchFamily="34" charset="0"/>
                <a:cs typeface="Arial" panose="020B0604020202020204" pitchFamily="34" charset="0"/>
              </a:rPr>
              <a:t>Leveraged</a:t>
            </a:r>
            <a:r>
              <a:rPr lang="it-IT" sz="2400" kern="100" dirty="0">
                <a:effectLst/>
                <a:latin typeface="Arial" panose="020B0604020202020204" pitchFamily="34" charset="0"/>
                <a:ea typeface="Aptos" panose="020B0004020202020204" pitchFamily="34" charset="0"/>
                <a:cs typeface="Arial" panose="020B0604020202020204" pitchFamily="34" charset="0"/>
              </a:rPr>
              <a:t> Buy-Out (LBO). Una società (newco) costituita appositamente contrae un debito per acquisire il controllo della società target e successivamente si fonde con essa.</a:t>
            </a:r>
          </a:p>
          <a:p>
            <a:pPr algn="ctr">
              <a:lnSpc>
                <a:spcPct val="115000"/>
              </a:lnSpc>
              <a:spcAft>
                <a:spcPts val="800"/>
              </a:spcAft>
              <a:buNone/>
            </a:pPr>
            <a:r>
              <a:rPr lang="it-IT" sz="2400" b="1" kern="100" dirty="0">
                <a:effectLst/>
                <a:latin typeface="Arial" panose="020B0604020202020204" pitchFamily="34" charset="0"/>
                <a:ea typeface="Aptos" panose="020B0004020202020204" pitchFamily="34" charset="0"/>
                <a:cs typeface="Arial" panose="020B0604020202020204" pitchFamily="34" charset="0"/>
              </a:rPr>
              <a:t>Requisiti specifici</a:t>
            </a:r>
            <a:r>
              <a:rPr lang="it-IT" sz="24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Indicazione nel progetto di fusione delle risorse finanziarie per il soddisfacimento delle obbligazioni</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Relazione degli amministratori che illustri le ragioni dell'operazione</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Relazione di una società di revisione</a:t>
            </a:r>
          </a:p>
          <a:p>
            <a:pPr marL="342900" lvl="0" indent="-342900">
              <a:lnSpc>
                <a:spcPct val="115000"/>
              </a:lnSpc>
              <a:spcAft>
                <a:spcPts val="800"/>
              </a:spcAft>
              <a:buSzPts val="1000"/>
              <a:buFont typeface="Symbol" panose="05050102010706020507" pitchFamily="18" charset="2"/>
              <a:buChar char=""/>
              <a:tabLst>
                <a:tab pos="457200" algn="l"/>
              </a:tabLst>
            </a:pPr>
            <a:r>
              <a:rPr lang="it-IT" sz="2400" kern="100" dirty="0">
                <a:effectLst/>
                <a:latin typeface="Arial" panose="020B0604020202020204" pitchFamily="34" charset="0"/>
                <a:ea typeface="Aptos" panose="020B0004020202020204" pitchFamily="34" charset="0"/>
                <a:cs typeface="Arial" panose="020B0604020202020204" pitchFamily="34" charset="0"/>
              </a:rPr>
              <a:t>Relazione degli esperti sulla congruità del rapporto di cambio</a:t>
            </a:r>
          </a:p>
        </p:txBody>
      </p:sp>
      <p:sp>
        <p:nvSpPr>
          <p:cNvPr id="5" name="Segnaposto numero diapositiva 4">
            <a:extLst>
              <a:ext uri="{FF2B5EF4-FFF2-40B4-BE49-F238E27FC236}">
                <a16:creationId xmlns:a16="http://schemas.microsoft.com/office/drawing/2014/main" id="{4CE3108C-F41D-A364-BB87-EF19137F7DBE}"/>
              </a:ext>
            </a:extLst>
          </p:cNvPr>
          <p:cNvSpPr>
            <a:spLocks noGrp="1"/>
          </p:cNvSpPr>
          <p:nvPr>
            <p:ph type="sldNum" sz="quarter" idx="12"/>
          </p:nvPr>
        </p:nvSpPr>
        <p:spPr/>
        <p:txBody>
          <a:bodyPr/>
          <a:lstStyle/>
          <a:p>
            <a:fld id="{E6BAC323-424C-4427-A55C-976988B02F12}" type="slidenum">
              <a:rPr lang="it-IT" smtClean="0"/>
              <a:t>22</a:t>
            </a:fld>
            <a:endParaRPr lang="it-IT"/>
          </a:p>
        </p:txBody>
      </p:sp>
    </p:spTree>
    <p:extLst>
      <p:ext uri="{BB962C8B-B14F-4D97-AF65-F5344CB8AC3E}">
        <p14:creationId xmlns:p14="http://schemas.microsoft.com/office/powerpoint/2010/main" val="3335170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BD28F10F-34CD-C893-7EFD-69CD5A0BA715}"/>
              </a:ext>
            </a:extLst>
          </p:cNvPr>
          <p:cNvSpPr>
            <a:spLocks noGrp="1"/>
          </p:cNvSpPr>
          <p:nvPr>
            <p:ph type="sldNum" sz="quarter" idx="12"/>
          </p:nvPr>
        </p:nvSpPr>
        <p:spPr/>
        <p:txBody>
          <a:bodyPr/>
          <a:lstStyle/>
          <a:p>
            <a:fld id="{E6BAC323-424C-4427-A55C-976988B02F12}" type="slidenum">
              <a:rPr lang="it-IT" smtClean="0"/>
              <a:t>23</a:t>
            </a:fld>
            <a:endParaRPr lang="it-IT"/>
          </a:p>
        </p:txBody>
      </p:sp>
      <p:sp>
        <p:nvSpPr>
          <p:cNvPr id="4" name="CasellaDiTesto 3">
            <a:extLst>
              <a:ext uri="{FF2B5EF4-FFF2-40B4-BE49-F238E27FC236}">
                <a16:creationId xmlns:a16="http://schemas.microsoft.com/office/drawing/2014/main" id="{C7C1BCE5-E860-99AA-FF8C-F608336CC4AA}"/>
              </a:ext>
            </a:extLst>
          </p:cNvPr>
          <p:cNvSpPr txBox="1"/>
          <p:nvPr/>
        </p:nvSpPr>
        <p:spPr>
          <a:xfrm>
            <a:off x="427972" y="300813"/>
            <a:ext cx="11336055" cy="6340903"/>
          </a:xfrm>
          <a:prstGeom prst="rect">
            <a:avLst/>
          </a:prstGeom>
          <a:noFill/>
        </p:spPr>
        <p:txBody>
          <a:bodyPr wrap="square">
            <a:spAutoFit/>
          </a:bodyPr>
          <a:lstStyle/>
          <a:p>
            <a:pPr lvl="0" algn="ctr">
              <a:lnSpc>
                <a:spcPct val="115000"/>
              </a:lnSpc>
              <a:spcAft>
                <a:spcPts val="800"/>
              </a:spcAft>
              <a:tabLst>
                <a:tab pos="457200" algn="l"/>
              </a:tabLst>
            </a:pPr>
            <a:r>
              <a:rPr lang="it-IT" sz="2000" b="1" kern="0" dirty="0">
                <a:effectLst/>
                <a:latin typeface="Arial" panose="020B0604020202020204" pitchFamily="34" charset="0"/>
                <a:ea typeface="Times New Roman" panose="02020603050405020304" pitchFamily="18" charset="0"/>
                <a:cs typeface="Arial" panose="020B0604020202020204" pitchFamily="34" charset="0"/>
              </a:rPr>
              <a:t>RAGIONI PER IL RIGORE NORMATIVO: Prevenzione di abusi </a:t>
            </a:r>
          </a:p>
          <a:p>
            <a:pPr marL="342900" lvl="0" indent="-342900">
              <a:lnSpc>
                <a:spcPct val="115000"/>
              </a:lnSpc>
              <a:spcAft>
                <a:spcPts val="800"/>
              </a:spcAft>
              <a:buFont typeface="+mj-lt"/>
              <a:buAutoNum type="arabicPeriod"/>
              <a:tabLst>
                <a:tab pos="457200" algn="l"/>
              </a:tabLst>
            </a:pPr>
            <a:endParaRPr lang="it-IT" sz="2000" b="1" kern="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spcAft>
                <a:spcPts val="800"/>
              </a:spcAft>
              <a:buFont typeface="+mj-lt"/>
              <a:buAutoNum type="arabicPeriod"/>
              <a:tabLst>
                <a:tab pos="457200" algn="l"/>
              </a:tabLst>
            </a:pPr>
            <a:r>
              <a:rPr lang="it-IT" sz="2000" b="1" kern="0" dirty="0">
                <a:effectLst/>
                <a:latin typeface="Arial" panose="020B0604020202020204" pitchFamily="34" charset="0"/>
                <a:ea typeface="Times New Roman" panose="02020603050405020304" pitchFamily="18" charset="0"/>
                <a:cs typeface="Arial" panose="020B0604020202020204" pitchFamily="34" charset="0"/>
              </a:rPr>
              <a:t>Tutela del patrimonio sociale (post-fusione)</a:t>
            </a:r>
            <a:br>
              <a:rPr lang="it-IT" sz="2000" kern="0" dirty="0">
                <a:effectLst/>
                <a:latin typeface="Arial" panose="020B0604020202020204" pitchFamily="34" charset="0"/>
                <a:ea typeface="Times New Roman" panose="02020603050405020304" pitchFamily="18" charset="0"/>
                <a:cs typeface="Arial" panose="020B0604020202020204" pitchFamily="34" charset="0"/>
              </a:rPr>
            </a:br>
            <a:r>
              <a:rPr lang="it-IT" sz="2000" kern="0" dirty="0">
                <a:effectLst/>
                <a:latin typeface="Arial" panose="020B0604020202020204" pitchFamily="34" charset="0"/>
                <a:ea typeface="Times New Roman" panose="02020603050405020304" pitchFamily="18" charset="0"/>
                <a:cs typeface="Arial" panose="020B0604020202020204" pitchFamily="34" charset="0"/>
              </a:rPr>
              <a:t>L’indebitamento contratto può comportare un </a:t>
            </a:r>
            <a:r>
              <a:rPr lang="it-IT" sz="2000" u="sng" kern="0" dirty="0">
                <a:effectLst/>
                <a:latin typeface="Arial" panose="020B0604020202020204" pitchFamily="34" charset="0"/>
                <a:ea typeface="Times New Roman" panose="02020603050405020304" pitchFamily="18" charset="0"/>
                <a:cs typeface="Arial" panose="020B0604020202020204" pitchFamily="34" charset="0"/>
              </a:rPr>
              <a:t>rischio per la </a:t>
            </a:r>
            <a:r>
              <a:rPr lang="it-IT" sz="2000" b="1" u="sng" kern="0" dirty="0">
                <a:effectLst/>
                <a:latin typeface="Arial" panose="020B0604020202020204" pitchFamily="34" charset="0"/>
                <a:ea typeface="Times New Roman" panose="02020603050405020304" pitchFamily="18" charset="0"/>
                <a:cs typeface="Arial" panose="020B0604020202020204" pitchFamily="34" charset="0"/>
              </a:rPr>
              <a:t>continuità aziendale</a:t>
            </a:r>
            <a:r>
              <a:rPr lang="it-IT" sz="2000" u="sng" kern="0" dirty="0">
                <a:effectLst/>
                <a:latin typeface="Arial" panose="020B0604020202020204" pitchFamily="34" charset="0"/>
                <a:ea typeface="Times New Roman" panose="02020603050405020304" pitchFamily="18" charset="0"/>
                <a:cs typeface="Arial" panose="020B0604020202020204" pitchFamily="34" charset="0"/>
              </a:rPr>
              <a:t> </a:t>
            </a:r>
            <a:r>
              <a:rPr lang="it-IT" sz="2000" kern="0" dirty="0">
                <a:effectLst/>
                <a:latin typeface="Arial" panose="020B0604020202020204" pitchFamily="34" charset="0"/>
                <a:ea typeface="Times New Roman" panose="02020603050405020304" pitchFamily="18" charset="0"/>
                <a:cs typeface="Arial" panose="020B0604020202020204" pitchFamily="34" charset="0"/>
              </a:rPr>
              <a:t>della società risultante dalla fusione. Per questo, l’art. 2501-bis richiede:</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la redazione di una </a:t>
            </a:r>
            <a:r>
              <a:rPr lang="it-IT" sz="2000" b="1" kern="0" dirty="0">
                <a:effectLst/>
                <a:latin typeface="Arial" panose="020B0604020202020204" pitchFamily="34" charset="0"/>
                <a:ea typeface="Times New Roman" panose="02020603050405020304" pitchFamily="18" charset="0"/>
                <a:cs typeface="Arial" panose="020B0604020202020204" pitchFamily="34" charset="0"/>
              </a:rPr>
              <a:t>relazione degli esperti</a:t>
            </a:r>
            <a:r>
              <a:rPr lang="it-IT" sz="2000" kern="0" dirty="0">
                <a:effectLst/>
                <a:latin typeface="Arial" panose="020B0604020202020204" pitchFamily="34" charset="0"/>
                <a:ea typeface="Times New Roman" panose="02020603050405020304" pitchFamily="18" charset="0"/>
                <a:cs typeface="Arial" panose="020B0604020202020204" pitchFamily="34" charset="0"/>
              </a:rPr>
              <a:t> sull’adeguatezza del piano economico-finanziario;</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la presenza di un </a:t>
            </a:r>
            <a:r>
              <a:rPr lang="it-IT" sz="2000" b="1" kern="0" dirty="0">
                <a:effectLst/>
                <a:latin typeface="Arial" panose="020B0604020202020204" pitchFamily="34" charset="0"/>
                <a:ea typeface="Times New Roman" panose="02020603050405020304" pitchFamily="18" charset="0"/>
                <a:cs typeface="Arial" panose="020B0604020202020204" pitchFamily="34" charset="0"/>
              </a:rPr>
              <a:t>piano industriale sostenibile</a:t>
            </a:r>
            <a:r>
              <a:rPr lang="it-IT" sz="2000" kern="0" dirty="0">
                <a:effectLst/>
                <a:latin typeface="Arial" panose="020B0604020202020204" pitchFamily="34" charset="0"/>
                <a:ea typeface="Times New Roman" panose="02020603050405020304" pitchFamily="18" charset="0"/>
                <a:cs typeface="Arial" panose="020B0604020202020204" pitchFamily="34" charset="0"/>
              </a:rPr>
              <a:t>, in grado di dimostrare la capacità di rimborso del debito.</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Font typeface="+mj-lt"/>
              <a:buAutoNum type="arabicPeriod"/>
              <a:tabLst>
                <a:tab pos="457200" algn="l"/>
              </a:tabLst>
            </a:pPr>
            <a:r>
              <a:rPr lang="it-IT" sz="2000" b="1" kern="0" dirty="0">
                <a:effectLst/>
                <a:latin typeface="Arial" panose="020B0604020202020204" pitchFamily="34" charset="0"/>
                <a:ea typeface="Times New Roman" panose="02020603050405020304" pitchFamily="18" charset="0"/>
                <a:cs typeface="Arial" panose="020B0604020202020204" pitchFamily="34" charset="0"/>
              </a:rPr>
              <a:t>Tutela dei creditori</a:t>
            </a:r>
            <a:br>
              <a:rPr lang="it-IT" sz="2000" kern="0" dirty="0">
                <a:effectLst/>
                <a:latin typeface="Arial" panose="020B0604020202020204" pitchFamily="34" charset="0"/>
                <a:ea typeface="Times New Roman" panose="02020603050405020304" pitchFamily="18" charset="0"/>
                <a:cs typeface="Arial" panose="020B0604020202020204" pitchFamily="34" charset="0"/>
              </a:rPr>
            </a:br>
            <a:r>
              <a:rPr lang="it-IT" sz="2000" kern="0" dirty="0">
                <a:effectLst/>
                <a:latin typeface="Arial" panose="020B0604020202020204" pitchFamily="34" charset="0"/>
                <a:ea typeface="Times New Roman" panose="02020603050405020304" pitchFamily="18" charset="0"/>
                <a:cs typeface="Arial" panose="020B0604020202020204" pitchFamily="34" charset="0"/>
              </a:rPr>
              <a:t>Il finanziamento contratto per acquistare la target può ricadere sulla stessa target, compromettendone la capacità di adempiere alle proprie obbligazioni. Il meccanismo di opposizione dei creditori (art. 2503 c.c.) assume quindi un’importanza centrale.</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Font typeface="+mj-lt"/>
              <a:buAutoNum type="arabicPeriod"/>
              <a:tabLst>
                <a:tab pos="457200" algn="l"/>
              </a:tabLst>
            </a:pPr>
            <a:r>
              <a:rPr lang="it-IT" sz="2000" b="1" kern="0" dirty="0">
                <a:effectLst/>
                <a:latin typeface="Arial" panose="020B0604020202020204" pitchFamily="34" charset="0"/>
                <a:ea typeface="Times New Roman" panose="02020603050405020304" pitchFamily="18" charset="0"/>
                <a:cs typeface="Arial" panose="020B0604020202020204" pitchFamily="34" charset="0"/>
              </a:rPr>
              <a:t>Tutela dei soci (soprattutto di minoranza)</a:t>
            </a:r>
            <a:br>
              <a:rPr lang="it-IT" sz="2000" kern="0" dirty="0">
                <a:effectLst/>
                <a:latin typeface="Arial" panose="020B0604020202020204" pitchFamily="34" charset="0"/>
                <a:ea typeface="Times New Roman" panose="02020603050405020304" pitchFamily="18" charset="0"/>
                <a:cs typeface="Arial" panose="020B0604020202020204" pitchFamily="34" charset="0"/>
              </a:rPr>
            </a:br>
            <a:r>
              <a:rPr lang="it-IT" sz="2000" kern="0" dirty="0">
                <a:effectLst/>
                <a:latin typeface="Arial" panose="020B0604020202020204" pitchFamily="34" charset="0"/>
                <a:ea typeface="Times New Roman" panose="02020603050405020304" pitchFamily="18" charset="0"/>
                <a:cs typeface="Arial" panose="020B0604020202020204" pitchFamily="34" charset="0"/>
              </a:rPr>
              <a:t>I soci possono vedere il proprio investimento svalutato a causa del forte indebitamento. La trasparenza del piano e la congruità dei rapporti di cambio assumono qui un valore essenziale.</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747338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2FCDAD83-D960-FD50-2FD3-2A7ABF10029A}"/>
              </a:ext>
            </a:extLst>
          </p:cNvPr>
          <p:cNvSpPr>
            <a:spLocks noGrp="1"/>
          </p:cNvSpPr>
          <p:nvPr>
            <p:ph type="sldNum" sz="quarter" idx="12"/>
          </p:nvPr>
        </p:nvSpPr>
        <p:spPr/>
        <p:txBody>
          <a:bodyPr/>
          <a:lstStyle/>
          <a:p>
            <a:fld id="{E6BAC323-424C-4427-A55C-976988B02F12}" type="slidenum">
              <a:rPr lang="it-IT" smtClean="0"/>
              <a:t>24</a:t>
            </a:fld>
            <a:endParaRPr lang="it-IT"/>
          </a:p>
        </p:txBody>
      </p:sp>
      <p:sp>
        <p:nvSpPr>
          <p:cNvPr id="4" name="CasellaDiTesto 3">
            <a:extLst>
              <a:ext uri="{FF2B5EF4-FFF2-40B4-BE49-F238E27FC236}">
                <a16:creationId xmlns:a16="http://schemas.microsoft.com/office/drawing/2014/main" id="{F4CA3579-A226-0B79-C845-AF5CC027E069}"/>
              </a:ext>
            </a:extLst>
          </p:cNvPr>
          <p:cNvSpPr txBox="1"/>
          <p:nvPr/>
        </p:nvSpPr>
        <p:spPr>
          <a:xfrm>
            <a:off x="413359" y="364188"/>
            <a:ext cx="11690959" cy="5689443"/>
          </a:xfrm>
          <a:prstGeom prst="rect">
            <a:avLst/>
          </a:prstGeom>
          <a:noFill/>
        </p:spPr>
        <p:txBody>
          <a:bodyPr wrap="square">
            <a:spAutoFit/>
          </a:bodyPr>
          <a:lstStyle/>
          <a:p>
            <a:pPr lvl="0" algn="ctr">
              <a:lnSpc>
                <a:spcPct val="115000"/>
              </a:lnSpc>
              <a:spcAft>
                <a:spcPts val="800"/>
              </a:spcAft>
              <a:tabLst>
                <a:tab pos="4572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INDICAZIONI OPERATIVE PER IL PROFESSIONISTA</a:t>
            </a:r>
            <a:br>
              <a:rPr lang="it-IT" sz="2000" kern="0" dirty="0">
                <a:effectLst/>
                <a:latin typeface="Arial" panose="020B0604020202020204" pitchFamily="34" charset="0"/>
                <a:ea typeface="Times New Roman" panose="02020603050405020304" pitchFamily="18" charset="0"/>
                <a:cs typeface="Arial" panose="020B0604020202020204" pitchFamily="34" charset="0"/>
              </a:rPr>
            </a:br>
            <a:endParaRPr lang="it-IT" sz="2000" kern="0" dirty="0">
              <a:effectLst/>
              <a:latin typeface="Arial" panose="020B0604020202020204" pitchFamily="34" charset="0"/>
              <a:ea typeface="Times New Roman" panose="02020603050405020304" pitchFamily="18" charset="0"/>
              <a:cs typeface="Arial" panose="020B0604020202020204" pitchFamily="34" charset="0"/>
            </a:endParaRPr>
          </a:p>
          <a:p>
            <a:pPr lvl="0">
              <a:lnSpc>
                <a:spcPct val="115000"/>
              </a:lnSpc>
              <a:spcAft>
                <a:spcPts val="800"/>
              </a:spcAft>
              <a:tabLst>
                <a:tab pos="4572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L’art. 2501-bis, introdotto con la Riforma del 2004, stravolgendo la precedente disciplina, ha previsto quindi la validità delle operazioni di LBO, ma </a:t>
            </a:r>
            <a:r>
              <a:rPr lang="it-IT" sz="2000" b="1" kern="0" dirty="0">
                <a:effectLst/>
                <a:latin typeface="Arial" panose="020B0604020202020204" pitchFamily="34" charset="0"/>
                <a:ea typeface="Times New Roman" panose="02020603050405020304" pitchFamily="18" charset="0"/>
                <a:cs typeface="Arial" panose="020B0604020202020204" pitchFamily="34" charset="0"/>
              </a:rPr>
              <a:t>solo </a:t>
            </a:r>
            <a:r>
              <a:rPr lang="it-IT" sz="2000" kern="0" dirty="0">
                <a:effectLst/>
                <a:latin typeface="Arial" panose="020B0604020202020204" pitchFamily="34" charset="0"/>
                <a:ea typeface="Times New Roman" panose="02020603050405020304" pitchFamily="18" charset="0"/>
                <a:cs typeface="Arial" panose="020B0604020202020204" pitchFamily="34" charset="0"/>
              </a:rPr>
              <a:t>se attuate con rigore:</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nel rispetto della causa economica;</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senza violare i limiti del divieto di assistenza finanziaria (art. 2358 c.c.);</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it-IT" sz="2000" kern="0" dirty="0">
                <a:effectLst/>
                <a:latin typeface="Arial" panose="020B0604020202020204" pitchFamily="34" charset="0"/>
                <a:ea typeface="Times New Roman" panose="02020603050405020304" pitchFamily="18" charset="0"/>
                <a:cs typeface="Arial" panose="020B0604020202020204" pitchFamily="34" charset="0"/>
              </a:rPr>
              <a:t>con piena informazione nella documentazione societaria.</a:t>
            </a:r>
          </a:p>
          <a:p>
            <a:pPr marL="742950" lvl="1" indent="-285750">
              <a:lnSpc>
                <a:spcPct val="115000"/>
              </a:lnSpc>
              <a:spcAft>
                <a:spcPts val="800"/>
              </a:spcAft>
              <a:buSzPts val="1000"/>
              <a:buFont typeface="Courier New" panose="02070309020205020404" pitchFamily="49" charset="0"/>
              <a:buChar char="o"/>
              <a:tabLst>
                <a:tab pos="914400" algn="l"/>
              </a:tabLst>
            </a:pPr>
            <a:endParaRPr lang="it-IT" sz="2000" kern="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800"/>
              </a:spcAft>
              <a:buNone/>
            </a:pPr>
            <a:r>
              <a:rPr lang="it-IT" sz="2000" kern="0" dirty="0">
                <a:latin typeface="Arial" panose="020B0604020202020204" pitchFamily="34" charset="0"/>
                <a:cs typeface="Arial" panose="020B0604020202020204" pitchFamily="34" charset="0"/>
              </a:rPr>
              <a:t>QUINDI:  La fusione con indebitamento </a:t>
            </a:r>
            <a:r>
              <a:rPr lang="it-IT" sz="2000" u="sng" kern="0" dirty="0">
                <a:latin typeface="Arial" panose="020B0604020202020204" pitchFamily="34" charset="0"/>
                <a:cs typeface="Arial" panose="020B0604020202020204" pitchFamily="34" charset="0"/>
              </a:rPr>
              <a:t>è lecita solo se</a:t>
            </a:r>
            <a:r>
              <a:rPr lang="it-IT" sz="2000" kern="0" dirty="0">
                <a:latin typeface="Arial" panose="020B06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2000" kern="0" dirty="0">
                <a:latin typeface="Arial" panose="020B0604020202020204" pitchFamily="34" charset="0"/>
                <a:cs typeface="Arial" panose="020B0604020202020204" pitchFamily="34" charset="0"/>
              </a:rPr>
              <a:t>esiste un piano economico-finanziario realistico e solido;</a:t>
            </a:r>
          </a:p>
          <a:p>
            <a:pPr marL="342900" lvl="0" indent="-342900">
              <a:lnSpc>
                <a:spcPct val="115000"/>
              </a:lnSpc>
              <a:spcAft>
                <a:spcPts val="800"/>
              </a:spcAft>
              <a:buSzPts val="1000"/>
              <a:buFont typeface="Symbol" panose="05050102010706020507" pitchFamily="18" charset="2"/>
              <a:buChar char=""/>
              <a:tabLst>
                <a:tab pos="457200" algn="l"/>
              </a:tabLst>
            </a:pPr>
            <a:r>
              <a:rPr lang="it-IT" sz="2000" kern="0" dirty="0">
                <a:latin typeface="Arial" panose="020B0604020202020204" pitchFamily="34" charset="0"/>
                <a:cs typeface="Arial" panose="020B0604020202020204" pitchFamily="34" charset="0"/>
              </a:rPr>
              <a:t>è attestata da esperti indipendenti;</a:t>
            </a:r>
          </a:p>
          <a:p>
            <a:pPr marL="342900" lvl="0" indent="-342900">
              <a:lnSpc>
                <a:spcPct val="115000"/>
              </a:lnSpc>
              <a:spcAft>
                <a:spcPts val="800"/>
              </a:spcAft>
              <a:buSzPts val="1000"/>
              <a:buFont typeface="Symbol" panose="05050102010706020507" pitchFamily="18" charset="2"/>
              <a:buChar char=""/>
              <a:tabLst>
                <a:tab pos="457200" algn="l"/>
              </a:tabLst>
            </a:pPr>
            <a:r>
              <a:rPr lang="it-IT" sz="2000" kern="0" dirty="0">
                <a:latin typeface="Arial" panose="020B0604020202020204" pitchFamily="34" charset="0"/>
                <a:cs typeface="Arial" panose="020B0604020202020204" pitchFamily="34" charset="0"/>
              </a:rPr>
              <a:t>vengono rispettati i diritti di soci e creditori;</a:t>
            </a:r>
          </a:p>
          <a:p>
            <a:pPr marL="342900" lvl="0" indent="-342900">
              <a:lnSpc>
                <a:spcPct val="115000"/>
              </a:lnSpc>
              <a:spcAft>
                <a:spcPts val="800"/>
              </a:spcAft>
              <a:buSzPts val="1000"/>
              <a:buFont typeface="Symbol" panose="05050102010706020507" pitchFamily="18" charset="2"/>
              <a:buChar char=""/>
              <a:tabLst>
                <a:tab pos="457200" algn="l"/>
              </a:tabLst>
            </a:pPr>
            <a:r>
              <a:rPr lang="it-IT" sz="2000" kern="0" dirty="0">
                <a:latin typeface="Arial" panose="020B0604020202020204" pitchFamily="34" charset="0"/>
                <a:cs typeface="Arial" panose="020B0604020202020204" pitchFamily="34" charset="0"/>
              </a:rPr>
              <a:t>si dà conto della causa concreta e dell’equilibrio patrimoniale e finanziario post-fusione.</a:t>
            </a:r>
            <a:endParaRPr lang="it-IT" sz="20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749756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709195" y="824459"/>
            <a:ext cx="10383865" cy="513986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4000" dirty="0">
                <a:solidFill>
                  <a:prstClr val="black"/>
                </a:solidFill>
                <a:latin typeface="Times New Roman" panose="02020603050405020304" pitchFamily="18" charset="0"/>
                <a:ea typeface="+mj-ea"/>
                <a:cs typeface="Times New Roman" panose="02020603050405020304" pitchFamily="18" charset="0"/>
              </a:rPr>
              <a:t>In relazione al «tipo» di società partecipanti: </a:t>
            </a:r>
          </a:p>
          <a:p>
            <a:pPr marL="0" marR="0" lvl="1" algn="just" defTabSz="914400" rtl="0" eaLnBrk="1" fontAlgn="auto" latinLnBrk="0" hangingPunct="1">
              <a:lnSpc>
                <a:spcPct val="100000"/>
              </a:lnSpc>
              <a:spcBef>
                <a:spcPts val="0"/>
              </a:spcBef>
              <a:spcAft>
                <a:spcPts val="0"/>
              </a:spcAft>
              <a:buClrTx/>
              <a:buSzTx/>
              <a:tabLst/>
              <a:defRPr/>
            </a:pPr>
            <a:r>
              <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altLang="it-IT" sz="2400" dirty="0">
              <a:solidFill>
                <a:prstClr val="black"/>
              </a:solidFill>
              <a:latin typeface="Arial" panose="020B0604020202020204" pitchFamily="34" charset="0"/>
              <a:cs typeface="Arial" panose="020B0604020202020204" pitchFamily="34" charset="0"/>
            </a:endParaRPr>
          </a:p>
          <a:p>
            <a:pPr marL="3429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Omogenea</a:t>
            </a:r>
            <a:r>
              <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si realizza fra </a:t>
            </a:r>
            <a:r>
              <a:rPr lang="it-IT" altLang="it-IT" sz="2400" dirty="0">
                <a:solidFill>
                  <a:prstClr val="black"/>
                </a:solidFill>
                <a:latin typeface="Arial" panose="020B0604020202020204" pitchFamily="34" charset="0"/>
                <a:cs typeface="Arial" panose="020B0604020202020204" pitchFamily="34" charset="0"/>
              </a:rPr>
              <a:t>enti «causalmente» omogenei</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Eterogenea</a:t>
            </a:r>
            <a:r>
              <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tra enti «causalmente» differenti (2500 </a:t>
            </a:r>
            <a:r>
              <a:rPr kumimoji="0" lang="it-IT" altLang="it-IT" sz="24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novies</a:t>
            </a:r>
            <a:r>
              <a:rPr lang="it-IT" altLang="it-IT" sz="2400" i="1" dirty="0">
                <a:solidFill>
                  <a:prstClr val="black"/>
                </a:solidFill>
                <a:latin typeface="Arial" panose="020B0604020202020204" pitchFamily="34" charset="0"/>
                <a:cs typeface="Arial" panose="020B0604020202020204" pitchFamily="34" charset="0"/>
              </a:rPr>
              <a:t>: efficacia sospesa)  </a:t>
            </a:r>
            <a:r>
              <a:rPr lang="it-IT" altLang="it-IT" sz="2400" u="sng" dirty="0">
                <a:solidFill>
                  <a:prstClr val="black"/>
                </a:solidFill>
                <a:latin typeface="Arial" panose="020B0604020202020204" pitchFamily="34" charset="0"/>
                <a:cs typeface="Arial" panose="020B0604020202020204" pitchFamily="34" charset="0"/>
              </a:rPr>
              <a:t>vale anche per fusioni tra associazioni e fondazioni</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altLang="it-IT" sz="2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63525" lvl="1" indent="-263525" algn="just">
              <a:buFont typeface="Arial" panose="020B0604020202020204" pitchFamily="34" charset="0"/>
              <a:buChar char="•"/>
              <a:defRPr/>
            </a:pP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Trasformativa:</a:t>
            </a:r>
            <a:r>
              <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lang="it-IT" altLang="it-IT" sz="2400" dirty="0">
                <a:solidFill>
                  <a:prstClr val="black"/>
                </a:solidFill>
                <a:latin typeface="Arial" panose="020B0604020202020204" pitchFamily="34" charset="0"/>
                <a:cs typeface="Arial" panose="020B0604020202020204" pitchFamily="34" charset="0"/>
              </a:rPr>
              <a:t>progressiva»: es. </a:t>
            </a:r>
            <a:r>
              <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società di persone in società di capitali: oppure: “regressiva” nel caso opposto (</a:t>
            </a: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L.A.9, 589); </a:t>
            </a:r>
          </a:p>
          <a:p>
            <a:pPr marL="0" marR="0" lvl="1" algn="just" defTabSz="263525" rtl="0" eaLnBrk="1" fontAlgn="auto" latinLnBrk="0" hangingPunct="1">
              <a:lnSpc>
                <a:spcPct val="100000"/>
              </a:lnSpc>
              <a:spcBef>
                <a:spcPts val="0"/>
              </a:spcBef>
              <a:spcAft>
                <a:spcPts val="0"/>
              </a:spcAft>
              <a:buClrTx/>
              <a:buSzTx/>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1" algn="just" defTabSz="263525" rtl="0" eaLnBrk="1" fontAlgn="auto" latinLnBrk="0" hangingPunct="1">
              <a:lnSpc>
                <a:spcPct val="100000"/>
              </a:lnSpc>
              <a:spcBef>
                <a:spcPts val="0"/>
              </a:spcBef>
              <a:spcAft>
                <a:spcPts val="0"/>
              </a:spcAft>
              <a:buClrTx/>
              <a:buSzTx/>
              <a:tabLst/>
              <a:defRPr/>
            </a:pPr>
            <a:r>
              <a:rPr lang="it-IT" altLang="it-IT" sz="2400" dirty="0">
                <a:solidFill>
                  <a:prstClr val="black"/>
                </a:solidFill>
                <a:latin typeface="Arial" panose="020B0604020202020204" pitchFamily="34" charset="0"/>
                <a:cs typeface="Arial" panose="020B0604020202020204" pitchFamily="34" charset="0"/>
              </a:rPr>
              <a:t>	</a:t>
            </a: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«trasformazione» riguarda sempre solo l’incorporanda</a:t>
            </a:r>
          </a:p>
          <a:p>
            <a:pPr marL="263525" marR="0" lvl="1" indent="-263525" algn="just" defTabSz="357188" rtl="0" eaLnBrk="1" fontAlgn="auto" latinLnBrk="0" hangingPunct="1">
              <a:lnSpc>
                <a:spcPct val="100000"/>
              </a:lnSpc>
              <a:spcBef>
                <a:spcPts val="0"/>
              </a:spcBef>
              <a:spcAft>
                <a:spcPts val="0"/>
              </a:spcAft>
              <a:buClrTx/>
              <a:buSzTx/>
              <a:tabLst/>
              <a:defRPr/>
            </a:pPr>
            <a:endPar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Segnaposto numero diapositiva 4">
            <a:extLst>
              <a:ext uri="{FF2B5EF4-FFF2-40B4-BE49-F238E27FC236}">
                <a16:creationId xmlns:a16="http://schemas.microsoft.com/office/drawing/2014/main" id="{0EE4A0E5-3B37-5D24-1ED2-A46D8F7B4D7E}"/>
              </a:ext>
            </a:extLst>
          </p:cNvPr>
          <p:cNvSpPr>
            <a:spLocks noGrp="1"/>
          </p:cNvSpPr>
          <p:nvPr>
            <p:ph type="sldNum" sz="quarter" idx="12"/>
          </p:nvPr>
        </p:nvSpPr>
        <p:spPr/>
        <p:txBody>
          <a:bodyPr/>
          <a:lstStyle/>
          <a:p>
            <a:fld id="{E6BAC323-424C-4427-A55C-976988B02F12}" type="slidenum">
              <a:rPr lang="it-IT" smtClean="0"/>
              <a:t>25</a:t>
            </a:fld>
            <a:endParaRPr lang="it-IT"/>
          </a:p>
        </p:txBody>
      </p:sp>
    </p:spTree>
    <p:extLst>
      <p:ext uri="{BB962C8B-B14F-4D97-AF65-F5344CB8AC3E}">
        <p14:creationId xmlns:p14="http://schemas.microsoft.com/office/powerpoint/2010/main" val="770178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449705" y="254834"/>
            <a:ext cx="11167672" cy="60016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4000" dirty="0">
                <a:solidFill>
                  <a:prstClr val="black"/>
                </a:solidFill>
                <a:latin typeface="Times New Roman" panose="02020603050405020304" pitchFamily="18" charset="0"/>
                <a:ea typeface="+mj-ea"/>
                <a:cs typeface="Times New Roman" panose="02020603050405020304" pitchFamily="18" charset="0"/>
              </a:rPr>
              <a:t>In relazione al «tipo» di società partecipanti: </a:t>
            </a:r>
          </a:p>
          <a:p>
            <a:pPr marL="263525" marR="0" lvl="1" indent="-263525" algn="just" defTabSz="357188" rtl="0" eaLnBrk="1" fontAlgn="auto" latinLnBrk="0" hangingPunct="1">
              <a:lnSpc>
                <a:spcPct val="100000"/>
              </a:lnSpc>
              <a:spcBef>
                <a:spcPts val="0"/>
              </a:spcBef>
              <a:spcAft>
                <a:spcPts val="0"/>
              </a:spcAft>
              <a:buClrTx/>
              <a:buSzTx/>
              <a:tabLst/>
              <a:defRPr/>
            </a:pPr>
            <a:endPar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63525" marR="0" lvl="1" indent="-263525" algn="just" defTabSz="357188" rtl="0" eaLnBrk="1" fontAlgn="auto" latinLnBrk="0" hangingPunct="1">
              <a:lnSpc>
                <a:spcPct val="100000"/>
              </a:lnSpc>
              <a:spcBef>
                <a:spcPts val="0"/>
              </a:spcBef>
              <a:spcAft>
                <a:spcPts val="0"/>
              </a:spcAft>
              <a:buClrTx/>
              <a:buSzTx/>
              <a:tabLst/>
              <a:defRPr/>
            </a:pPr>
            <a:endParaRPr lang="it-IT" altLang="it-IT" sz="2400" dirty="0">
              <a:solidFill>
                <a:prstClr val="black"/>
              </a:solidFill>
              <a:latin typeface="Arial" panose="020B0604020202020204" pitchFamily="34" charset="0"/>
              <a:cs typeface="Arial" panose="020B0604020202020204" pitchFamily="34" charset="0"/>
            </a:endParaRPr>
          </a:p>
          <a:p>
            <a:pPr marL="263525" marR="0" lvl="1" indent="-263525" algn="just" defTabSz="357188" rtl="0" eaLnBrk="1" fontAlgn="auto" latinLnBrk="0" hangingPunct="1">
              <a:lnSpc>
                <a:spcPct val="100000"/>
              </a:lnSpc>
              <a:spcBef>
                <a:spcPts val="0"/>
              </a:spcBef>
              <a:spcAft>
                <a:spcPts val="0"/>
              </a:spcAft>
              <a:buClrTx/>
              <a:buSzTx/>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it-IT" altLang="it-IT" sz="2800" b="0" i="0"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Alla fusione che comporta trasformazione si applica, oltre alla disciplina della fusione, anche quella della trasformazione</a:t>
            </a:r>
            <a:r>
              <a:rPr kumimoji="0" lang="it-IT" altLang="it-IT" sz="28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263525" marR="0" lvl="1" indent="-263525" algn="ctr" defTabSz="357188" rtl="0" eaLnBrk="1" fontAlgn="auto" latinLnBrk="0" hangingPunct="1">
              <a:lnSpc>
                <a:spcPct val="100000"/>
              </a:lnSpc>
              <a:spcBef>
                <a:spcPts val="0"/>
              </a:spcBef>
              <a:spcAft>
                <a:spcPts val="0"/>
              </a:spcAft>
              <a:buClrTx/>
              <a:buSzTx/>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 in particolare:</a:t>
            </a:r>
          </a:p>
          <a:p>
            <a:pPr marL="0" marR="0" lvl="1" algn="just" defTabSz="914400" rtl="0" eaLnBrk="1" fontAlgn="auto" latinLnBrk="0" hangingPunct="1">
              <a:lnSpc>
                <a:spcPct val="100000"/>
              </a:lnSpc>
              <a:spcBef>
                <a:spcPts val="0"/>
              </a:spcBef>
              <a:spcAft>
                <a:spcPts val="0"/>
              </a:spcAft>
              <a:buClrTx/>
              <a:buSzTx/>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 la fusione comporta </a:t>
            </a: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trasformazione da società di persone in società di capitali (progressiva)</a:t>
            </a: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è necessaria la relazione di stima del patrimonio della società di persone (art. 2501 sexies, 7° co.)</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permane la responsabilità illimitata dei soci della società di persone per le obbligazioni sociali anteriori alla fusione, salvo che i creditori vi abbiano consentito (</a:t>
            </a:r>
            <a:r>
              <a:rPr lang="it-IT" altLang="it-IT" sz="2400" dirty="0">
                <a:solidFill>
                  <a:prstClr val="black"/>
                </a:solidFill>
                <a:latin typeface="Arial" panose="020B0604020202020204" pitchFamily="34" charset="0"/>
                <a:cs typeface="Arial" panose="020B0604020202020204" pitchFamily="34" charset="0"/>
              </a:rPr>
              <a:t>si presume il consenso dei creditori </a:t>
            </a: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che non si siano opposti: art. </a:t>
            </a:r>
            <a:r>
              <a:rPr lang="it-IT" altLang="it-IT" sz="2400" dirty="0">
                <a:solidFill>
                  <a:prstClr val="black"/>
                </a:solidFill>
                <a:latin typeface="Arial" panose="020B0604020202020204" pitchFamily="34" charset="0"/>
                <a:cs typeface="Arial" panose="020B0604020202020204" pitchFamily="34" charset="0"/>
              </a:rPr>
              <a:t>2500 quinquies</a:t>
            </a: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è necessario il consenso dei soci che assumono responsabilità illimitata;</a:t>
            </a:r>
          </a:p>
        </p:txBody>
      </p:sp>
      <p:sp>
        <p:nvSpPr>
          <p:cNvPr id="5" name="Segnaposto numero diapositiva 4">
            <a:extLst>
              <a:ext uri="{FF2B5EF4-FFF2-40B4-BE49-F238E27FC236}">
                <a16:creationId xmlns:a16="http://schemas.microsoft.com/office/drawing/2014/main" id="{4F0E66F9-141E-D88D-EDE1-140EBF23AE51}"/>
              </a:ext>
            </a:extLst>
          </p:cNvPr>
          <p:cNvSpPr>
            <a:spLocks noGrp="1"/>
          </p:cNvSpPr>
          <p:nvPr>
            <p:ph type="sldNum" sz="quarter" idx="12"/>
          </p:nvPr>
        </p:nvSpPr>
        <p:spPr/>
        <p:txBody>
          <a:bodyPr/>
          <a:lstStyle/>
          <a:p>
            <a:fld id="{E6BAC323-424C-4427-A55C-976988B02F12}" type="slidenum">
              <a:rPr lang="it-IT" smtClean="0"/>
              <a:t>26</a:t>
            </a:fld>
            <a:endParaRPr lang="it-IT"/>
          </a:p>
        </p:txBody>
      </p:sp>
    </p:spTree>
    <p:extLst>
      <p:ext uri="{BB962C8B-B14F-4D97-AF65-F5344CB8AC3E}">
        <p14:creationId xmlns:p14="http://schemas.microsoft.com/office/powerpoint/2010/main" val="28374964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764583" y="612844"/>
            <a:ext cx="10383865" cy="5632311"/>
          </a:xfrm>
          <a:prstGeom prst="rect">
            <a:avLst/>
          </a:prstGeom>
          <a:noFill/>
        </p:spPr>
        <p:txBody>
          <a:bodyPr wrap="square" rtlCol="0">
            <a:spAutoFit/>
          </a:bodyPr>
          <a:lstStyle/>
          <a:p>
            <a:pPr marL="342900" marR="0" lvl="1" indent="-342900" algn="just" defTabSz="914400" rtl="0" eaLnBrk="1" fontAlgn="auto" latinLnBrk="0" hangingPunct="1">
              <a:lnSpc>
                <a:spcPct val="100000"/>
              </a:lnSpc>
              <a:spcBef>
                <a:spcPts val="0"/>
              </a:spcBef>
              <a:spcAft>
                <a:spcPts val="0"/>
              </a:spcAft>
              <a:buClrTx/>
              <a:buSzTx/>
              <a:buFontTx/>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 la </a:t>
            </a: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trasformazione implicita nella fusione riguarda una società per azioni</a:t>
            </a:r>
            <a:r>
              <a:rPr lang="it-IT" altLang="it-IT" sz="2400" u="sng" dirty="0">
                <a:solidFill>
                  <a:prstClr val="black"/>
                </a:solidFill>
                <a:latin typeface="Arial" panose="020B0604020202020204" pitchFamily="34" charset="0"/>
                <a:cs typeface="Arial" panose="020B0604020202020204" pitchFamily="34" charset="0"/>
              </a:rPr>
              <a:t>: </a:t>
            </a:r>
          </a:p>
          <a:p>
            <a:pPr marL="342900" marR="0" lvl="1"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ai soci della spa spetta diritto di recesso (che invece non è previsto per la pura fusione o scissione) e quindi bisogna ricordarsi di dare atto del deposito presso la sede sociale della </a:t>
            </a:r>
            <a:r>
              <a:rPr kumimoji="0" lang="it-IT" altLang="it-IT"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determinazione del valore </a:t>
            </a: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delle azioni ai sensi dell'art. 2437 ter, quinto comma, C.C.</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la deliberazione della spa deve essere approvata, anche in seconda convocazione, con la maggioranza qualificata ai sensi dell'articolo 2369, quinto comma;</a:t>
            </a:r>
          </a:p>
          <a:p>
            <a:pPr marL="263525" marR="0" lvl="1" indent="-263525"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24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se la fusione comporta passaggio da spa che ha pendente un prestito obbligazionario in società che non può essere titolare di obbligazioni non si applica l'articolo 2503, ma è necessaria la novazione o il rimborso anticipato del prestito, previo consenso individuale di tutti gli  obbligazionisti</a:t>
            </a:r>
          </a:p>
          <a:p>
            <a:pPr marL="0" marR="0" lvl="1"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altLang="it-IT" sz="2400" dirty="0">
              <a:solidFill>
                <a:prstClr val="black"/>
              </a:solidFill>
              <a:latin typeface="Arial" panose="020B0604020202020204" pitchFamily="34" charset="0"/>
              <a:cs typeface="Arial" panose="020B0604020202020204" pitchFamily="34" charset="0"/>
            </a:endParaRPr>
          </a:p>
        </p:txBody>
      </p:sp>
      <p:sp>
        <p:nvSpPr>
          <p:cNvPr id="5" name="Segnaposto numero diapositiva 4">
            <a:extLst>
              <a:ext uri="{FF2B5EF4-FFF2-40B4-BE49-F238E27FC236}">
                <a16:creationId xmlns:a16="http://schemas.microsoft.com/office/drawing/2014/main" id="{DEF85AB2-6597-1677-681F-48EB56FC5630}"/>
              </a:ext>
            </a:extLst>
          </p:cNvPr>
          <p:cNvSpPr>
            <a:spLocks noGrp="1"/>
          </p:cNvSpPr>
          <p:nvPr>
            <p:ph type="sldNum" sz="quarter" idx="12"/>
          </p:nvPr>
        </p:nvSpPr>
        <p:spPr/>
        <p:txBody>
          <a:bodyPr/>
          <a:lstStyle/>
          <a:p>
            <a:fld id="{E6BAC323-424C-4427-A55C-976988B02F12}" type="slidenum">
              <a:rPr lang="it-IT" smtClean="0"/>
              <a:t>27</a:t>
            </a:fld>
            <a:endParaRPr lang="it-IT"/>
          </a:p>
        </p:txBody>
      </p:sp>
    </p:spTree>
    <p:extLst>
      <p:ext uri="{BB962C8B-B14F-4D97-AF65-F5344CB8AC3E}">
        <p14:creationId xmlns:p14="http://schemas.microsoft.com/office/powerpoint/2010/main" val="3623818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F0EFCC8B-2FC0-EC33-FB3B-E08AE00B1C4F}"/>
              </a:ext>
            </a:extLst>
          </p:cNvPr>
          <p:cNvSpPr txBox="1"/>
          <p:nvPr/>
        </p:nvSpPr>
        <p:spPr>
          <a:xfrm>
            <a:off x="1038385" y="770530"/>
            <a:ext cx="10073898" cy="5445722"/>
          </a:xfrm>
          <a:prstGeom prst="rect">
            <a:avLst/>
          </a:prstGeom>
        </p:spPr>
        <p:txBody>
          <a:bodyPr wrap="square" lIns="0" tIns="13335" rIns="0" bIns="0">
            <a:spAutoFit/>
          </a:bodyPr>
          <a:lstStyle>
            <a:lvl1pPr marL="296863">
              <a:defRPr>
                <a:solidFill>
                  <a:schemeClr val="tx1"/>
                </a:solidFill>
                <a:latin typeface="Calibri" panose="020F0502020204030204" pitchFamily="34" charset="0"/>
              </a:defRPr>
            </a:lvl1pPr>
            <a:lvl2pPr marL="812800" indent="-34290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93663" lvl="1" indent="0" algn="ctr" eaLnBrk="1" hangingPunct="1"/>
            <a:r>
              <a:rPr lang="it-IT" altLang="it-IT" sz="2800" dirty="0">
                <a:latin typeface="Arial" panose="020B0604020202020204" pitchFamily="34" charset="0"/>
                <a:ea typeface="+mj-ea"/>
                <a:cs typeface="Arial" panose="020B0604020202020204" pitchFamily="34" charset="0"/>
              </a:rPr>
              <a:t>Fusione Negativa:</a:t>
            </a:r>
          </a:p>
          <a:p>
            <a:pPr marL="93663" lvl="1" indent="0" algn="just" eaLnBrk="1" hangingPunct="1"/>
            <a:r>
              <a:rPr lang="it-IT" altLang="it-IT" sz="2800" dirty="0">
                <a:latin typeface="Arial" panose="020B0604020202020204" pitchFamily="34" charset="0"/>
                <a:ea typeface="+mj-ea"/>
                <a:cs typeface="Arial" panose="020B0604020202020204" pitchFamily="34" charset="0"/>
              </a:rPr>
              <a:t>E’ legittima la fusione negativa – nella quale, cioè, il valore contabile delle attività confluite nella società incorporante è inferiore al valore contabile delle passività - a condizione che sia positivo il valore reale del patrimonio assegnato alla beneficiaria; mentre non sarebbe legittima la fusione con attribuzione all’incorporante di un patrimonio con valore reale negativo (L.E.1).</a:t>
            </a:r>
          </a:p>
          <a:p>
            <a:pPr marL="93663" lvl="1" indent="0" algn="just" eaLnBrk="1" hangingPunct="1"/>
            <a:r>
              <a:rPr lang="it-IT" altLang="it-IT" sz="2800" dirty="0">
                <a:latin typeface="Arial" panose="020B0604020202020204" pitchFamily="34" charset="0"/>
                <a:ea typeface="+mj-ea"/>
                <a:cs typeface="Arial" panose="020B0604020202020204" pitchFamily="34" charset="0"/>
              </a:rPr>
              <a:t>È altresì legittima la partecipazione a un'operazione di fusione di società con patrimonio netto negativo, a condizione che tale valore negativo sia assorbito nel valore positivo delle altre società partecipanti all'operazione.</a:t>
            </a:r>
          </a:p>
          <a:p>
            <a:pPr marL="93663" lvl="1" indent="0" algn="just" eaLnBrk="1" hangingPunct="1"/>
            <a:endParaRPr lang="it-IT" altLang="it-IT" sz="1700" dirty="0">
              <a:latin typeface="Times New Roman" panose="02020603050405020304" pitchFamily="18"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8B348C99-A84E-1783-384F-A5F7F15AE387}"/>
              </a:ext>
            </a:extLst>
          </p:cNvPr>
          <p:cNvSpPr>
            <a:spLocks noGrp="1"/>
          </p:cNvSpPr>
          <p:nvPr>
            <p:ph type="sldNum" sz="quarter" idx="12"/>
          </p:nvPr>
        </p:nvSpPr>
        <p:spPr/>
        <p:txBody>
          <a:bodyPr/>
          <a:lstStyle/>
          <a:p>
            <a:fld id="{E6BAC323-424C-4427-A55C-976988B02F12}" type="slidenum">
              <a:rPr lang="it-IT" smtClean="0"/>
              <a:t>28</a:t>
            </a:fld>
            <a:endParaRPr lang="it-IT"/>
          </a:p>
        </p:txBody>
      </p:sp>
    </p:spTree>
    <p:extLst>
      <p:ext uri="{BB962C8B-B14F-4D97-AF65-F5344CB8AC3E}">
        <p14:creationId xmlns:p14="http://schemas.microsoft.com/office/powerpoint/2010/main" val="972942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423619" y="188975"/>
            <a:ext cx="11344759" cy="109004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4000" u="sng" dirty="0">
                <a:solidFill>
                  <a:prstClr val="black"/>
                </a:solidFill>
                <a:latin typeface="Arial" panose="020B0604020202020204" pitchFamily="34" charset="0"/>
                <a:ea typeface="+mj-ea"/>
                <a:cs typeface="Arial" panose="020B0604020202020204" pitchFamily="34" charset="0"/>
              </a:rPr>
              <a:t>Fusioni con procedura semplificata</a:t>
            </a:r>
            <a:r>
              <a:rPr lang="it-IT" altLang="it-IT" sz="4000" dirty="0">
                <a:solidFill>
                  <a:prstClr val="black"/>
                </a:solidFill>
                <a:latin typeface="Arial" panose="020B0604020202020204" pitchFamily="34" charset="0"/>
                <a:ea typeface="+mj-ea"/>
                <a:cs typeface="Arial" panose="020B0604020202020204" pitchFamily="34" charset="0"/>
              </a:rPr>
              <a:t>:</a:t>
            </a:r>
          </a:p>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2400" dirty="0">
                <a:solidFill>
                  <a:prstClr val="black"/>
                </a:solidFill>
                <a:latin typeface="Arial" panose="020B0604020202020204" pitchFamily="34" charset="0"/>
                <a:cs typeface="Arial" panose="020B0604020202020204" pitchFamily="34" charset="0"/>
              </a:rPr>
              <a:t>Artt. 2505, 2505 bis e 2505 quater C.C.</a:t>
            </a:r>
            <a:endPar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CasellaDiTesto 2">
            <a:extLst>
              <a:ext uri="{FF2B5EF4-FFF2-40B4-BE49-F238E27FC236}">
                <a16:creationId xmlns:a16="http://schemas.microsoft.com/office/drawing/2014/main" id="{4DB8F7AF-5D99-F70B-C9E1-70242B8BE835}"/>
              </a:ext>
            </a:extLst>
          </p:cNvPr>
          <p:cNvSpPr txBox="1"/>
          <p:nvPr/>
        </p:nvSpPr>
        <p:spPr>
          <a:xfrm>
            <a:off x="927313" y="1352646"/>
            <a:ext cx="10337370" cy="5324535"/>
          </a:xfrm>
          <a:prstGeom prst="rect">
            <a:avLst/>
          </a:prstGeom>
          <a:noFill/>
        </p:spPr>
        <p:txBody>
          <a:bodyPr wrap="square" rtlCol="0">
            <a:spAutoFit/>
          </a:bodyPr>
          <a:lstStyle/>
          <a:p>
            <a:pPr marL="342900" indent="-342900" algn="just">
              <a:buAutoNum type="alphaLcParenR"/>
            </a:pPr>
            <a:r>
              <a:rPr lang="it-IT" sz="2000" b="1" dirty="0">
                <a:latin typeface="Arial" panose="020B0604020202020204" pitchFamily="34" charset="0"/>
                <a:cs typeface="Arial" panose="020B0604020202020204" pitchFamily="34" charset="0"/>
              </a:rPr>
              <a:t>Incorporazione di società interamente possedute </a:t>
            </a:r>
            <a:r>
              <a:rPr lang="it-IT" sz="2000" dirty="0">
                <a:latin typeface="Arial" panose="020B0604020202020204" pitchFamily="34" charset="0"/>
                <a:cs typeface="Arial" panose="020B0604020202020204" pitchFamily="34" charset="0"/>
              </a:rPr>
              <a:t>(</a:t>
            </a:r>
            <a:r>
              <a:rPr lang="it-IT" sz="2000" dirty="0" err="1">
                <a:latin typeface="Arial" panose="020B0604020202020204" pitchFamily="34" charset="0"/>
                <a:cs typeface="Arial" panose="020B0604020202020204" pitchFamily="34" charset="0"/>
              </a:rPr>
              <a:t>forward</a:t>
            </a:r>
            <a:r>
              <a:rPr lang="it-IT" sz="2000" dirty="0">
                <a:latin typeface="Arial" panose="020B0604020202020204" pitchFamily="34" charset="0"/>
                <a:cs typeface="Arial" panose="020B0604020202020204" pitchFamily="34" charset="0"/>
              </a:rPr>
              <a:t> merger): non vi è alcun aumento di capitale né assegnazione di partecipazioni (quote/azioni), quindi non c’è rapporto di cambio, quindi non c’è bisogno di relazione degli amministratori  né degli esperti. </a:t>
            </a:r>
          </a:p>
          <a:p>
            <a:pPr marL="357188" algn="just"/>
            <a:r>
              <a:rPr lang="it-IT" sz="2000" dirty="0">
                <a:latin typeface="Arial" panose="020B0604020202020204" pitchFamily="34" charset="0"/>
                <a:cs typeface="Arial" panose="020B0604020202020204" pitchFamily="34" charset="0"/>
              </a:rPr>
              <a:t>Pur essendo riferita al solo caso di incorporazione di società interamente posseduta, è opinione consolidata che lo stesso principio sia applicabile per analogia tutti quanti casi in cui il rapporto di cambio è irrilevante, come, ad esempio, quando non vi è assegnazione di quote/azioni; ovvero quando, pur essendovi assegnazione di azioni/quote la determinazione del rapporto di cambio non può dare luogo ad alcuna variazione di valore della partecipazione.</a:t>
            </a:r>
          </a:p>
          <a:p>
            <a:pPr marL="357188" algn="just"/>
            <a:r>
              <a:rPr lang="it-IT" sz="2000" dirty="0">
                <a:latin typeface="Arial" panose="020B0604020202020204" pitchFamily="34" charset="0"/>
                <a:cs typeface="Arial" panose="020B0604020202020204" pitchFamily="34" charset="0"/>
              </a:rPr>
              <a:t>Dottrina e giurisprudenza costanti ritengono quindi che </a:t>
            </a:r>
            <a:r>
              <a:rPr lang="it-IT" sz="2000" b="1" dirty="0">
                <a:latin typeface="Arial" panose="020B0604020202020204" pitchFamily="34" charset="0"/>
                <a:cs typeface="Arial" panose="020B0604020202020204" pitchFamily="34" charset="0"/>
              </a:rPr>
              <a:t>l'articolo 2505, primo comma </a:t>
            </a:r>
            <a:r>
              <a:rPr lang="it-IT" sz="2000" dirty="0">
                <a:latin typeface="Arial" panose="020B0604020202020204" pitchFamily="34" charset="0"/>
                <a:cs typeface="Arial" panose="020B0604020202020204" pitchFamily="34" charset="0"/>
              </a:rPr>
              <a:t>(ma </a:t>
            </a:r>
            <a:r>
              <a:rPr lang="it-IT" sz="2000" b="1" dirty="0">
                <a:latin typeface="Arial" panose="020B0604020202020204" pitchFamily="34" charset="0"/>
                <a:cs typeface="Arial" panose="020B0604020202020204" pitchFamily="34" charset="0"/>
              </a:rPr>
              <a:t>non</a:t>
            </a:r>
            <a:r>
              <a:rPr lang="it-IT" sz="2000" dirty="0">
                <a:latin typeface="Arial" panose="020B0604020202020204" pitchFamily="34" charset="0"/>
                <a:cs typeface="Arial" panose="020B0604020202020204" pitchFamily="34" charset="0"/>
              </a:rPr>
              <a:t> gli altri</a:t>
            </a:r>
            <a:r>
              <a:rPr lang="it-IT" sz="2000" u="sng" dirty="0">
                <a:latin typeface="Arial" panose="020B0604020202020204" pitchFamily="34" charset="0"/>
                <a:cs typeface="Arial" panose="020B0604020202020204" pitchFamily="34" charset="0"/>
              </a:rPr>
              <a:t>) </a:t>
            </a:r>
            <a:r>
              <a:rPr lang="it-IT" sz="2000" b="1" u="sng" dirty="0">
                <a:latin typeface="Arial" panose="020B0604020202020204" pitchFamily="34" charset="0"/>
                <a:cs typeface="Arial" panose="020B0604020202020204" pitchFamily="34" charset="0"/>
              </a:rPr>
              <a:t>sia applicabile per analogia nei seguenti casi</a:t>
            </a:r>
            <a:r>
              <a:rPr lang="it-IT" sz="2000" dirty="0">
                <a:latin typeface="Arial" panose="020B0604020202020204" pitchFamily="34" charset="0"/>
                <a:cs typeface="Arial" panose="020B0604020202020204" pitchFamily="34" charset="0"/>
              </a:rPr>
              <a:t>:</a:t>
            </a:r>
          </a:p>
          <a:p>
            <a:pPr marL="357188" algn="just"/>
            <a:r>
              <a:rPr lang="it-IT" sz="2000" dirty="0">
                <a:latin typeface="Arial" panose="020B0604020202020204" pitchFamily="34" charset="0"/>
                <a:cs typeface="Arial" panose="020B0604020202020204" pitchFamily="34" charset="0"/>
              </a:rPr>
              <a:t>1) fusione inversa in cui è l'incorporante ad essere interamente posseduta dalla incorporata;</a:t>
            </a:r>
          </a:p>
          <a:p>
            <a:pPr marL="357188" algn="just"/>
            <a:r>
              <a:rPr lang="it-IT" sz="2000" dirty="0">
                <a:latin typeface="Arial" panose="020B0604020202020204" pitchFamily="34" charset="0"/>
                <a:cs typeface="Arial" panose="020B0604020202020204" pitchFamily="34" charset="0"/>
              </a:rPr>
              <a:t>2) fusione di società possedute dagli stessi soci nelle stesse proporzioni;</a:t>
            </a:r>
          </a:p>
          <a:p>
            <a:pPr marL="357188" algn="just"/>
            <a:r>
              <a:rPr lang="it-IT" sz="2000" dirty="0">
                <a:latin typeface="Arial" panose="020B0604020202020204" pitchFamily="34" charset="0"/>
                <a:cs typeface="Arial" panose="020B0604020202020204" pitchFamily="34" charset="0"/>
              </a:rPr>
              <a:t>3) fusione di società che sono tutte interamente possedute da una terza società;</a:t>
            </a:r>
          </a:p>
          <a:p>
            <a:pPr marL="357188" algn="just"/>
            <a:r>
              <a:rPr lang="it-IT" sz="2000" dirty="0">
                <a:latin typeface="Arial" panose="020B0604020202020204" pitchFamily="34" charset="0"/>
                <a:cs typeface="Arial" panose="020B0604020202020204" pitchFamily="34" charset="0"/>
              </a:rPr>
              <a:t>4) fusione di società possedute interamente a cascata</a:t>
            </a:r>
            <a:endParaRPr lang="it-IT" dirty="0"/>
          </a:p>
        </p:txBody>
      </p:sp>
      <p:sp>
        <p:nvSpPr>
          <p:cNvPr id="6" name="Segnaposto numero diapositiva 5">
            <a:extLst>
              <a:ext uri="{FF2B5EF4-FFF2-40B4-BE49-F238E27FC236}">
                <a16:creationId xmlns:a16="http://schemas.microsoft.com/office/drawing/2014/main" id="{159E6F86-0495-2C68-B5FD-5C0858E84C4E}"/>
              </a:ext>
            </a:extLst>
          </p:cNvPr>
          <p:cNvSpPr>
            <a:spLocks noGrp="1"/>
          </p:cNvSpPr>
          <p:nvPr>
            <p:ph type="sldNum" sz="quarter" idx="12"/>
          </p:nvPr>
        </p:nvSpPr>
        <p:spPr/>
        <p:txBody>
          <a:bodyPr/>
          <a:lstStyle/>
          <a:p>
            <a:fld id="{E6BAC323-424C-4427-A55C-976988B02F12}" type="slidenum">
              <a:rPr lang="it-IT" smtClean="0"/>
              <a:t>29</a:t>
            </a:fld>
            <a:endParaRPr lang="it-IT"/>
          </a:p>
        </p:txBody>
      </p:sp>
    </p:spTree>
    <p:extLst>
      <p:ext uri="{BB962C8B-B14F-4D97-AF65-F5344CB8AC3E}">
        <p14:creationId xmlns:p14="http://schemas.microsoft.com/office/powerpoint/2010/main" val="3451346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a:extLst>
              <a:ext uri="{FF2B5EF4-FFF2-40B4-BE49-F238E27FC236}">
                <a16:creationId xmlns:a16="http://schemas.microsoft.com/office/drawing/2014/main" id="{C6E4E3FA-F954-ACC6-2219-4845D8C903E3}"/>
              </a:ext>
            </a:extLst>
          </p:cNvPr>
          <p:cNvSpPr>
            <a:spLocks noGrp="1" noChangeArrowheads="1"/>
          </p:cNvSpPr>
          <p:nvPr>
            <p:ph type="title" idx="4294967295"/>
          </p:nvPr>
        </p:nvSpPr>
        <p:spPr>
          <a:xfrm>
            <a:off x="2387600" y="657548"/>
            <a:ext cx="7416800" cy="504825"/>
          </a:xfrm>
        </p:spPr>
        <p:txBody>
          <a:bodyPr>
            <a:normAutofit fontScale="90000"/>
          </a:bodyPr>
          <a:lstStyle/>
          <a:p>
            <a:pPr algn="ctr" eaLnBrk="1" hangingPunct="1"/>
            <a:r>
              <a:rPr lang="it-IT" altLang="it-IT" dirty="0">
                <a:solidFill>
                  <a:schemeClr val="tx1"/>
                </a:solidFill>
              </a:rPr>
              <a:t>DEFINIZIONE</a:t>
            </a:r>
          </a:p>
        </p:txBody>
      </p:sp>
      <p:sp>
        <p:nvSpPr>
          <p:cNvPr id="7174" name="Rectangle 4">
            <a:extLst>
              <a:ext uri="{FF2B5EF4-FFF2-40B4-BE49-F238E27FC236}">
                <a16:creationId xmlns:a16="http://schemas.microsoft.com/office/drawing/2014/main" id="{7FD62C17-5312-461C-33EB-4833DC0CBA12}"/>
              </a:ext>
            </a:extLst>
          </p:cNvPr>
          <p:cNvSpPr txBox="1">
            <a:spLocks noChangeArrowheads="1"/>
          </p:cNvSpPr>
          <p:nvPr/>
        </p:nvSpPr>
        <p:spPr bwMode="auto">
          <a:xfrm>
            <a:off x="1131376" y="3141664"/>
            <a:ext cx="10073899" cy="30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just"/>
            <a:r>
              <a:rPr lang="it-IT" altLang="it-IT" sz="2800" dirty="0">
                <a:solidFill>
                  <a:srgbClr val="000000"/>
                </a:solidFill>
                <a:ea typeface="+mn-ea"/>
                <a:cs typeface="Arial" panose="020B0604020202020204" pitchFamily="34" charset="0"/>
              </a:rPr>
              <a:t>Consiste nella concentrazione di due o più società in un’unica società che può dar luogo </a:t>
            </a:r>
            <a:r>
              <a:rPr lang="it-IT" altLang="it-IT" sz="2800" u="sng" dirty="0">
                <a:solidFill>
                  <a:srgbClr val="000000"/>
                </a:solidFill>
                <a:ea typeface="+mn-ea"/>
                <a:cs typeface="Arial" panose="020B0604020202020204" pitchFamily="34" charset="0"/>
              </a:rPr>
              <a:t>alla nascita di una newco </a:t>
            </a:r>
            <a:r>
              <a:rPr lang="it-IT" altLang="it-IT" sz="2800" dirty="0">
                <a:solidFill>
                  <a:srgbClr val="000000"/>
                </a:solidFill>
                <a:ea typeface="+mn-ea"/>
                <a:cs typeface="Arial" panose="020B0604020202020204" pitchFamily="34" charset="0"/>
              </a:rPr>
              <a:t>(</a:t>
            </a:r>
            <a:r>
              <a:rPr lang="it-IT" altLang="it-IT" sz="2800" dirty="0">
                <a:solidFill>
                  <a:srgbClr val="FF0000"/>
                </a:solidFill>
                <a:ea typeface="+mn-ea"/>
                <a:cs typeface="Arial" panose="020B0604020202020204" pitchFamily="34" charset="0"/>
              </a:rPr>
              <a:t>fusione propria</a:t>
            </a:r>
            <a:r>
              <a:rPr lang="it-IT" altLang="it-IT" sz="2800" dirty="0">
                <a:solidFill>
                  <a:srgbClr val="000000"/>
                </a:solidFill>
                <a:ea typeface="+mn-ea"/>
                <a:cs typeface="Arial" panose="020B0604020202020204" pitchFamily="34" charset="0"/>
              </a:rPr>
              <a:t>) o </a:t>
            </a:r>
            <a:r>
              <a:rPr lang="it-IT" altLang="it-IT" sz="2800" u="sng" dirty="0">
                <a:solidFill>
                  <a:srgbClr val="000000"/>
                </a:solidFill>
                <a:ea typeface="+mn-ea"/>
                <a:cs typeface="Arial" panose="020B0604020202020204" pitchFamily="34" charset="0"/>
              </a:rPr>
              <a:t>all’incorporazione in una società preesistente </a:t>
            </a:r>
            <a:r>
              <a:rPr lang="it-IT" altLang="it-IT" sz="2800" dirty="0">
                <a:solidFill>
                  <a:srgbClr val="000000"/>
                </a:solidFill>
                <a:ea typeface="+mn-ea"/>
                <a:cs typeface="Arial" panose="020B0604020202020204" pitchFamily="34" charset="0"/>
              </a:rPr>
              <a:t>(</a:t>
            </a:r>
            <a:r>
              <a:rPr lang="it-IT" altLang="it-IT" sz="2800" dirty="0">
                <a:solidFill>
                  <a:srgbClr val="FF0000"/>
                </a:solidFill>
                <a:ea typeface="+mn-ea"/>
                <a:cs typeface="Arial" panose="020B0604020202020204" pitchFamily="34" charset="0"/>
              </a:rPr>
              <a:t>fusione per incorporazione</a:t>
            </a:r>
            <a:r>
              <a:rPr lang="it-IT" altLang="it-IT" sz="2800" dirty="0">
                <a:solidFill>
                  <a:srgbClr val="000000"/>
                </a:solidFill>
                <a:ea typeface="+mn-ea"/>
                <a:cs typeface="Arial" panose="020B0604020202020204" pitchFamily="34" charset="0"/>
              </a:rPr>
              <a:t>) </a:t>
            </a:r>
          </a:p>
          <a:p>
            <a:pPr algn="just"/>
            <a:endParaRPr lang="it-IT" altLang="it-IT" sz="2800" dirty="0">
              <a:solidFill>
                <a:srgbClr val="000000"/>
              </a:solidFill>
              <a:ea typeface="+mn-ea"/>
              <a:cs typeface="Arial" panose="020B0604020202020204" pitchFamily="34" charset="0"/>
            </a:endParaRPr>
          </a:p>
          <a:p>
            <a:pPr algn="just"/>
            <a:r>
              <a:rPr lang="it-IT" altLang="it-IT" sz="2800" dirty="0">
                <a:solidFill>
                  <a:srgbClr val="000000"/>
                </a:solidFill>
                <a:ea typeface="+mn-ea"/>
                <a:cs typeface="Arial" panose="020B0604020202020204" pitchFamily="34" charset="0"/>
              </a:rPr>
              <a:t>Essa può rispondere a diverse esigenze e motivazioni</a:t>
            </a:r>
          </a:p>
          <a:p>
            <a:pPr algn="just"/>
            <a:endParaRPr lang="it-IT" altLang="it-IT" sz="2800" dirty="0">
              <a:solidFill>
                <a:srgbClr val="000000"/>
              </a:solidFill>
              <a:ea typeface="+mn-ea"/>
              <a:cs typeface="Arial" panose="020B0604020202020204" pitchFamily="34" charset="0"/>
            </a:endParaRPr>
          </a:p>
          <a:p>
            <a:pPr algn="just"/>
            <a:endParaRPr lang="it-IT" altLang="it-IT" sz="2800" dirty="0">
              <a:solidFill>
                <a:srgbClr val="000000"/>
              </a:solidFill>
              <a:ea typeface="+mn-ea"/>
              <a:cs typeface="Arial" panose="020B0604020202020204" pitchFamily="34" charset="0"/>
            </a:endParaRPr>
          </a:p>
        </p:txBody>
      </p:sp>
      <p:sp>
        <p:nvSpPr>
          <p:cNvPr id="3" name="CasellaDiTesto 2">
            <a:extLst>
              <a:ext uri="{FF2B5EF4-FFF2-40B4-BE49-F238E27FC236}">
                <a16:creationId xmlns:a16="http://schemas.microsoft.com/office/drawing/2014/main" id="{87B1FB35-CD59-5D25-8C7D-65B64CC360A1}"/>
              </a:ext>
            </a:extLst>
          </p:cNvPr>
          <p:cNvSpPr txBox="1"/>
          <p:nvPr/>
        </p:nvSpPr>
        <p:spPr>
          <a:xfrm>
            <a:off x="1131376" y="1328718"/>
            <a:ext cx="10523349" cy="138499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2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La fusione rappresenta la forma di aggregazione aziendale più completa con l’unificazione sia giuridica che economica dei soggetti che vi partecipano.</a:t>
            </a:r>
          </a:p>
        </p:txBody>
      </p:sp>
      <p:sp>
        <p:nvSpPr>
          <p:cNvPr id="5" name="Segnaposto numero diapositiva 4">
            <a:extLst>
              <a:ext uri="{FF2B5EF4-FFF2-40B4-BE49-F238E27FC236}">
                <a16:creationId xmlns:a16="http://schemas.microsoft.com/office/drawing/2014/main" id="{933E343E-ED53-C733-D894-B76C18D92BC6}"/>
              </a:ext>
            </a:extLst>
          </p:cNvPr>
          <p:cNvSpPr>
            <a:spLocks noGrp="1"/>
          </p:cNvSpPr>
          <p:nvPr>
            <p:ph type="sldNum" sz="quarter" idx="12"/>
          </p:nvPr>
        </p:nvSpPr>
        <p:spPr/>
        <p:txBody>
          <a:bodyPr/>
          <a:lstStyle/>
          <a:p>
            <a:fld id="{E6BAC323-424C-4427-A55C-976988B02F12}" type="slidenum">
              <a:rPr lang="it-IT" smtClean="0"/>
              <a:t>3</a:t>
            </a:fld>
            <a:endParaRPr lang="it-IT"/>
          </a:p>
        </p:txBody>
      </p:sp>
    </p:spTree>
    <p:extLst>
      <p:ext uri="{BB962C8B-B14F-4D97-AF65-F5344CB8AC3E}">
        <p14:creationId xmlns:p14="http://schemas.microsoft.com/office/powerpoint/2010/main" val="16694139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423620" y="963890"/>
            <a:ext cx="11344759" cy="109004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4000" dirty="0">
                <a:solidFill>
                  <a:prstClr val="black"/>
                </a:solidFill>
                <a:latin typeface="Arial" panose="020B0604020202020204" pitchFamily="34" charset="0"/>
                <a:ea typeface="+mj-ea"/>
                <a:cs typeface="Arial" panose="020B0604020202020204" pitchFamily="34" charset="0"/>
              </a:rPr>
              <a:t>Fusioni con procedura semplificata:</a:t>
            </a:r>
          </a:p>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2400" dirty="0">
                <a:solidFill>
                  <a:prstClr val="black"/>
                </a:solidFill>
                <a:latin typeface="Arial" panose="020B0604020202020204" pitchFamily="34" charset="0"/>
                <a:cs typeface="Arial" panose="020B0604020202020204" pitchFamily="34" charset="0"/>
              </a:rPr>
              <a:t>Artt. 2505, 2505 bis e 2505 quater C.C.</a:t>
            </a:r>
            <a:endPar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CasellaDiTesto 2">
            <a:extLst>
              <a:ext uri="{FF2B5EF4-FFF2-40B4-BE49-F238E27FC236}">
                <a16:creationId xmlns:a16="http://schemas.microsoft.com/office/drawing/2014/main" id="{4DB8F7AF-5D99-F70B-C9E1-70242B8BE835}"/>
              </a:ext>
            </a:extLst>
          </p:cNvPr>
          <p:cNvSpPr txBox="1"/>
          <p:nvPr/>
        </p:nvSpPr>
        <p:spPr>
          <a:xfrm>
            <a:off x="927314" y="2247292"/>
            <a:ext cx="10337370" cy="3354765"/>
          </a:xfrm>
          <a:prstGeom prst="rect">
            <a:avLst/>
          </a:prstGeom>
          <a:noFill/>
        </p:spPr>
        <p:txBody>
          <a:bodyPr wrap="square" rtlCol="0">
            <a:spAutoFit/>
          </a:bodyPr>
          <a:lstStyle/>
          <a:p>
            <a:pPr marL="342900" indent="-342900" algn="just">
              <a:buFont typeface="+mj-lt"/>
              <a:buAutoNum type="alphaLcParenR" startAt="2"/>
            </a:pPr>
            <a:r>
              <a:rPr lang="it-IT" sz="2400" b="1" dirty="0">
                <a:latin typeface="Arial" panose="020B0604020202020204" pitchFamily="34" charset="0"/>
                <a:cs typeface="Arial" panose="020B0604020202020204" pitchFamily="34" charset="0"/>
              </a:rPr>
              <a:t>Incorporazione di società posseduta al 90%</a:t>
            </a:r>
            <a:r>
              <a:rPr lang="it-IT" sz="2400" dirty="0">
                <a:latin typeface="Arial" panose="020B0604020202020204" pitchFamily="34" charset="0"/>
                <a:cs typeface="Arial" panose="020B0604020202020204" pitchFamily="34" charset="0"/>
              </a:rPr>
              <a:t>: In tal caso non si applicano le disposizioni degli articoli 2501 </a:t>
            </a:r>
            <a:r>
              <a:rPr lang="it-IT" sz="2400" i="1" dirty="0">
                <a:latin typeface="Arial" panose="020B0604020202020204" pitchFamily="34" charset="0"/>
                <a:cs typeface="Arial" panose="020B0604020202020204" pitchFamily="34" charset="0"/>
              </a:rPr>
              <a:t>quater</a:t>
            </a:r>
            <a:r>
              <a:rPr lang="it-IT" sz="2400" dirty="0">
                <a:latin typeface="Arial" panose="020B0604020202020204" pitchFamily="34" charset="0"/>
                <a:cs typeface="Arial" panose="020B0604020202020204" pitchFamily="34" charset="0"/>
              </a:rPr>
              <a:t> (</a:t>
            </a:r>
            <a:r>
              <a:rPr lang="it-IT" sz="2400" dirty="0" err="1">
                <a:latin typeface="Arial" panose="020B0604020202020204" pitchFamily="34" charset="0"/>
                <a:cs typeface="Arial" panose="020B0604020202020204" pitchFamily="34" charset="0"/>
              </a:rPr>
              <a:t>sit</a:t>
            </a:r>
            <a:r>
              <a:rPr lang="it-IT" sz="2400" dirty="0">
                <a:latin typeface="Arial" panose="020B0604020202020204" pitchFamily="34" charset="0"/>
                <a:cs typeface="Arial" panose="020B0604020202020204" pitchFamily="34" charset="0"/>
              </a:rPr>
              <a:t>. </a:t>
            </a:r>
            <a:r>
              <a:rPr lang="it-IT" sz="2400" dirty="0" err="1">
                <a:latin typeface="Arial" panose="020B0604020202020204" pitchFamily="34" charset="0"/>
                <a:cs typeface="Arial" panose="020B0604020202020204" pitchFamily="34" charset="0"/>
              </a:rPr>
              <a:t>patrim</a:t>
            </a:r>
            <a:r>
              <a:rPr lang="it-IT" sz="2400" dirty="0">
                <a:latin typeface="Arial" panose="020B0604020202020204" pitchFamily="34" charset="0"/>
                <a:cs typeface="Arial" panose="020B0604020202020204" pitchFamily="34" charset="0"/>
              </a:rPr>
              <a:t>.), 2501 </a:t>
            </a:r>
            <a:r>
              <a:rPr lang="it-IT" sz="2400" i="1" dirty="0">
                <a:latin typeface="Arial" panose="020B0604020202020204" pitchFamily="34" charset="0"/>
                <a:cs typeface="Arial" panose="020B0604020202020204" pitchFamily="34" charset="0"/>
              </a:rPr>
              <a:t>quinquies</a:t>
            </a:r>
            <a:r>
              <a:rPr lang="it-IT" sz="2400" dirty="0">
                <a:latin typeface="Arial" panose="020B0604020202020204" pitchFamily="34" charset="0"/>
                <a:cs typeface="Arial" panose="020B0604020202020204" pitchFamily="34" charset="0"/>
              </a:rPr>
              <a:t> (</a:t>
            </a:r>
            <a:r>
              <a:rPr lang="it-IT" sz="2400" dirty="0" err="1">
                <a:latin typeface="Arial" panose="020B0604020202020204" pitchFamily="34" charset="0"/>
                <a:cs typeface="Arial" panose="020B0604020202020204" pitchFamily="34" charset="0"/>
              </a:rPr>
              <a:t>rel</a:t>
            </a:r>
            <a:r>
              <a:rPr lang="it-IT" sz="2400" dirty="0">
                <a:latin typeface="Arial" panose="020B0604020202020204" pitchFamily="34" charset="0"/>
                <a:cs typeface="Arial" panose="020B0604020202020204" pitchFamily="34" charset="0"/>
              </a:rPr>
              <a:t>. </a:t>
            </a:r>
            <a:r>
              <a:rPr lang="it-IT" sz="2400" dirty="0" err="1">
                <a:latin typeface="Arial" panose="020B0604020202020204" pitchFamily="34" charset="0"/>
                <a:cs typeface="Arial" panose="020B0604020202020204" pitchFamily="34" charset="0"/>
              </a:rPr>
              <a:t>amm</a:t>
            </a:r>
            <a:r>
              <a:rPr lang="it-IT" sz="2400" dirty="0">
                <a:latin typeface="Arial" panose="020B0604020202020204" pitchFamily="34" charset="0"/>
                <a:cs typeface="Arial" panose="020B0604020202020204" pitchFamily="34" charset="0"/>
              </a:rPr>
              <a:t>.), 2501 </a:t>
            </a:r>
            <a:r>
              <a:rPr lang="it-IT" sz="2400" i="1" dirty="0">
                <a:latin typeface="Arial" panose="020B0604020202020204" pitchFamily="34" charset="0"/>
                <a:cs typeface="Arial" panose="020B0604020202020204" pitchFamily="34" charset="0"/>
              </a:rPr>
              <a:t>sexies</a:t>
            </a:r>
            <a:r>
              <a:rPr lang="it-IT" sz="2400" dirty="0">
                <a:latin typeface="Arial" panose="020B0604020202020204" pitchFamily="34" charset="0"/>
                <a:cs typeface="Arial" panose="020B0604020202020204" pitchFamily="34" charset="0"/>
              </a:rPr>
              <a:t> (</a:t>
            </a:r>
            <a:r>
              <a:rPr lang="it-IT" sz="2400" dirty="0" err="1">
                <a:latin typeface="Arial" panose="020B0604020202020204" pitchFamily="34" charset="0"/>
                <a:cs typeface="Arial" panose="020B0604020202020204" pitchFamily="34" charset="0"/>
              </a:rPr>
              <a:t>rel</a:t>
            </a:r>
            <a:r>
              <a:rPr lang="it-IT" sz="2400" dirty="0">
                <a:latin typeface="Arial" panose="020B0604020202020204" pitchFamily="34" charset="0"/>
                <a:cs typeface="Arial" panose="020B0604020202020204" pitchFamily="34" charset="0"/>
              </a:rPr>
              <a:t>. esperti) e 2501 </a:t>
            </a:r>
            <a:r>
              <a:rPr lang="it-IT" sz="2400" i="1" dirty="0" err="1">
                <a:latin typeface="Arial" panose="020B0604020202020204" pitchFamily="34" charset="0"/>
                <a:cs typeface="Arial" panose="020B0604020202020204" pitchFamily="34" charset="0"/>
              </a:rPr>
              <a:t>septies</a:t>
            </a:r>
            <a:r>
              <a:rPr lang="it-IT" sz="2400" dirty="0">
                <a:latin typeface="Arial" panose="020B0604020202020204" pitchFamily="34" charset="0"/>
                <a:cs typeface="Arial" panose="020B0604020202020204" pitchFamily="34" charset="0"/>
              </a:rPr>
              <a:t> (il deposito stesso, non solo il termine), </a:t>
            </a:r>
            <a:r>
              <a:rPr lang="it-IT" sz="2400" b="1" dirty="0">
                <a:latin typeface="Arial" panose="020B0604020202020204" pitchFamily="34" charset="0"/>
                <a:cs typeface="Arial" panose="020B0604020202020204" pitchFamily="34" charset="0"/>
              </a:rPr>
              <a:t>qualora venga concesso </a:t>
            </a:r>
            <a:r>
              <a:rPr lang="it-IT" sz="2400" dirty="0">
                <a:latin typeface="Arial" panose="020B0604020202020204" pitchFamily="34" charset="0"/>
                <a:cs typeface="Arial" panose="020B0604020202020204" pitchFamily="34" charset="0"/>
              </a:rPr>
              <a:t>agli altri soci della società incorporata il diritto di far acquistare le loro azioni o quote dalla società incorporante per un corrispettivo determinato alla stregua dei criteri previsti per il recesso.</a:t>
            </a:r>
          </a:p>
          <a:p>
            <a:pPr marL="342900" indent="-342900" algn="just">
              <a:buAutoNum type="alphaLcParenR" startAt="2"/>
            </a:pPr>
            <a:endParaRPr lang="it-IT" sz="2400" dirty="0">
              <a:latin typeface="Arial" panose="020B0604020202020204" pitchFamily="34" charset="0"/>
              <a:cs typeface="Arial" panose="020B0604020202020204" pitchFamily="34" charset="0"/>
            </a:endParaRPr>
          </a:p>
          <a:p>
            <a:pPr marL="342900" indent="-342900" algn="just">
              <a:buAutoNum type="alphaLcParenR" startAt="2"/>
            </a:pPr>
            <a:endParaRPr lang="it-IT" sz="2000" dirty="0">
              <a:latin typeface="Arial" panose="020B0604020202020204" pitchFamily="34" charset="0"/>
              <a:cs typeface="Arial" panose="020B0604020202020204" pitchFamily="34" charset="0"/>
            </a:endParaRPr>
          </a:p>
        </p:txBody>
      </p:sp>
      <p:sp>
        <p:nvSpPr>
          <p:cNvPr id="6" name="Segnaposto numero diapositiva 5">
            <a:extLst>
              <a:ext uri="{FF2B5EF4-FFF2-40B4-BE49-F238E27FC236}">
                <a16:creationId xmlns:a16="http://schemas.microsoft.com/office/drawing/2014/main" id="{35B55CA2-06E3-93F8-8A72-2C06E72C3F2D}"/>
              </a:ext>
            </a:extLst>
          </p:cNvPr>
          <p:cNvSpPr>
            <a:spLocks noGrp="1"/>
          </p:cNvSpPr>
          <p:nvPr>
            <p:ph type="sldNum" sz="quarter" idx="12"/>
          </p:nvPr>
        </p:nvSpPr>
        <p:spPr/>
        <p:txBody>
          <a:bodyPr/>
          <a:lstStyle/>
          <a:p>
            <a:fld id="{E6BAC323-424C-4427-A55C-976988B02F12}" type="slidenum">
              <a:rPr lang="it-IT" smtClean="0"/>
              <a:t>30</a:t>
            </a:fld>
            <a:endParaRPr lang="it-IT"/>
          </a:p>
        </p:txBody>
      </p:sp>
    </p:spTree>
    <p:extLst>
      <p:ext uri="{BB962C8B-B14F-4D97-AF65-F5344CB8AC3E}">
        <p14:creationId xmlns:p14="http://schemas.microsoft.com/office/powerpoint/2010/main" val="2388958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E1CDC81-FEF9-00EA-4564-037D2C889950}"/>
              </a:ext>
            </a:extLst>
          </p:cNvPr>
          <p:cNvSpPr txBox="1"/>
          <p:nvPr/>
        </p:nvSpPr>
        <p:spPr>
          <a:xfrm>
            <a:off x="423619" y="467945"/>
            <a:ext cx="11344759" cy="109004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4000" dirty="0">
                <a:solidFill>
                  <a:prstClr val="black"/>
                </a:solidFill>
                <a:latin typeface="Arial" panose="020B0604020202020204" pitchFamily="34" charset="0"/>
                <a:ea typeface="+mj-ea"/>
                <a:cs typeface="Arial" panose="020B0604020202020204" pitchFamily="34" charset="0"/>
              </a:rPr>
              <a:t>Fusioni con procedura semplificata:</a:t>
            </a:r>
          </a:p>
          <a:p>
            <a:pPr marL="0" marR="0" lvl="0" indent="0" algn="ctr" defTabSz="914400" rtl="0" eaLnBrk="1" fontAlgn="auto" latinLnBrk="0" hangingPunct="1">
              <a:lnSpc>
                <a:spcPct val="100000"/>
              </a:lnSpc>
              <a:spcBef>
                <a:spcPts val="100"/>
              </a:spcBef>
              <a:spcAft>
                <a:spcPts val="0"/>
              </a:spcAft>
              <a:buClrTx/>
              <a:buSzTx/>
              <a:buFontTx/>
              <a:buNone/>
              <a:tabLst/>
              <a:defRPr/>
            </a:pPr>
            <a:r>
              <a:rPr lang="it-IT" altLang="it-IT" sz="2400" dirty="0">
                <a:solidFill>
                  <a:prstClr val="black"/>
                </a:solidFill>
                <a:latin typeface="Arial" panose="020B0604020202020204" pitchFamily="34" charset="0"/>
                <a:cs typeface="Arial" panose="020B0604020202020204" pitchFamily="34" charset="0"/>
              </a:rPr>
              <a:t>Artt. 2505, 2505 bis e 2505 quater C.C.</a:t>
            </a:r>
            <a:endParaRPr kumimoji="0" lang="it-IT" alt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CasellaDiTesto 2">
            <a:extLst>
              <a:ext uri="{FF2B5EF4-FFF2-40B4-BE49-F238E27FC236}">
                <a16:creationId xmlns:a16="http://schemas.microsoft.com/office/drawing/2014/main" id="{4DB8F7AF-5D99-F70B-C9E1-70242B8BE835}"/>
              </a:ext>
            </a:extLst>
          </p:cNvPr>
          <p:cNvSpPr txBox="1"/>
          <p:nvPr/>
        </p:nvSpPr>
        <p:spPr>
          <a:xfrm>
            <a:off x="927313" y="1844336"/>
            <a:ext cx="10337370" cy="3785652"/>
          </a:xfrm>
          <a:prstGeom prst="rect">
            <a:avLst/>
          </a:prstGeom>
          <a:noFill/>
        </p:spPr>
        <p:txBody>
          <a:bodyPr wrap="square" rtlCol="0">
            <a:spAutoFit/>
          </a:bodyPr>
          <a:lstStyle/>
          <a:p>
            <a:pPr marL="457200" indent="-457200" algn="just">
              <a:buFont typeface="+mj-lt"/>
              <a:buAutoNum type="alphaLcParenR" startAt="3"/>
            </a:pPr>
            <a:r>
              <a:rPr lang="it-IT" sz="2400" b="1" dirty="0">
                <a:latin typeface="Arial" panose="020B0604020202020204" pitchFamily="34" charset="0"/>
                <a:cs typeface="Arial" panose="020B0604020202020204" pitchFamily="34" charset="0"/>
              </a:rPr>
              <a:t>Fusioni alle quali non partecipano società con capitale rappresentato da azioni</a:t>
            </a:r>
            <a:r>
              <a:rPr lang="it-IT" sz="2400" dirty="0">
                <a:latin typeface="Arial" panose="020B0604020202020204" pitchFamily="34" charset="0"/>
                <a:cs typeface="Arial" panose="020B0604020202020204" pitchFamily="34" charset="0"/>
              </a:rPr>
              <a:t>. L'art. 2505 quater prevede che sia la fusione </a:t>
            </a:r>
            <a:r>
              <a:rPr lang="it-IT" sz="2400" b="1" dirty="0">
                <a:latin typeface="Arial" panose="020B0604020202020204" pitchFamily="34" charset="0"/>
                <a:cs typeface="Arial" panose="020B0604020202020204" pitchFamily="34" charset="0"/>
              </a:rPr>
              <a:t>non partecipano </a:t>
            </a:r>
            <a:r>
              <a:rPr lang="it-IT" sz="2400" dirty="0">
                <a:latin typeface="Arial" panose="020B0604020202020204" pitchFamily="34" charset="0"/>
                <a:cs typeface="Arial" panose="020B0604020202020204" pitchFamily="34" charset="0"/>
              </a:rPr>
              <a:t>(quindi si fa riferimento solo alle società partecipanti, non a quella eventualmente risultante dalla fusione propria) società per azioni o in accomandita per azioni, né società cooperative per azioni, non si applicano gli articoli 2501, secondo comma (società in liquidazione che abbiano iniziato la distribuzione dell'attivo) e 2501 </a:t>
            </a:r>
            <a:r>
              <a:rPr lang="it-IT" sz="2400" i="1" dirty="0">
                <a:latin typeface="Arial" panose="020B0604020202020204" pitchFamily="34" charset="0"/>
                <a:cs typeface="Arial" panose="020B0604020202020204" pitchFamily="34" charset="0"/>
              </a:rPr>
              <a:t>ter</a:t>
            </a:r>
            <a:r>
              <a:rPr lang="it-IT" sz="2400" dirty="0">
                <a:latin typeface="Arial" panose="020B0604020202020204" pitchFamily="34" charset="0"/>
                <a:cs typeface="Arial" panose="020B0604020202020204" pitchFamily="34" charset="0"/>
              </a:rPr>
              <a:t>, secondo comma (limite del 10% del conguaglio in denaro); </a:t>
            </a:r>
          </a:p>
          <a:p>
            <a:pPr marL="449263" indent="-449263" algn="just" defTabSz="449263"/>
            <a:r>
              <a:rPr lang="it-IT" sz="2400" dirty="0">
                <a:latin typeface="Arial" panose="020B0604020202020204" pitchFamily="34" charset="0"/>
                <a:cs typeface="Arial" panose="020B0604020202020204" pitchFamily="34" charset="0"/>
              </a:rPr>
              <a:t>	i termini cui agli articoli 2501 </a:t>
            </a:r>
            <a:r>
              <a:rPr lang="it-IT" sz="2400" i="1" dirty="0">
                <a:latin typeface="Arial" panose="020B0604020202020204" pitchFamily="34" charset="0"/>
                <a:cs typeface="Arial" panose="020B0604020202020204" pitchFamily="34" charset="0"/>
              </a:rPr>
              <a:t>ter</a:t>
            </a:r>
            <a:r>
              <a:rPr lang="it-IT" sz="2400" dirty="0">
                <a:latin typeface="Arial" panose="020B0604020202020204" pitchFamily="34" charset="0"/>
                <a:cs typeface="Arial" panose="020B0604020202020204" pitchFamily="34" charset="0"/>
              </a:rPr>
              <a:t>, quarto comma; 2501 </a:t>
            </a:r>
            <a:r>
              <a:rPr lang="it-IT" sz="2400" i="1" dirty="0" err="1">
                <a:latin typeface="Arial" panose="020B0604020202020204" pitchFamily="34" charset="0"/>
                <a:cs typeface="Arial" panose="020B0604020202020204" pitchFamily="34" charset="0"/>
              </a:rPr>
              <a:t>septies</a:t>
            </a:r>
            <a:r>
              <a:rPr lang="it-IT" sz="2400" dirty="0">
                <a:latin typeface="Arial" panose="020B0604020202020204" pitchFamily="34" charset="0"/>
                <a:cs typeface="Arial" panose="020B0604020202020204" pitchFamily="34" charset="0"/>
              </a:rPr>
              <a:t>, primo comma, e 2503, primo comma sono ridotti alla metà.</a:t>
            </a:r>
          </a:p>
        </p:txBody>
      </p:sp>
      <p:sp>
        <p:nvSpPr>
          <p:cNvPr id="6" name="Segnaposto numero diapositiva 5">
            <a:extLst>
              <a:ext uri="{FF2B5EF4-FFF2-40B4-BE49-F238E27FC236}">
                <a16:creationId xmlns:a16="http://schemas.microsoft.com/office/drawing/2014/main" id="{60B193EE-6435-50B9-E464-8AD36D07C33C}"/>
              </a:ext>
            </a:extLst>
          </p:cNvPr>
          <p:cNvSpPr>
            <a:spLocks noGrp="1"/>
          </p:cNvSpPr>
          <p:nvPr>
            <p:ph type="sldNum" sz="quarter" idx="12"/>
          </p:nvPr>
        </p:nvSpPr>
        <p:spPr/>
        <p:txBody>
          <a:bodyPr/>
          <a:lstStyle/>
          <a:p>
            <a:fld id="{E6BAC323-424C-4427-A55C-976988B02F12}" type="slidenum">
              <a:rPr lang="it-IT" smtClean="0"/>
              <a:t>31</a:t>
            </a:fld>
            <a:endParaRPr lang="it-IT"/>
          </a:p>
        </p:txBody>
      </p:sp>
    </p:spTree>
    <p:extLst>
      <p:ext uri="{BB962C8B-B14F-4D97-AF65-F5344CB8AC3E}">
        <p14:creationId xmlns:p14="http://schemas.microsoft.com/office/powerpoint/2010/main" val="1759993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0634AA4-E3AF-347B-FAB1-146C89B9EAD1}"/>
              </a:ext>
            </a:extLst>
          </p:cNvPr>
          <p:cNvSpPr txBox="1"/>
          <p:nvPr/>
        </p:nvSpPr>
        <p:spPr>
          <a:xfrm>
            <a:off x="638828" y="487254"/>
            <a:ext cx="11098060" cy="5583131"/>
          </a:xfrm>
          <a:prstGeom prst="rect">
            <a:avLst/>
          </a:prstGeom>
          <a:noFill/>
        </p:spPr>
        <p:txBody>
          <a:bodyPr wrap="square">
            <a:spAutoFit/>
          </a:bodyPr>
          <a:lstStyle/>
          <a:p>
            <a:pPr algn="ctr">
              <a:lnSpc>
                <a:spcPct val="115000"/>
              </a:lnSpc>
              <a:spcAft>
                <a:spcPts val="800"/>
              </a:spcAft>
              <a:buNone/>
            </a:pPr>
            <a:r>
              <a:rPr lang="it-IT" sz="2800" b="1" kern="100" dirty="0">
                <a:effectLst/>
                <a:latin typeface="Arial" panose="020B0604020202020204" pitchFamily="34" charset="0"/>
                <a:ea typeface="Aptos" panose="020B0004020202020204" pitchFamily="34" charset="0"/>
                <a:cs typeface="Arial" panose="020B0604020202020204" pitchFamily="34" charset="0"/>
              </a:rPr>
              <a:t>Fusione transfrontaliera</a:t>
            </a:r>
            <a:endParaRPr lang="it-IT" sz="2800" kern="100" dirty="0">
              <a:effectLst/>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3200" kern="100" dirty="0">
                <a:effectLst/>
                <a:latin typeface="Arial" panose="020B0604020202020204" pitchFamily="34" charset="0"/>
                <a:ea typeface="Aptos" panose="020B0004020202020204" pitchFamily="34" charset="0"/>
                <a:cs typeface="Arial" panose="020B0604020202020204" pitchFamily="34" charset="0"/>
              </a:rPr>
              <a:t>La fusione transfrontaliera, disciplinata dal D.Lgs. 108/2008 che ha recepito la Direttiva 2005/56/CE, riguarda operazioni tra società di capitali di cui almeno una italiana e l'altra appartenente ad un diverso Stato membro dell'UE.</a:t>
            </a:r>
          </a:p>
          <a:p>
            <a:pPr algn="ctr">
              <a:lnSpc>
                <a:spcPct val="115000"/>
              </a:lnSpc>
              <a:spcAft>
                <a:spcPts val="800"/>
              </a:spcAft>
              <a:buNone/>
            </a:pPr>
            <a:r>
              <a:rPr lang="it-IT" sz="3200" b="1" kern="100" dirty="0">
                <a:effectLst/>
                <a:latin typeface="Arial" panose="020B0604020202020204" pitchFamily="34" charset="0"/>
                <a:ea typeface="Aptos" panose="020B0004020202020204" pitchFamily="34" charset="0"/>
                <a:cs typeface="Arial" panose="020B0604020202020204" pitchFamily="34" charset="0"/>
              </a:rPr>
              <a:t>Peculiarità</a:t>
            </a:r>
            <a:r>
              <a:rPr lang="it-IT" sz="32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Applicazione cumulativa delle legislazioni nazionali</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Controllo di legalità preventivo e successivo</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Disciplina specifica per la partecipazione dei lavoratori</a:t>
            </a:r>
          </a:p>
        </p:txBody>
      </p:sp>
      <p:sp>
        <p:nvSpPr>
          <p:cNvPr id="5" name="Segnaposto numero diapositiva 4">
            <a:extLst>
              <a:ext uri="{FF2B5EF4-FFF2-40B4-BE49-F238E27FC236}">
                <a16:creationId xmlns:a16="http://schemas.microsoft.com/office/drawing/2014/main" id="{6157F420-69DE-D448-E31B-A0F062542D03}"/>
              </a:ext>
            </a:extLst>
          </p:cNvPr>
          <p:cNvSpPr>
            <a:spLocks noGrp="1"/>
          </p:cNvSpPr>
          <p:nvPr>
            <p:ph type="sldNum" sz="quarter" idx="12"/>
          </p:nvPr>
        </p:nvSpPr>
        <p:spPr/>
        <p:txBody>
          <a:bodyPr/>
          <a:lstStyle/>
          <a:p>
            <a:fld id="{E6BAC323-424C-4427-A55C-976988B02F12}" type="slidenum">
              <a:rPr lang="it-IT" smtClean="0"/>
              <a:t>32</a:t>
            </a:fld>
            <a:endParaRPr lang="it-IT"/>
          </a:p>
        </p:txBody>
      </p:sp>
    </p:spTree>
    <p:extLst>
      <p:ext uri="{BB962C8B-B14F-4D97-AF65-F5344CB8AC3E}">
        <p14:creationId xmlns:p14="http://schemas.microsoft.com/office/powerpoint/2010/main" val="196965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46FB660-2DD3-6407-5495-CB3F0E598969}"/>
              </a:ext>
            </a:extLst>
          </p:cNvPr>
          <p:cNvSpPr txBox="1"/>
          <p:nvPr/>
        </p:nvSpPr>
        <p:spPr>
          <a:xfrm>
            <a:off x="1844299" y="573437"/>
            <a:ext cx="9174996" cy="461665"/>
          </a:xfrm>
          <a:prstGeom prst="rect">
            <a:avLst/>
          </a:prstGeom>
          <a:noFill/>
        </p:spPr>
        <p:txBody>
          <a:bodyPr wrap="square" rtlCol="0">
            <a:spAutoFit/>
          </a:bodyPr>
          <a:lstStyle/>
          <a:p>
            <a:pPr algn="ctr"/>
            <a:r>
              <a:rPr lang="it-IT" sz="2400" b="1" dirty="0">
                <a:latin typeface="Arial" panose="020B0604020202020204" pitchFamily="34" charset="0"/>
                <a:cs typeface="Arial" panose="020B0604020202020204" pitchFamily="34" charset="0"/>
              </a:rPr>
              <a:t>FUSIONE: LIMITI E DIVIETI</a:t>
            </a:r>
          </a:p>
        </p:txBody>
      </p:sp>
      <p:sp>
        <p:nvSpPr>
          <p:cNvPr id="3" name="CasellaDiTesto 2">
            <a:extLst>
              <a:ext uri="{FF2B5EF4-FFF2-40B4-BE49-F238E27FC236}">
                <a16:creationId xmlns:a16="http://schemas.microsoft.com/office/drawing/2014/main" id="{55D5009A-FBC2-87EC-9D32-951EE25E3475}"/>
              </a:ext>
            </a:extLst>
          </p:cNvPr>
          <p:cNvSpPr txBox="1"/>
          <p:nvPr/>
        </p:nvSpPr>
        <p:spPr>
          <a:xfrm>
            <a:off x="836908" y="1673816"/>
            <a:ext cx="10771323" cy="4524315"/>
          </a:xfrm>
          <a:prstGeom prst="rect">
            <a:avLst/>
          </a:prstGeom>
          <a:noFill/>
        </p:spPr>
        <p:txBody>
          <a:bodyPr wrap="square" rtlCol="0">
            <a:spAutoFit/>
          </a:bodyPr>
          <a:lstStyle/>
          <a:p>
            <a:r>
              <a:rPr lang="it-IT" sz="2400" dirty="0">
                <a:latin typeface="Arial" panose="020B0604020202020204" pitchFamily="34" charset="0"/>
                <a:cs typeface="Arial" panose="020B0604020202020204" pitchFamily="34" charset="0"/>
              </a:rPr>
              <a:t>NON possono fondersi le società in liquidazione che abbiano iniziato la distribuzione dell’attivo</a:t>
            </a:r>
          </a:p>
          <a:p>
            <a:endParaRPr lang="it-IT" sz="2400" dirty="0">
              <a:latin typeface="Arial" panose="020B0604020202020204" pitchFamily="34" charset="0"/>
              <a:cs typeface="Arial" panose="020B0604020202020204" pitchFamily="34" charset="0"/>
            </a:endParaRPr>
          </a:p>
          <a:p>
            <a:r>
              <a:rPr lang="it-IT" sz="2400" dirty="0">
                <a:latin typeface="Arial" panose="020B0604020202020204" pitchFamily="34" charset="0"/>
                <a:cs typeface="Arial" panose="020B0604020202020204" pitchFamily="34" charset="0"/>
              </a:rPr>
              <a:t>SPA con prestito obbligazionario che si trasforma in altro tipo di società (che non emette obbligazioni): estinzione anticipata del prestito o, se convertibile, totale conversione prima della fusione; </a:t>
            </a:r>
          </a:p>
          <a:p>
            <a:endParaRPr lang="it-IT" sz="2400" dirty="0">
              <a:latin typeface="Arial" panose="020B0604020202020204" pitchFamily="34" charset="0"/>
              <a:cs typeface="Arial" panose="020B0604020202020204" pitchFamily="34" charset="0"/>
            </a:endParaRPr>
          </a:p>
          <a:p>
            <a:r>
              <a:rPr lang="it-IT" sz="2400" dirty="0">
                <a:latin typeface="Arial" panose="020B0604020202020204" pitchFamily="34" charset="0"/>
                <a:cs typeface="Arial" panose="020B0604020202020204" pitchFamily="34" charset="0"/>
              </a:rPr>
              <a:t>SPA e SRL: obbligazioni  e titoli di debito: novazione oggettiva, a condizione che l’intero finanziamento sia sottoscritto o garantito con fidejussione da investitore professionale soggetto a vigilanza prudenziale; </a:t>
            </a:r>
            <a:r>
              <a:rPr lang="it-IT" sz="2400" u="sng" dirty="0">
                <a:latin typeface="Arial" panose="020B0604020202020204" pitchFamily="34" charset="0"/>
                <a:cs typeface="Arial" panose="020B0604020202020204" pitchFamily="34" charset="0"/>
              </a:rPr>
              <a:t>oppure</a:t>
            </a:r>
            <a:r>
              <a:rPr lang="it-IT" sz="2400" dirty="0">
                <a:latin typeface="Arial" panose="020B0604020202020204" pitchFamily="34" charset="0"/>
                <a:cs typeface="Arial" panose="020B0604020202020204" pitchFamily="34" charset="0"/>
              </a:rPr>
              <a:t> L.A. 11,589</a:t>
            </a:r>
          </a:p>
          <a:p>
            <a:endParaRPr lang="it-IT" sz="2400" dirty="0">
              <a:latin typeface="Arial" panose="020B0604020202020204" pitchFamily="34" charset="0"/>
              <a:cs typeface="Arial" panose="020B0604020202020204" pitchFamily="34" charset="0"/>
            </a:endParaRPr>
          </a:p>
          <a:p>
            <a:endParaRPr lang="it-IT" sz="2400" dirty="0">
              <a:latin typeface="Arial" panose="020B0604020202020204" pitchFamily="34" charset="0"/>
              <a:cs typeface="Arial" panose="020B0604020202020204" pitchFamily="34" charset="0"/>
            </a:endParaRPr>
          </a:p>
        </p:txBody>
      </p:sp>
      <p:sp>
        <p:nvSpPr>
          <p:cNvPr id="6" name="Segnaposto numero diapositiva 5">
            <a:extLst>
              <a:ext uri="{FF2B5EF4-FFF2-40B4-BE49-F238E27FC236}">
                <a16:creationId xmlns:a16="http://schemas.microsoft.com/office/drawing/2014/main" id="{26EFA755-6C97-592B-8B0A-25AF438C2A23}"/>
              </a:ext>
            </a:extLst>
          </p:cNvPr>
          <p:cNvSpPr>
            <a:spLocks noGrp="1"/>
          </p:cNvSpPr>
          <p:nvPr>
            <p:ph type="sldNum" sz="quarter" idx="12"/>
          </p:nvPr>
        </p:nvSpPr>
        <p:spPr/>
        <p:txBody>
          <a:bodyPr/>
          <a:lstStyle/>
          <a:p>
            <a:fld id="{E6BAC323-424C-4427-A55C-976988B02F12}" type="slidenum">
              <a:rPr lang="it-IT" smtClean="0"/>
              <a:t>33</a:t>
            </a:fld>
            <a:endParaRPr lang="it-IT"/>
          </a:p>
        </p:txBody>
      </p:sp>
    </p:spTree>
    <p:extLst>
      <p:ext uri="{BB962C8B-B14F-4D97-AF65-F5344CB8AC3E}">
        <p14:creationId xmlns:p14="http://schemas.microsoft.com/office/powerpoint/2010/main" val="15984104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CC778F-9A5B-99AD-66AF-B82C83B32855}"/>
              </a:ext>
            </a:extLst>
          </p:cNvPr>
          <p:cNvSpPr>
            <a:spLocks noGrp="1"/>
          </p:cNvSpPr>
          <p:nvPr>
            <p:ph type="title"/>
          </p:nvPr>
        </p:nvSpPr>
        <p:spPr>
          <a:xfrm>
            <a:off x="838200" y="365126"/>
            <a:ext cx="10515600" cy="609236"/>
          </a:xfrm>
        </p:spPr>
        <p:txBody>
          <a:bodyPr>
            <a:normAutofit fontScale="90000"/>
          </a:bodyPr>
          <a:lstStyle/>
          <a:p>
            <a:pPr algn="ctr"/>
            <a:r>
              <a:rPr lang="it-IT" dirty="0"/>
              <a:t>Fusione e capitale sociale</a:t>
            </a:r>
          </a:p>
        </p:txBody>
      </p:sp>
      <p:sp>
        <p:nvSpPr>
          <p:cNvPr id="3" name="Segnaposto contenuto 2">
            <a:extLst>
              <a:ext uri="{FF2B5EF4-FFF2-40B4-BE49-F238E27FC236}">
                <a16:creationId xmlns:a16="http://schemas.microsoft.com/office/drawing/2014/main" id="{A627971F-6F48-F7EE-4BF9-5FC8A1A8C8B7}"/>
              </a:ext>
            </a:extLst>
          </p:cNvPr>
          <p:cNvSpPr>
            <a:spLocks noGrp="1"/>
          </p:cNvSpPr>
          <p:nvPr>
            <p:ph idx="1"/>
          </p:nvPr>
        </p:nvSpPr>
        <p:spPr>
          <a:xfrm>
            <a:off x="563670" y="974361"/>
            <a:ext cx="11311003" cy="5711251"/>
          </a:xfrm>
        </p:spPr>
        <p:txBody>
          <a:bodyPr>
            <a:normAutofit/>
          </a:bodyPr>
          <a:lstStyle/>
          <a:p>
            <a:pPr algn="just"/>
            <a:r>
              <a:rPr lang="it-IT" dirty="0"/>
              <a:t>1) Il capitale della società risultante dalla fusione (ovvero l'aumento di capitale della incorporante) non deve necessariamente corrispondere alla somma dei capitali delle società partecipanti (o al capitale della incorporata) ma può anche essere inferiore, perché i creditori sono tutelati dall'opposizione ex articolo 2503 del codice civile </a:t>
            </a:r>
            <a:r>
              <a:rPr lang="it-IT" dirty="0">
                <a:highlight>
                  <a:srgbClr val="FFFF00"/>
                </a:highlight>
              </a:rPr>
              <a:t>L.A.31</a:t>
            </a:r>
          </a:p>
          <a:p>
            <a:pPr algn="just"/>
            <a:r>
              <a:rPr lang="it-IT" dirty="0"/>
              <a:t>2) Il capitale della società risultante dalla fusione deve essere ripartito (ovvero l'aumento di capitale della incorporante deve essere determinato) tenuto conto dei patrimoni e non dei capitali delle società partecipanti. Perciò si ritiene quasi pacificamente che la determinazione del capitale post fusione (come la determinazione del rapporto di cambio) sia rimesso alla discrezionalità dell'organo amministrativo, risultando dalle trattative intercorse tra le società.</a:t>
            </a:r>
          </a:p>
        </p:txBody>
      </p:sp>
      <p:sp>
        <p:nvSpPr>
          <p:cNvPr id="6" name="Segnaposto numero diapositiva 5">
            <a:extLst>
              <a:ext uri="{FF2B5EF4-FFF2-40B4-BE49-F238E27FC236}">
                <a16:creationId xmlns:a16="http://schemas.microsoft.com/office/drawing/2014/main" id="{FC29BF38-ED06-165C-79AC-A99780D3922F}"/>
              </a:ext>
            </a:extLst>
          </p:cNvPr>
          <p:cNvSpPr>
            <a:spLocks noGrp="1"/>
          </p:cNvSpPr>
          <p:nvPr>
            <p:ph type="sldNum" sz="quarter" idx="12"/>
          </p:nvPr>
        </p:nvSpPr>
        <p:spPr/>
        <p:txBody>
          <a:bodyPr/>
          <a:lstStyle/>
          <a:p>
            <a:fld id="{E6BAC323-424C-4427-A55C-976988B02F12}" type="slidenum">
              <a:rPr lang="it-IT" smtClean="0"/>
              <a:t>34</a:t>
            </a:fld>
            <a:endParaRPr lang="it-IT"/>
          </a:p>
        </p:txBody>
      </p:sp>
    </p:spTree>
    <p:extLst>
      <p:ext uri="{BB962C8B-B14F-4D97-AF65-F5344CB8AC3E}">
        <p14:creationId xmlns:p14="http://schemas.microsoft.com/office/powerpoint/2010/main" val="17267427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CC778F-9A5B-99AD-66AF-B82C83B32855}"/>
              </a:ext>
            </a:extLst>
          </p:cNvPr>
          <p:cNvSpPr>
            <a:spLocks noGrp="1"/>
          </p:cNvSpPr>
          <p:nvPr>
            <p:ph type="title"/>
          </p:nvPr>
        </p:nvSpPr>
        <p:spPr>
          <a:xfrm>
            <a:off x="838200" y="365126"/>
            <a:ext cx="10515600" cy="609236"/>
          </a:xfrm>
        </p:spPr>
        <p:txBody>
          <a:bodyPr>
            <a:normAutofit fontScale="90000"/>
          </a:bodyPr>
          <a:lstStyle/>
          <a:p>
            <a:pPr algn="ctr"/>
            <a:r>
              <a:rPr lang="it-IT" dirty="0"/>
              <a:t>Fusione e capitale sociale</a:t>
            </a:r>
          </a:p>
        </p:txBody>
      </p:sp>
      <p:sp>
        <p:nvSpPr>
          <p:cNvPr id="3" name="Segnaposto contenuto 2">
            <a:extLst>
              <a:ext uri="{FF2B5EF4-FFF2-40B4-BE49-F238E27FC236}">
                <a16:creationId xmlns:a16="http://schemas.microsoft.com/office/drawing/2014/main" id="{A627971F-6F48-F7EE-4BF9-5FC8A1A8C8B7}"/>
              </a:ext>
            </a:extLst>
          </p:cNvPr>
          <p:cNvSpPr>
            <a:spLocks noGrp="1"/>
          </p:cNvSpPr>
          <p:nvPr>
            <p:ph idx="1"/>
          </p:nvPr>
        </p:nvSpPr>
        <p:spPr>
          <a:xfrm>
            <a:off x="733269" y="974361"/>
            <a:ext cx="10515600" cy="5711251"/>
          </a:xfrm>
        </p:spPr>
        <p:txBody>
          <a:bodyPr>
            <a:normAutofit/>
          </a:bodyPr>
          <a:lstStyle/>
          <a:p>
            <a:r>
              <a:rPr lang="it-IT" dirty="0"/>
              <a:t>3) Nella fusione propria il capitale della società risultante dalla fusione può essere:</a:t>
            </a:r>
          </a:p>
          <a:p>
            <a:pPr marL="0" indent="0">
              <a:buNone/>
            </a:pPr>
            <a:r>
              <a:rPr lang="it-IT" dirty="0"/>
              <a:t>    – pari alla somma dei capitali delle partecipanti;</a:t>
            </a:r>
          </a:p>
          <a:p>
            <a:pPr marL="179388" indent="-179388">
              <a:buNone/>
              <a:tabLst>
                <a:tab pos="179388" algn="l"/>
              </a:tabLst>
            </a:pPr>
            <a:r>
              <a:rPr lang="it-IT" dirty="0"/>
              <a:t>    – superiore alla somma dei capitali dei partiti delle partecipanti:  nel complesso vi è  un aumento gratuito del capitale (c. d. da fusione);</a:t>
            </a:r>
          </a:p>
          <a:p>
            <a:pPr marL="179388" indent="-179388">
              <a:buNone/>
              <a:tabLst>
                <a:tab pos="179388" algn="l"/>
              </a:tabLst>
            </a:pPr>
            <a:r>
              <a:rPr lang="it-IT" dirty="0"/>
              <a:t>	- inferiore alla somma dei capitali delle partecipanti: nel complesso vi è una riduzione reale del capitale mediante passaggio di capitale a  riserva (c.d. avanzo  da fusione)  </a:t>
            </a:r>
            <a:r>
              <a:rPr lang="it-IT" dirty="0">
                <a:highlight>
                  <a:srgbClr val="FFFF00"/>
                </a:highlight>
              </a:rPr>
              <a:t>L.E.8</a:t>
            </a:r>
          </a:p>
        </p:txBody>
      </p:sp>
      <p:sp>
        <p:nvSpPr>
          <p:cNvPr id="6" name="Segnaposto numero diapositiva 5">
            <a:extLst>
              <a:ext uri="{FF2B5EF4-FFF2-40B4-BE49-F238E27FC236}">
                <a16:creationId xmlns:a16="http://schemas.microsoft.com/office/drawing/2014/main" id="{7705CA4F-F848-6A31-1E14-0286E5559228}"/>
              </a:ext>
            </a:extLst>
          </p:cNvPr>
          <p:cNvSpPr>
            <a:spLocks noGrp="1"/>
          </p:cNvSpPr>
          <p:nvPr>
            <p:ph type="sldNum" sz="quarter" idx="12"/>
          </p:nvPr>
        </p:nvSpPr>
        <p:spPr/>
        <p:txBody>
          <a:bodyPr/>
          <a:lstStyle/>
          <a:p>
            <a:fld id="{E6BAC323-424C-4427-A55C-976988B02F12}" type="slidenum">
              <a:rPr lang="it-IT" smtClean="0"/>
              <a:t>35</a:t>
            </a:fld>
            <a:endParaRPr lang="it-IT"/>
          </a:p>
        </p:txBody>
      </p:sp>
    </p:spTree>
    <p:extLst>
      <p:ext uri="{BB962C8B-B14F-4D97-AF65-F5344CB8AC3E}">
        <p14:creationId xmlns:p14="http://schemas.microsoft.com/office/powerpoint/2010/main" val="16087680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CC778F-9A5B-99AD-66AF-B82C83B32855}"/>
              </a:ext>
            </a:extLst>
          </p:cNvPr>
          <p:cNvSpPr>
            <a:spLocks noGrp="1"/>
          </p:cNvSpPr>
          <p:nvPr>
            <p:ph type="title"/>
          </p:nvPr>
        </p:nvSpPr>
        <p:spPr>
          <a:xfrm>
            <a:off x="838200" y="365126"/>
            <a:ext cx="10515600" cy="609236"/>
          </a:xfrm>
        </p:spPr>
        <p:txBody>
          <a:bodyPr>
            <a:normAutofit fontScale="90000"/>
          </a:bodyPr>
          <a:lstStyle/>
          <a:p>
            <a:pPr algn="ctr"/>
            <a:r>
              <a:rPr lang="it-IT" dirty="0"/>
              <a:t>Fusione e capitale sociale</a:t>
            </a:r>
          </a:p>
        </p:txBody>
      </p:sp>
      <p:sp>
        <p:nvSpPr>
          <p:cNvPr id="3" name="Segnaposto contenuto 2">
            <a:extLst>
              <a:ext uri="{FF2B5EF4-FFF2-40B4-BE49-F238E27FC236}">
                <a16:creationId xmlns:a16="http://schemas.microsoft.com/office/drawing/2014/main" id="{A627971F-6F48-F7EE-4BF9-5FC8A1A8C8B7}"/>
              </a:ext>
            </a:extLst>
          </p:cNvPr>
          <p:cNvSpPr>
            <a:spLocks noGrp="1"/>
          </p:cNvSpPr>
          <p:nvPr>
            <p:ph idx="1"/>
          </p:nvPr>
        </p:nvSpPr>
        <p:spPr>
          <a:xfrm>
            <a:off x="733269" y="974361"/>
            <a:ext cx="10515600" cy="5711251"/>
          </a:xfrm>
        </p:spPr>
        <p:txBody>
          <a:bodyPr>
            <a:normAutofit fontScale="92500"/>
          </a:bodyPr>
          <a:lstStyle/>
          <a:p>
            <a:r>
              <a:rPr lang="it-IT" b="1" dirty="0"/>
              <a:t>Fusione per incorporazione  con aumento del capitale</a:t>
            </a:r>
            <a:r>
              <a:rPr lang="it-IT" dirty="0"/>
              <a:t>: Normalmente la fusione per incorporazione avviene con aumento del capitale delle incorporante, in quanto devono essere assegnate le azioni/quote ai soci dell'incorporata.</a:t>
            </a:r>
          </a:p>
          <a:p>
            <a:pPr marL="179388" indent="0" algn="just">
              <a:buNone/>
            </a:pPr>
            <a:r>
              <a:rPr lang="it-IT" dirty="0"/>
              <a:t>In concreto l'aumento di capitale può essere:</a:t>
            </a:r>
          </a:p>
          <a:p>
            <a:pPr marL="0" indent="0" algn="just">
              <a:buNone/>
            </a:pPr>
            <a:r>
              <a:rPr lang="it-IT" dirty="0"/>
              <a:t>   – pari al capitale delle incorporata (non vi è sovrapprezzo);</a:t>
            </a:r>
          </a:p>
          <a:p>
            <a:pPr marL="179388" indent="0" algn="just">
              <a:buNone/>
            </a:pPr>
            <a:r>
              <a:rPr lang="it-IT" dirty="0"/>
              <a:t> - superiore al capitale delle incorporata nel complesso vi è un aumento  gratuito del capitale (C. D. disavanzo da fusione). Praticamente vi è un sovrapprezzo a carico dell'incorporante;</a:t>
            </a:r>
          </a:p>
          <a:p>
            <a:pPr marL="269875" indent="0" algn="just">
              <a:buNone/>
            </a:pPr>
            <a:r>
              <a:rPr lang="it-IT" dirty="0"/>
              <a:t>  - inferiore al capitale della incorporata punti nel complesso vi è una riduzione reale del capitale mediante passaggio di capitale riserva (C. D. Avanzo da fusione). Praticamente vi è un sovrapprezzo a carico dell'incorporata, in quanto parte del suo patrimonio è imputata a capitale e altra parte è imputata a sovrapprezzo.</a:t>
            </a:r>
          </a:p>
        </p:txBody>
      </p:sp>
      <p:sp>
        <p:nvSpPr>
          <p:cNvPr id="6" name="Segnaposto numero diapositiva 5">
            <a:extLst>
              <a:ext uri="{FF2B5EF4-FFF2-40B4-BE49-F238E27FC236}">
                <a16:creationId xmlns:a16="http://schemas.microsoft.com/office/drawing/2014/main" id="{EEF5EEDD-A25F-C7B2-B93C-86218B413867}"/>
              </a:ext>
            </a:extLst>
          </p:cNvPr>
          <p:cNvSpPr>
            <a:spLocks noGrp="1"/>
          </p:cNvSpPr>
          <p:nvPr>
            <p:ph type="sldNum" sz="quarter" idx="12"/>
          </p:nvPr>
        </p:nvSpPr>
        <p:spPr/>
        <p:txBody>
          <a:bodyPr/>
          <a:lstStyle/>
          <a:p>
            <a:fld id="{E6BAC323-424C-4427-A55C-976988B02F12}" type="slidenum">
              <a:rPr lang="it-IT" smtClean="0"/>
              <a:t>36</a:t>
            </a:fld>
            <a:endParaRPr lang="it-IT"/>
          </a:p>
        </p:txBody>
      </p:sp>
    </p:spTree>
    <p:extLst>
      <p:ext uri="{BB962C8B-B14F-4D97-AF65-F5344CB8AC3E}">
        <p14:creationId xmlns:p14="http://schemas.microsoft.com/office/powerpoint/2010/main" val="41905321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27971F-6F48-F7EE-4BF9-5FC8A1A8C8B7}"/>
              </a:ext>
            </a:extLst>
          </p:cNvPr>
          <p:cNvSpPr>
            <a:spLocks noGrp="1"/>
          </p:cNvSpPr>
          <p:nvPr>
            <p:ph idx="1"/>
          </p:nvPr>
        </p:nvSpPr>
        <p:spPr>
          <a:xfrm>
            <a:off x="329785" y="389744"/>
            <a:ext cx="11452484" cy="6310859"/>
          </a:xfrm>
        </p:spPr>
        <p:txBody>
          <a:bodyPr>
            <a:normAutofit lnSpcReduction="10000"/>
          </a:bodyPr>
          <a:lstStyle/>
          <a:p>
            <a:pPr marL="0" indent="0">
              <a:buNone/>
            </a:pPr>
            <a:r>
              <a:rPr lang="it-IT" sz="3000" b="1" dirty="0">
                <a:latin typeface="Arial" panose="020B0604020202020204" pitchFamily="34" charset="0"/>
                <a:cs typeface="Arial" panose="020B0604020202020204" pitchFamily="34" charset="0"/>
              </a:rPr>
              <a:t>Fusione per incorporazione </a:t>
            </a:r>
            <a:r>
              <a:rPr lang="it-IT" sz="3000" b="1" u="sng" dirty="0">
                <a:latin typeface="Arial" panose="020B0604020202020204" pitchFamily="34" charset="0"/>
                <a:cs typeface="Arial" panose="020B0604020202020204" pitchFamily="34" charset="0"/>
              </a:rPr>
              <a:t>senza aumento </a:t>
            </a:r>
            <a:r>
              <a:rPr lang="it-IT" sz="3000" b="1" dirty="0">
                <a:latin typeface="Arial" panose="020B0604020202020204" pitchFamily="34" charset="0"/>
                <a:cs typeface="Arial" panose="020B0604020202020204" pitchFamily="34" charset="0"/>
              </a:rPr>
              <a:t>di capitale</a:t>
            </a:r>
          </a:p>
          <a:p>
            <a:pPr marL="514350" indent="-514350">
              <a:buFont typeface="+mj-lt"/>
              <a:buAutoNum type="arabicPeriod"/>
            </a:pPr>
            <a:r>
              <a:rPr lang="it-IT" sz="3000" u="sng" dirty="0">
                <a:latin typeface="Arial" panose="020B0604020202020204" pitchFamily="34" charset="0"/>
                <a:cs typeface="Arial" panose="020B0604020202020204" pitchFamily="34" charset="0"/>
              </a:rPr>
              <a:t>Assegnazioni di azioni proprie in portafoglio</a:t>
            </a:r>
            <a:r>
              <a:rPr lang="it-IT" sz="3000" dirty="0">
                <a:latin typeface="Arial" panose="020B0604020202020204" pitchFamily="34" charset="0"/>
                <a:cs typeface="Arial" panose="020B0604020202020204" pitchFamily="34" charset="0"/>
              </a:rPr>
              <a:t>. Ipotesi che ricorre quando la spa/sapa incorporante è titolare di azioni proprie e assegna tali azioni ai soci dell'incorporata;</a:t>
            </a:r>
          </a:p>
          <a:p>
            <a:pPr marL="449263" indent="-449263" algn="just">
              <a:buNone/>
            </a:pPr>
            <a:r>
              <a:rPr lang="it-IT" sz="3000" dirty="0">
                <a:latin typeface="Arial" panose="020B0604020202020204" pitchFamily="34" charset="0"/>
                <a:cs typeface="Arial" panose="020B0604020202020204" pitchFamily="34" charset="0"/>
              </a:rPr>
              <a:t>2. </a:t>
            </a:r>
            <a:r>
              <a:rPr lang="it-IT" sz="3000" u="sng" dirty="0">
                <a:latin typeface="Arial" panose="020B0604020202020204" pitchFamily="34" charset="0"/>
                <a:cs typeface="Arial" panose="020B0604020202020204" pitchFamily="34" charset="0"/>
              </a:rPr>
              <a:t>Redistribuzione di azioni/quote tra i soci</a:t>
            </a:r>
            <a:r>
              <a:rPr lang="it-IT" sz="3000" dirty="0">
                <a:latin typeface="Arial" panose="020B0604020202020204" pitchFamily="34" charset="0"/>
                <a:cs typeface="Arial" panose="020B0604020202020204" pitchFamily="34" charset="0"/>
              </a:rPr>
              <a:t>. Tali ipotesi ricorre quando si annullano tutte le  partecipazioni e si distribuiscono tra i soci. La dottrina ritiene che la redistribuzione delle partecipazioni possa essere deliberata anche a maggioranza, perché il socio non ha un diritto individuale a mantenere invariato il valore nominale della partecipazione ma solo a mantenere invariata la proporzione della partecipazione.</a:t>
            </a:r>
          </a:p>
          <a:p>
            <a:pPr marL="539750" indent="-539750" algn="just">
              <a:buNone/>
            </a:pPr>
            <a:r>
              <a:rPr lang="it-IT" sz="3000" dirty="0">
                <a:latin typeface="Arial" panose="020B0604020202020204" pitchFamily="34" charset="0"/>
                <a:cs typeface="Arial" panose="020B0604020202020204" pitchFamily="34" charset="0"/>
              </a:rPr>
              <a:t>3. </a:t>
            </a:r>
            <a:r>
              <a:rPr lang="it-IT" sz="3000" u="sng" dirty="0">
                <a:latin typeface="Arial" panose="020B0604020202020204" pitchFamily="34" charset="0"/>
                <a:cs typeface="Arial" panose="020B0604020202020204" pitchFamily="34" charset="0"/>
              </a:rPr>
              <a:t>Società con azioni senza valore nominale</a:t>
            </a:r>
            <a:r>
              <a:rPr lang="it-IT" sz="3000" dirty="0">
                <a:latin typeface="Arial" panose="020B0604020202020204" pitchFamily="34" charset="0"/>
                <a:cs typeface="Arial" panose="020B0604020202020204" pitchFamily="34" charset="0"/>
              </a:rPr>
              <a:t>: questa ipotesi è equiparata alla «redistribuzione» perché anche in questo caso la fusione si realizza senza aumento di capitale, che rimane invariato ma è  diviso in un maggior numero di azioni.</a:t>
            </a:r>
          </a:p>
        </p:txBody>
      </p:sp>
      <p:sp>
        <p:nvSpPr>
          <p:cNvPr id="4" name="Segnaposto numero diapositiva 3">
            <a:extLst>
              <a:ext uri="{FF2B5EF4-FFF2-40B4-BE49-F238E27FC236}">
                <a16:creationId xmlns:a16="http://schemas.microsoft.com/office/drawing/2014/main" id="{C0A38F40-3CBE-8AA0-39BD-215778861BB5}"/>
              </a:ext>
            </a:extLst>
          </p:cNvPr>
          <p:cNvSpPr>
            <a:spLocks noGrp="1"/>
          </p:cNvSpPr>
          <p:nvPr>
            <p:ph type="sldNum" sz="quarter" idx="12"/>
          </p:nvPr>
        </p:nvSpPr>
        <p:spPr/>
        <p:txBody>
          <a:bodyPr/>
          <a:lstStyle/>
          <a:p>
            <a:fld id="{E6BAC323-424C-4427-A55C-976988B02F12}" type="slidenum">
              <a:rPr lang="it-IT" smtClean="0"/>
              <a:t>37</a:t>
            </a:fld>
            <a:endParaRPr lang="it-IT"/>
          </a:p>
        </p:txBody>
      </p:sp>
    </p:spTree>
    <p:extLst>
      <p:ext uri="{BB962C8B-B14F-4D97-AF65-F5344CB8AC3E}">
        <p14:creationId xmlns:p14="http://schemas.microsoft.com/office/powerpoint/2010/main" val="40855321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27971F-6F48-F7EE-4BF9-5FC8A1A8C8B7}"/>
              </a:ext>
            </a:extLst>
          </p:cNvPr>
          <p:cNvSpPr>
            <a:spLocks noGrp="1"/>
          </p:cNvSpPr>
          <p:nvPr>
            <p:ph idx="1"/>
          </p:nvPr>
        </p:nvSpPr>
        <p:spPr>
          <a:xfrm>
            <a:off x="209862" y="239843"/>
            <a:ext cx="11707318" cy="6295868"/>
          </a:xfrm>
        </p:spPr>
        <p:txBody>
          <a:bodyPr>
            <a:normAutofit/>
          </a:bodyPr>
          <a:lstStyle/>
          <a:p>
            <a:pPr marL="0" indent="0">
              <a:buNone/>
            </a:pPr>
            <a:r>
              <a:rPr lang="it-IT" sz="2400" dirty="0">
                <a:latin typeface="Arial" panose="020B0604020202020204" pitchFamily="34" charset="0"/>
                <a:cs typeface="Arial" panose="020B0604020202020204" pitchFamily="34" charset="0"/>
              </a:rPr>
              <a:t>Inoltre la fusione per incorporazione </a:t>
            </a:r>
            <a:r>
              <a:rPr lang="it-IT" sz="2400" b="1" dirty="0">
                <a:latin typeface="Arial" panose="020B0604020202020204" pitchFamily="34" charset="0"/>
                <a:cs typeface="Arial" panose="020B0604020202020204" pitchFamily="34" charset="0"/>
              </a:rPr>
              <a:t>si realizza senza aumento di capitale nei casi in cui è irrilevante il rapporto di cambio</a:t>
            </a:r>
            <a:r>
              <a:rPr lang="it-IT" sz="2400" dirty="0">
                <a:latin typeface="Arial" panose="020B0604020202020204" pitchFamily="34" charset="0"/>
                <a:cs typeface="Arial" panose="020B0604020202020204" pitchFamily="34" charset="0"/>
              </a:rPr>
              <a:t>, e cioè:</a:t>
            </a:r>
          </a:p>
          <a:p>
            <a:pPr marL="0" indent="0">
              <a:buNone/>
            </a:pPr>
            <a:endParaRPr lang="it-IT" sz="2400" dirty="0">
              <a:latin typeface="Arial" panose="020B0604020202020204" pitchFamily="34" charset="0"/>
              <a:cs typeface="Arial" panose="020B0604020202020204" pitchFamily="34" charset="0"/>
            </a:endParaRPr>
          </a:p>
          <a:p>
            <a:pPr algn="just"/>
            <a:r>
              <a:rPr lang="it-IT" sz="2400" b="1" dirty="0">
                <a:latin typeface="Arial" panose="020B0604020202020204" pitchFamily="34" charset="0"/>
                <a:cs typeface="Arial" panose="020B0604020202020204" pitchFamily="34" charset="0"/>
              </a:rPr>
              <a:t>Incorporazione di società interamente posseduta </a:t>
            </a:r>
            <a:r>
              <a:rPr lang="it-IT" sz="2400" dirty="0">
                <a:latin typeface="Arial" panose="020B0604020202020204" pitchFamily="34" charset="0"/>
                <a:cs typeface="Arial" panose="020B0604020202020204" pitchFamily="34" charset="0"/>
              </a:rPr>
              <a:t>(articolo 2505 codice civile) in tal caso non solo non vi è aumento di capitale ma non vi è proprio assegnazione di azioni o quote. Praticamente sia una surrogazione: nel patrimonio delle incorporante prima vi erano le azioni dell'incorporata, a seguito della fusione via il patrimonio della incorporata</a:t>
            </a:r>
          </a:p>
          <a:p>
            <a:r>
              <a:rPr lang="it-IT" sz="2400" b="1" dirty="0"/>
              <a:t>Fusione inversa</a:t>
            </a:r>
            <a:r>
              <a:rPr lang="it-IT" sz="2400" dirty="0"/>
              <a:t>, in cui l'incorporante è interamente posseduta dal incorporata:L.E.3; </a:t>
            </a:r>
          </a:p>
          <a:p>
            <a:r>
              <a:rPr lang="it-IT" sz="2400" b="1" dirty="0"/>
              <a:t>Fusione di società possedute dagli stessi soci nelle stesse proporzioni</a:t>
            </a:r>
            <a:r>
              <a:rPr lang="it-IT" sz="2400" dirty="0"/>
              <a:t>, </a:t>
            </a:r>
          </a:p>
          <a:p>
            <a:r>
              <a:rPr lang="it-IT" sz="2400" b="1" dirty="0"/>
              <a:t>Fusione in cui tutte le società partecipanti sono interamente possedute </a:t>
            </a:r>
            <a:r>
              <a:rPr lang="it-IT" sz="2400" dirty="0"/>
              <a:t>da una terza società</a:t>
            </a:r>
          </a:p>
          <a:p>
            <a:r>
              <a:rPr lang="it-IT" sz="2400" b="1" dirty="0"/>
              <a:t>Fusione di società possedute «a cascata</a:t>
            </a:r>
            <a:r>
              <a:rPr lang="it-IT" sz="2400" dirty="0"/>
              <a:t>». Anche in tal caso è possibile che non vi sia aumento di capitale perché le azioni quote dovrebbero essere assegnate gli stessi soci delle incorporante nelle medesime proporzioni</a:t>
            </a:r>
          </a:p>
          <a:p>
            <a:pPr marL="0" indent="0" algn="just">
              <a:buNone/>
            </a:pPr>
            <a:endParaRPr lang="it-IT" sz="2400" dirty="0">
              <a:latin typeface="Arial" panose="020B0604020202020204" pitchFamily="34" charset="0"/>
              <a:cs typeface="Arial" panose="020B0604020202020204" pitchFamily="34" charset="0"/>
            </a:endParaRPr>
          </a:p>
        </p:txBody>
      </p:sp>
      <p:sp>
        <p:nvSpPr>
          <p:cNvPr id="4" name="Segnaposto numero diapositiva 3">
            <a:extLst>
              <a:ext uri="{FF2B5EF4-FFF2-40B4-BE49-F238E27FC236}">
                <a16:creationId xmlns:a16="http://schemas.microsoft.com/office/drawing/2014/main" id="{365A9829-B4E4-575A-C9BE-3D9351896D0B}"/>
              </a:ext>
            </a:extLst>
          </p:cNvPr>
          <p:cNvSpPr>
            <a:spLocks noGrp="1"/>
          </p:cNvSpPr>
          <p:nvPr>
            <p:ph type="sldNum" sz="quarter" idx="12"/>
          </p:nvPr>
        </p:nvSpPr>
        <p:spPr/>
        <p:txBody>
          <a:bodyPr/>
          <a:lstStyle/>
          <a:p>
            <a:fld id="{E6BAC323-424C-4427-A55C-976988B02F12}" type="slidenum">
              <a:rPr lang="it-IT" smtClean="0"/>
              <a:t>38</a:t>
            </a:fld>
            <a:endParaRPr lang="it-IT"/>
          </a:p>
        </p:txBody>
      </p:sp>
    </p:spTree>
    <p:extLst>
      <p:ext uri="{BB962C8B-B14F-4D97-AF65-F5344CB8AC3E}">
        <p14:creationId xmlns:p14="http://schemas.microsoft.com/office/powerpoint/2010/main" val="383730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object 2">
            <a:extLst>
              <a:ext uri="{FF2B5EF4-FFF2-40B4-BE49-F238E27FC236}">
                <a16:creationId xmlns:a16="http://schemas.microsoft.com/office/drawing/2014/main" id="{17255F56-F882-0E25-CD0E-479EA3128BC5}"/>
              </a:ext>
            </a:extLst>
          </p:cNvPr>
          <p:cNvSpPr>
            <a:spLocks noGrp="1" noChangeArrowheads="1"/>
          </p:cNvSpPr>
          <p:nvPr>
            <p:ph type="title" idx="4294967295"/>
          </p:nvPr>
        </p:nvSpPr>
        <p:spPr>
          <a:xfrm>
            <a:off x="0" y="534988"/>
            <a:ext cx="10740325" cy="390525"/>
          </a:xfrm>
        </p:spPr>
        <p:txBody>
          <a:bodyPr tIns="12700">
            <a:normAutofit fontScale="90000"/>
          </a:bodyPr>
          <a:lstStyle/>
          <a:p>
            <a:pPr marL="12700" algn="ctr" eaLnBrk="1" hangingPunct="1">
              <a:spcBef>
                <a:spcPts val="100"/>
              </a:spcBef>
            </a:pPr>
            <a:r>
              <a:rPr lang="it-IT" altLang="it-IT" dirty="0">
                <a:latin typeface="Times New Roman" panose="02020603050405020304" pitchFamily="18" charset="0"/>
                <a:cs typeface="Times New Roman" panose="02020603050405020304" pitchFamily="18" charset="0"/>
              </a:rPr>
              <a:t>Fusione: procedimento</a:t>
            </a:r>
          </a:p>
        </p:txBody>
      </p:sp>
      <p:sp>
        <p:nvSpPr>
          <p:cNvPr id="8" name="object 8">
            <a:extLst>
              <a:ext uri="{FF2B5EF4-FFF2-40B4-BE49-F238E27FC236}">
                <a16:creationId xmlns:a16="http://schemas.microsoft.com/office/drawing/2014/main" id="{0204C05A-07FB-A749-4037-ADD364B7530B}"/>
              </a:ext>
            </a:extLst>
          </p:cNvPr>
          <p:cNvSpPr txBox="1"/>
          <p:nvPr/>
        </p:nvSpPr>
        <p:spPr>
          <a:xfrm>
            <a:off x="1410346" y="1058864"/>
            <a:ext cx="8756541" cy="574675"/>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100"/>
              </a:spcBef>
            </a:pPr>
            <a:r>
              <a:rPr lang="it-IT" altLang="it-IT" dirty="0">
                <a:latin typeface="Times New Roman" panose="02020603050405020304" pitchFamily="18" charset="0"/>
                <a:cs typeface="Times New Roman" panose="02020603050405020304" pitchFamily="18" charset="0"/>
              </a:rPr>
              <a:t>Il procedimento per mezzo del quale si compie l’operazione di fusione è  caratterizzato da alcune fasi fondamentali di seguito schematizzate</a:t>
            </a:r>
          </a:p>
        </p:txBody>
      </p:sp>
      <p:sp>
        <p:nvSpPr>
          <p:cNvPr id="9" name="object 9">
            <a:extLst>
              <a:ext uri="{FF2B5EF4-FFF2-40B4-BE49-F238E27FC236}">
                <a16:creationId xmlns:a16="http://schemas.microsoft.com/office/drawing/2014/main" id="{868EA86E-038F-1225-3133-51E7D1521819}"/>
              </a:ext>
            </a:extLst>
          </p:cNvPr>
          <p:cNvSpPr txBox="1"/>
          <p:nvPr/>
        </p:nvSpPr>
        <p:spPr>
          <a:xfrm>
            <a:off x="2209801" y="2422526"/>
            <a:ext cx="2009775" cy="533479"/>
          </a:xfrm>
          <a:prstGeom prst="rect">
            <a:avLst/>
          </a:prstGeom>
          <a:ln w="25908">
            <a:solidFill>
              <a:srgbClr val="7E7E7E"/>
            </a:solidFill>
          </a:ln>
        </p:spPr>
        <p:txBody>
          <a:bodyPr wrap="square" lIns="0" tIns="2540" rIns="0" bIns="0">
            <a:spAutoFit/>
          </a:bodyPr>
          <a:lstStyle/>
          <a:p>
            <a:pPr eaLnBrk="1" fontAlgn="auto" hangingPunct="1">
              <a:spcBef>
                <a:spcPts val="20"/>
              </a:spcBef>
              <a:spcAft>
                <a:spcPts val="0"/>
              </a:spcAft>
              <a:defRPr/>
            </a:pPr>
            <a:endParaRPr sz="2050">
              <a:latin typeface="Times New Roman"/>
              <a:cs typeface="Times New Roman"/>
            </a:endParaRPr>
          </a:p>
          <a:p>
            <a:pPr marL="295910" eaLnBrk="1" fontAlgn="auto" hangingPunct="1">
              <a:spcBef>
                <a:spcPts val="0"/>
              </a:spcBef>
              <a:spcAft>
                <a:spcPts val="0"/>
              </a:spcAft>
              <a:defRPr/>
            </a:pPr>
            <a:r>
              <a:rPr sz="1400" spc="-5" dirty="0">
                <a:latin typeface="Times New Roman"/>
                <a:cs typeface="Times New Roman"/>
              </a:rPr>
              <a:t>Progetto </a:t>
            </a:r>
            <a:r>
              <a:rPr sz="1400" dirty="0">
                <a:latin typeface="Times New Roman"/>
                <a:cs typeface="Times New Roman"/>
              </a:rPr>
              <a:t>di</a:t>
            </a:r>
            <a:r>
              <a:rPr sz="1400" spc="-55" dirty="0">
                <a:latin typeface="Times New Roman"/>
                <a:cs typeface="Times New Roman"/>
              </a:rPr>
              <a:t> </a:t>
            </a:r>
            <a:r>
              <a:rPr sz="1400" dirty="0">
                <a:latin typeface="Times New Roman"/>
                <a:cs typeface="Times New Roman"/>
              </a:rPr>
              <a:t>fusione</a:t>
            </a:r>
            <a:endParaRPr sz="1400">
              <a:latin typeface="Times New Roman"/>
              <a:cs typeface="Times New Roman"/>
            </a:endParaRPr>
          </a:p>
        </p:txBody>
      </p:sp>
      <p:sp>
        <p:nvSpPr>
          <p:cNvPr id="10" name="object 10">
            <a:extLst>
              <a:ext uri="{FF2B5EF4-FFF2-40B4-BE49-F238E27FC236}">
                <a16:creationId xmlns:a16="http://schemas.microsoft.com/office/drawing/2014/main" id="{3F2A2BBB-1574-4B3F-9529-080DBA8970AC}"/>
              </a:ext>
            </a:extLst>
          </p:cNvPr>
          <p:cNvSpPr txBox="1"/>
          <p:nvPr/>
        </p:nvSpPr>
        <p:spPr>
          <a:xfrm>
            <a:off x="4738689" y="2422526"/>
            <a:ext cx="2078037" cy="936625"/>
          </a:xfrm>
          <a:prstGeom prst="rect">
            <a:avLst/>
          </a:prstGeom>
          <a:ln w="25907">
            <a:solidFill>
              <a:srgbClr val="7E7E7E"/>
            </a:solidFill>
          </a:ln>
        </p:spPr>
        <p:txBody>
          <a:bodyPr wrap="square" lIns="0" tIns="39369" rIns="0" bIns="0">
            <a:spAutoFit/>
          </a:bodyPr>
          <a:lstStyle>
            <a:lvl1pPr marL="20796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313"/>
              </a:spcBef>
            </a:pPr>
            <a:r>
              <a:rPr lang="it-IT" altLang="it-IT" sz="1400">
                <a:latin typeface="Times New Roman" panose="02020603050405020304" pitchFamily="18" charset="0"/>
                <a:cs typeface="Times New Roman" panose="02020603050405020304" pitchFamily="18" charset="0"/>
              </a:rPr>
              <a:t>Relazione dell’organo  amministrativo ed,  eventualmente, degli  esperti</a:t>
            </a:r>
          </a:p>
        </p:txBody>
      </p:sp>
      <p:sp>
        <p:nvSpPr>
          <p:cNvPr id="11" name="object 11">
            <a:extLst>
              <a:ext uri="{FF2B5EF4-FFF2-40B4-BE49-F238E27FC236}">
                <a16:creationId xmlns:a16="http://schemas.microsoft.com/office/drawing/2014/main" id="{09560E79-F035-6814-6CA4-392C1322F259}"/>
              </a:ext>
            </a:extLst>
          </p:cNvPr>
          <p:cNvSpPr txBox="1"/>
          <p:nvPr/>
        </p:nvSpPr>
        <p:spPr>
          <a:xfrm>
            <a:off x="7553325" y="2455863"/>
            <a:ext cx="1576388" cy="838200"/>
          </a:xfrm>
          <a:prstGeom prst="rect">
            <a:avLst/>
          </a:prstGeom>
        </p:spPr>
        <p:txBody>
          <a:bodyPr wrap="square" lIns="0" tIns="0" rIns="0" b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ts val="1525"/>
              </a:lnSpc>
            </a:pPr>
            <a:r>
              <a:rPr lang="it-IT" altLang="it-IT" sz="1400">
                <a:latin typeface="Times New Roman" panose="02020603050405020304" pitchFamily="18" charset="0"/>
                <a:cs typeface="Times New Roman" panose="02020603050405020304" pitchFamily="18" charset="0"/>
              </a:rPr>
              <a:t>Relazione dell’organo</a:t>
            </a:r>
          </a:p>
          <a:p>
            <a:pPr algn="ctr" eaLnBrk="1" hangingPunct="1"/>
            <a:r>
              <a:rPr lang="it-IT" altLang="it-IT" sz="1400">
                <a:latin typeface="Times New Roman" panose="02020603050405020304" pitchFamily="18" charset="0"/>
                <a:cs typeface="Times New Roman" panose="02020603050405020304" pitchFamily="18" charset="0"/>
              </a:rPr>
              <a:t>amministrativo ed,  eventualmete, degli  esperti</a:t>
            </a:r>
          </a:p>
        </p:txBody>
      </p:sp>
      <p:sp>
        <p:nvSpPr>
          <p:cNvPr id="12295" name="object 12">
            <a:extLst>
              <a:ext uri="{FF2B5EF4-FFF2-40B4-BE49-F238E27FC236}">
                <a16:creationId xmlns:a16="http://schemas.microsoft.com/office/drawing/2014/main" id="{937ACDCD-FB1D-E1A8-A079-68DC830C5174}"/>
              </a:ext>
            </a:extLst>
          </p:cNvPr>
          <p:cNvSpPr>
            <a:spLocks/>
          </p:cNvSpPr>
          <p:nvPr/>
        </p:nvSpPr>
        <p:spPr bwMode="auto">
          <a:xfrm>
            <a:off x="7304089" y="2428875"/>
            <a:ext cx="2078037" cy="935038"/>
          </a:xfrm>
          <a:custGeom>
            <a:avLst/>
            <a:gdLst>
              <a:gd name="T0" fmla="*/ 0 w 2078990"/>
              <a:gd name="T1" fmla="*/ 935736 h 935989"/>
              <a:gd name="T2" fmla="*/ 2078735 w 2078990"/>
              <a:gd name="T3" fmla="*/ 935736 h 935989"/>
              <a:gd name="T4" fmla="*/ 2078735 w 2078990"/>
              <a:gd name="T5" fmla="*/ 0 h 935989"/>
              <a:gd name="T6" fmla="*/ 0 w 2078990"/>
              <a:gd name="T7" fmla="*/ 0 h 935989"/>
              <a:gd name="T8" fmla="*/ 0 w 2078990"/>
              <a:gd name="T9" fmla="*/ 935736 h 935989"/>
            </a:gdLst>
            <a:ahLst/>
            <a:cxnLst>
              <a:cxn ang="0">
                <a:pos x="T0" y="T1"/>
              </a:cxn>
              <a:cxn ang="0">
                <a:pos x="T2" y="T3"/>
              </a:cxn>
              <a:cxn ang="0">
                <a:pos x="T4" y="T5"/>
              </a:cxn>
              <a:cxn ang="0">
                <a:pos x="T6" y="T7"/>
              </a:cxn>
              <a:cxn ang="0">
                <a:pos x="T8" y="T9"/>
              </a:cxn>
            </a:cxnLst>
            <a:rect l="0" t="0" r="r" b="b"/>
            <a:pathLst>
              <a:path w="2078990" h="935989">
                <a:moveTo>
                  <a:pt x="0" y="935736"/>
                </a:moveTo>
                <a:lnTo>
                  <a:pt x="2078735" y="935736"/>
                </a:lnTo>
                <a:lnTo>
                  <a:pt x="2078735" y="0"/>
                </a:lnTo>
                <a:lnTo>
                  <a:pt x="0" y="0"/>
                </a:lnTo>
                <a:lnTo>
                  <a:pt x="0" y="9357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3" name="object 13">
            <a:extLst>
              <a:ext uri="{FF2B5EF4-FFF2-40B4-BE49-F238E27FC236}">
                <a16:creationId xmlns:a16="http://schemas.microsoft.com/office/drawing/2014/main" id="{05364F76-FF00-21FD-3CF3-60C692DC0770}"/>
              </a:ext>
            </a:extLst>
          </p:cNvPr>
          <p:cNvSpPr txBox="1"/>
          <p:nvPr/>
        </p:nvSpPr>
        <p:spPr>
          <a:xfrm>
            <a:off x="7304089" y="2428875"/>
            <a:ext cx="2078037" cy="777135"/>
          </a:xfrm>
          <a:prstGeom prst="rect">
            <a:avLst/>
          </a:prstGeom>
          <a:ln w="25907">
            <a:solidFill>
              <a:srgbClr val="7E7E7E"/>
            </a:solidFill>
          </a:ln>
        </p:spPr>
        <p:txBody>
          <a:bodyPr wrap="square" lIns="0" tIns="129539" rIns="0" bIns="0">
            <a:spAutoFit/>
          </a:bodyPr>
          <a:lstStyle>
            <a:lvl1pPr marL="2063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25"/>
              </a:spcBef>
            </a:pPr>
            <a:r>
              <a:rPr lang="it-IT" altLang="it-IT" sz="1400">
                <a:latin typeface="Times New Roman" panose="02020603050405020304" pitchFamily="18" charset="0"/>
                <a:cs typeface="Times New Roman" panose="02020603050405020304" pitchFamily="18" charset="0"/>
              </a:rPr>
              <a:t>Situazione patrimoniale  delle società  partecipanti alla fusione</a:t>
            </a:r>
          </a:p>
        </p:txBody>
      </p:sp>
      <p:sp>
        <p:nvSpPr>
          <p:cNvPr id="12297" name="object 14">
            <a:extLst>
              <a:ext uri="{FF2B5EF4-FFF2-40B4-BE49-F238E27FC236}">
                <a16:creationId xmlns:a16="http://schemas.microsoft.com/office/drawing/2014/main" id="{0B0CBAB4-53DE-7C03-B738-FF149916110D}"/>
              </a:ext>
            </a:extLst>
          </p:cNvPr>
          <p:cNvSpPr>
            <a:spLocks/>
          </p:cNvSpPr>
          <p:nvPr/>
        </p:nvSpPr>
        <p:spPr bwMode="auto">
          <a:xfrm>
            <a:off x="5702300" y="3375025"/>
            <a:ext cx="76200" cy="579438"/>
          </a:xfrm>
          <a:custGeom>
            <a:avLst/>
            <a:gdLst>
              <a:gd name="T0" fmla="*/ 31798 w 76200"/>
              <a:gd name="T1" fmla="*/ 502507 h 579120"/>
              <a:gd name="T2" fmla="*/ 0 w 76200"/>
              <a:gd name="T3" fmla="*/ 502665 h 579120"/>
              <a:gd name="T4" fmla="*/ 38607 w 76200"/>
              <a:gd name="T5" fmla="*/ 578612 h 579120"/>
              <a:gd name="T6" fmla="*/ 69819 w 76200"/>
              <a:gd name="T7" fmla="*/ 515238 h 579120"/>
              <a:gd name="T8" fmla="*/ 31876 w 76200"/>
              <a:gd name="T9" fmla="*/ 515238 h 579120"/>
              <a:gd name="T10" fmla="*/ 31798 w 76200"/>
              <a:gd name="T11" fmla="*/ 502507 h 579120"/>
              <a:gd name="T12" fmla="*/ 44498 w 76200"/>
              <a:gd name="T13" fmla="*/ 502443 h 579120"/>
              <a:gd name="T14" fmla="*/ 31798 w 76200"/>
              <a:gd name="T15" fmla="*/ 502507 h 579120"/>
              <a:gd name="T16" fmla="*/ 31876 w 76200"/>
              <a:gd name="T17" fmla="*/ 515238 h 579120"/>
              <a:gd name="T18" fmla="*/ 44576 w 76200"/>
              <a:gd name="T19" fmla="*/ 515112 h 579120"/>
              <a:gd name="T20" fmla="*/ 44498 w 76200"/>
              <a:gd name="T21" fmla="*/ 502443 h 579120"/>
              <a:gd name="T22" fmla="*/ 76200 w 76200"/>
              <a:gd name="T23" fmla="*/ 502284 h 579120"/>
              <a:gd name="T24" fmla="*/ 44498 w 76200"/>
              <a:gd name="T25" fmla="*/ 502443 h 579120"/>
              <a:gd name="T26" fmla="*/ 44576 w 76200"/>
              <a:gd name="T27" fmla="*/ 515112 h 579120"/>
              <a:gd name="T28" fmla="*/ 31876 w 76200"/>
              <a:gd name="T29" fmla="*/ 515238 h 579120"/>
              <a:gd name="T30" fmla="*/ 69819 w 76200"/>
              <a:gd name="T31" fmla="*/ 515238 h 579120"/>
              <a:gd name="T32" fmla="*/ 76200 w 76200"/>
              <a:gd name="T33" fmla="*/ 502284 h 579120"/>
              <a:gd name="T34" fmla="*/ 41401 w 76200"/>
              <a:gd name="T35" fmla="*/ 0 h 579120"/>
              <a:gd name="T36" fmla="*/ 28701 w 76200"/>
              <a:gd name="T37" fmla="*/ 0 h 579120"/>
              <a:gd name="T38" fmla="*/ 31798 w 76200"/>
              <a:gd name="T39" fmla="*/ 502507 h 579120"/>
              <a:gd name="T40" fmla="*/ 44498 w 76200"/>
              <a:gd name="T41" fmla="*/ 502443 h 579120"/>
              <a:gd name="T42" fmla="*/ 41401 w 76200"/>
              <a:gd name="T43" fmla="*/ 0 h 579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6200" h="579120">
                <a:moveTo>
                  <a:pt x="31798" y="502507"/>
                </a:moveTo>
                <a:lnTo>
                  <a:pt x="0" y="502665"/>
                </a:lnTo>
                <a:lnTo>
                  <a:pt x="38607" y="578612"/>
                </a:lnTo>
                <a:lnTo>
                  <a:pt x="69819" y="515238"/>
                </a:lnTo>
                <a:lnTo>
                  <a:pt x="31876" y="515238"/>
                </a:lnTo>
                <a:lnTo>
                  <a:pt x="31798" y="502507"/>
                </a:lnTo>
                <a:close/>
              </a:path>
              <a:path w="76200" h="579120">
                <a:moveTo>
                  <a:pt x="44498" y="502443"/>
                </a:moveTo>
                <a:lnTo>
                  <a:pt x="31798" y="502507"/>
                </a:lnTo>
                <a:lnTo>
                  <a:pt x="31876" y="515238"/>
                </a:lnTo>
                <a:lnTo>
                  <a:pt x="44576" y="515112"/>
                </a:lnTo>
                <a:lnTo>
                  <a:pt x="44498" y="502443"/>
                </a:lnTo>
                <a:close/>
              </a:path>
              <a:path w="76200" h="579120">
                <a:moveTo>
                  <a:pt x="76200" y="502284"/>
                </a:moveTo>
                <a:lnTo>
                  <a:pt x="44498" y="502443"/>
                </a:lnTo>
                <a:lnTo>
                  <a:pt x="44576" y="515112"/>
                </a:lnTo>
                <a:lnTo>
                  <a:pt x="31876" y="515238"/>
                </a:lnTo>
                <a:lnTo>
                  <a:pt x="69819" y="515238"/>
                </a:lnTo>
                <a:lnTo>
                  <a:pt x="76200" y="502284"/>
                </a:lnTo>
                <a:close/>
              </a:path>
              <a:path w="76200" h="579120">
                <a:moveTo>
                  <a:pt x="41401" y="0"/>
                </a:moveTo>
                <a:lnTo>
                  <a:pt x="28701" y="0"/>
                </a:lnTo>
                <a:lnTo>
                  <a:pt x="31798" y="502507"/>
                </a:lnTo>
                <a:lnTo>
                  <a:pt x="44498" y="502443"/>
                </a:lnTo>
                <a:lnTo>
                  <a:pt x="4140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2298" name="object 15">
            <a:extLst>
              <a:ext uri="{FF2B5EF4-FFF2-40B4-BE49-F238E27FC236}">
                <a16:creationId xmlns:a16="http://schemas.microsoft.com/office/drawing/2014/main" id="{7C8BCE4E-6339-2E31-D2EA-71FC8361803D}"/>
              </a:ext>
            </a:extLst>
          </p:cNvPr>
          <p:cNvSpPr>
            <a:spLocks/>
          </p:cNvSpPr>
          <p:nvPr/>
        </p:nvSpPr>
        <p:spPr bwMode="auto">
          <a:xfrm>
            <a:off x="3206750" y="3357564"/>
            <a:ext cx="1530350" cy="922337"/>
          </a:xfrm>
          <a:custGeom>
            <a:avLst/>
            <a:gdLst>
              <a:gd name="T0" fmla="*/ 1454784 w 1530985"/>
              <a:gd name="T1" fmla="*/ 846835 h 923289"/>
              <a:gd name="T2" fmla="*/ 1454784 w 1530985"/>
              <a:gd name="T3" fmla="*/ 923035 h 923289"/>
              <a:gd name="T4" fmla="*/ 1518284 w 1530985"/>
              <a:gd name="T5" fmla="*/ 891285 h 923289"/>
              <a:gd name="T6" fmla="*/ 1467484 w 1530985"/>
              <a:gd name="T7" fmla="*/ 891285 h 923289"/>
              <a:gd name="T8" fmla="*/ 1467484 w 1530985"/>
              <a:gd name="T9" fmla="*/ 878585 h 923289"/>
              <a:gd name="T10" fmla="*/ 1518284 w 1530985"/>
              <a:gd name="T11" fmla="*/ 878585 h 923289"/>
              <a:gd name="T12" fmla="*/ 1454784 w 1530985"/>
              <a:gd name="T13" fmla="*/ 846835 h 923289"/>
              <a:gd name="T14" fmla="*/ 12700 w 1530985"/>
              <a:gd name="T15" fmla="*/ 0 h 923289"/>
              <a:gd name="T16" fmla="*/ 0 w 1530985"/>
              <a:gd name="T17" fmla="*/ 0 h 923289"/>
              <a:gd name="T18" fmla="*/ 0 w 1530985"/>
              <a:gd name="T19" fmla="*/ 888364 h 923289"/>
              <a:gd name="T20" fmla="*/ 2793 w 1530985"/>
              <a:gd name="T21" fmla="*/ 891285 h 923289"/>
              <a:gd name="T22" fmla="*/ 1454784 w 1530985"/>
              <a:gd name="T23" fmla="*/ 891285 h 923289"/>
              <a:gd name="T24" fmla="*/ 1454784 w 1530985"/>
              <a:gd name="T25" fmla="*/ 884935 h 923289"/>
              <a:gd name="T26" fmla="*/ 12700 w 1530985"/>
              <a:gd name="T27" fmla="*/ 884935 h 923289"/>
              <a:gd name="T28" fmla="*/ 6350 w 1530985"/>
              <a:gd name="T29" fmla="*/ 878585 h 923289"/>
              <a:gd name="T30" fmla="*/ 12700 w 1530985"/>
              <a:gd name="T31" fmla="*/ 878585 h 923289"/>
              <a:gd name="T32" fmla="*/ 12700 w 1530985"/>
              <a:gd name="T33" fmla="*/ 0 h 923289"/>
              <a:gd name="T34" fmla="*/ 1518284 w 1530985"/>
              <a:gd name="T35" fmla="*/ 878585 h 923289"/>
              <a:gd name="T36" fmla="*/ 1467484 w 1530985"/>
              <a:gd name="T37" fmla="*/ 878585 h 923289"/>
              <a:gd name="T38" fmla="*/ 1467484 w 1530985"/>
              <a:gd name="T39" fmla="*/ 891285 h 923289"/>
              <a:gd name="T40" fmla="*/ 1518284 w 1530985"/>
              <a:gd name="T41" fmla="*/ 891285 h 923289"/>
              <a:gd name="T42" fmla="*/ 1530984 w 1530985"/>
              <a:gd name="T43" fmla="*/ 884935 h 923289"/>
              <a:gd name="T44" fmla="*/ 1518284 w 1530985"/>
              <a:gd name="T45" fmla="*/ 878585 h 923289"/>
              <a:gd name="T46" fmla="*/ 12700 w 1530985"/>
              <a:gd name="T47" fmla="*/ 878585 h 923289"/>
              <a:gd name="T48" fmla="*/ 6350 w 1530985"/>
              <a:gd name="T49" fmla="*/ 878585 h 923289"/>
              <a:gd name="T50" fmla="*/ 12700 w 1530985"/>
              <a:gd name="T51" fmla="*/ 884935 h 923289"/>
              <a:gd name="T52" fmla="*/ 12700 w 1530985"/>
              <a:gd name="T53" fmla="*/ 878585 h 923289"/>
              <a:gd name="T54" fmla="*/ 1454784 w 1530985"/>
              <a:gd name="T55" fmla="*/ 878585 h 923289"/>
              <a:gd name="T56" fmla="*/ 12700 w 1530985"/>
              <a:gd name="T57" fmla="*/ 878585 h 923289"/>
              <a:gd name="T58" fmla="*/ 12700 w 1530985"/>
              <a:gd name="T59" fmla="*/ 884935 h 923289"/>
              <a:gd name="T60" fmla="*/ 1454784 w 1530985"/>
              <a:gd name="T61" fmla="*/ 884935 h 923289"/>
              <a:gd name="T62" fmla="*/ 1454784 w 1530985"/>
              <a:gd name="T63" fmla="*/ 878585 h 923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30985" h="923289">
                <a:moveTo>
                  <a:pt x="1454784" y="846835"/>
                </a:moveTo>
                <a:lnTo>
                  <a:pt x="1454784" y="923035"/>
                </a:lnTo>
                <a:lnTo>
                  <a:pt x="1518284" y="891285"/>
                </a:lnTo>
                <a:lnTo>
                  <a:pt x="1467484" y="891285"/>
                </a:lnTo>
                <a:lnTo>
                  <a:pt x="1467484" y="878585"/>
                </a:lnTo>
                <a:lnTo>
                  <a:pt x="1518284" y="878585"/>
                </a:lnTo>
                <a:lnTo>
                  <a:pt x="1454784" y="846835"/>
                </a:lnTo>
                <a:close/>
              </a:path>
              <a:path w="1530985" h="923289">
                <a:moveTo>
                  <a:pt x="12700" y="0"/>
                </a:moveTo>
                <a:lnTo>
                  <a:pt x="0" y="0"/>
                </a:lnTo>
                <a:lnTo>
                  <a:pt x="0" y="888364"/>
                </a:lnTo>
                <a:lnTo>
                  <a:pt x="2793" y="891285"/>
                </a:lnTo>
                <a:lnTo>
                  <a:pt x="1454784" y="891285"/>
                </a:lnTo>
                <a:lnTo>
                  <a:pt x="1454784" y="884935"/>
                </a:lnTo>
                <a:lnTo>
                  <a:pt x="12700" y="884935"/>
                </a:lnTo>
                <a:lnTo>
                  <a:pt x="6350" y="878585"/>
                </a:lnTo>
                <a:lnTo>
                  <a:pt x="12700" y="878585"/>
                </a:lnTo>
                <a:lnTo>
                  <a:pt x="12700" y="0"/>
                </a:lnTo>
                <a:close/>
              </a:path>
              <a:path w="1530985" h="923289">
                <a:moveTo>
                  <a:pt x="1518284" y="878585"/>
                </a:moveTo>
                <a:lnTo>
                  <a:pt x="1467484" y="878585"/>
                </a:lnTo>
                <a:lnTo>
                  <a:pt x="1467484" y="891285"/>
                </a:lnTo>
                <a:lnTo>
                  <a:pt x="1518284" y="891285"/>
                </a:lnTo>
                <a:lnTo>
                  <a:pt x="1530984" y="884935"/>
                </a:lnTo>
                <a:lnTo>
                  <a:pt x="1518284" y="878585"/>
                </a:lnTo>
                <a:close/>
              </a:path>
              <a:path w="1530985" h="923289">
                <a:moveTo>
                  <a:pt x="12700" y="878585"/>
                </a:moveTo>
                <a:lnTo>
                  <a:pt x="6350" y="878585"/>
                </a:lnTo>
                <a:lnTo>
                  <a:pt x="12700" y="884935"/>
                </a:lnTo>
                <a:lnTo>
                  <a:pt x="12700" y="878585"/>
                </a:lnTo>
                <a:close/>
              </a:path>
              <a:path w="1530985" h="923289">
                <a:moveTo>
                  <a:pt x="1454784" y="878585"/>
                </a:moveTo>
                <a:lnTo>
                  <a:pt x="12700" y="878585"/>
                </a:lnTo>
                <a:lnTo>
                  <a:pt x="12700" y="884935"/>
                </a:lnTo>
                <a:lnTo>
                  <a:pt x="1454784" y="884935"/>
                </a:lnTo>
                <a:lnTo>
                  <a:pt x="1454784" y="87858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2299" name="object 16">
            <a:extLst>
              <a:ext uri="{FF2B5EF4-FFF2-40B4-BE49-F238E27FC236}">
                <a16:creationId xmlns:a16="http://schemas.microsoft.com/office/drawing/2014/main" id="{38AC2C39-2232-7BBC-F369-8EFC6F431F34}"/>
              </a:ext>
            </a:extLst>
          </p:cNvPr>
          <p:cNvSpPr>
            <a:spLocks/>
          </p:cNvSpPr>
          <p:nvPr/>
        </p:nvSpPr>
        <p:spPr bwMode="auto">
          <a:xfrm>
            <a:off x="6743701" y="3363914"/>
            <a:ext cx="1604963" cy="915987"/>
          </a:xfrm>
          <a:custGeom>
            <a:avLst/>
            <a:gdLst>
              <a:gd name="T0" fmla="*/ 76200 w 1604645"/>
              <a:gd name="T1" fmla="*/ 839724 h 916304"/>
              <a:gd name="T2" fmla="*/ 0 w 1604645"/>
              <a:gd name="T3" fmla="*/ 877824 h 916304"/>
              <a:gd name="T4" fmla="*/ 76200 w 1604645"/>
              <a:gd name="T5" fmla="*/ 915924 h 916304"/>
              <a:gd name="T6" fmla="*/ 76200 w 1604645"/>
              <a:gd name="T7" fmla="*/ 884174 h 916304"/>
              <a:gd name="T8" fmla="*/ 63500 w 1604645"/>
              <a:gd name="T9" fmla="*/ 884174 h 916304"/>
              <a:gd name="T10" fmla="*/ 63500 w 1604645"/>
              <a:gd name="T11" fmla="*/ 871474 h 916304"/>
              <a:gd name="T12" fmla="*/ 76200 w 1604645"/>
              <a:gd name="T13" fmla="*/ 871474 h 916304"/>
              <a:gd name="T14" fmla="*/ 76200 w 1604645"/>
              <a:gd name="T15" fmla="*/ 839724 h 916304"/>
              <a:gd name="T16" fmla="*/ 76200 w 1604645"/>
              <a:gd name="T17" fmla="*/ 871474 h 916304"/>
              <a:gd name="T18" fmla="*/ 63500 w 1604645"/>
              <a:gd name="T19" fmla="*/ 871474 h 916304"/>
              <a:gd name="T20" fmla="*/ 63500 w 1604645"/>
              <a:gd name="T21" fmla="*/ 884174 h 916304"/>
              <a:gd name="T22" fmla="*/ 76200 w 1604645"/>
              <a:gd name="T23" fmla="*/ 884174 h 916304"/>
              <a:gd name="T24" fmla="*/ 76200 w 1604645"/>
              <a:gd name="T25" fmla="*/ 871474 h 916304"/>
              <a:gd name="T26" fmla="*/ 1591436 w 1604645"/>
              <a:gd name="T27" fmla="*/ 871474 h 916304"/>
              <a:gd name="T28" fmla="*/ 76200 w 1604645"/>
              <a:gd name="T29" fmla="*/ 871474 h 916304"/>
              <a:gd name="T30" fmla="*/ 76200 w 1604645"/>
              <a:gd name="T31" fmla="*/ 884174 h 916304"/>
              <a:gd name="T32" fmla="*/ 1601343 w 1604645"/>
              <a:gd name="T33" fmla="*/ 884174 h 916304"/>
              <a:gd name="T34" fmla="*/ 1604136 w 1604645"/>
              <a:gd name="T35" fmla="*/ 881253 h 916304"/>
              <a:gd name="T36" fmla="*/ 1604136 w 1604645"/>
              <a:gd name="T37" fmla="*/ 877824 h 916304"/>
              <a:gd name="T38" fmla="*/ 1591436 w 1604645"/>
              <a:gd name="T39" fmla="*/ 877824 h 916304"/>
              <a:gd name="T40" fmla="*/ 1591436 w 1604645"/>
              <a:gd name="T41" fmla="*/ 871474 h 916304"/>
              <a:gd name="T42" fmla="*/ 1604136 w 1604645"/>
              <a:gd name="T43" fmla="*/ 0 h 916304"/>
              <a:gd name="T44" fmla="*/ 1591436 w 1604645"/>
              <a:gd name="T45" fmla="*/ 0 h 916304"/>
              <a:gd name="T46" fmla="*/ 1591436 w 1604645"/>
              <a:gd name="T47" fmla="*/ 877824 h 916304"/>
              <a:gd name="T48" fmla="*/ 1597786 w 1604645"/>
              <a:gd name="T49" fmla="*/ 871474 h 916304"/>
              <a:gd name="T50" fmla="*/ 1604136 w 1604645"/>
              <a:gd name="T51" fmla="*/ 871474 h 916304"/>
              <a:gd name="T52" fmla="*/ 1604136 w 1604645"/>
              <a:gd name="T53" fmla="*/ 0 h 916304"/>
              <a:gd name="T54" fmla="*/ 1604136 w 1604645"/>
              <a:gd name="T55" fmla="*/ 871474 h 916304"/>
              <a:gd name="T56" fmla="*/ 1597786 w 1604645"/>
              <a:gd name="T57" fmla="*/ 871474 h 916304"/>
              <a:gd name="T58" fmla="*/ 1591436 w 1604645"/>
              <a:gd name="T59" fmla="*/ 877824 h 916304"/>
              <a:gd name="T60" fmla="*/ 1604136 w 1604645"/>
              <a:gd name="T61" fmla="*/ 877824 h 916304"/>
              <a:gd name="T62" fmla="*/ 1604136 w 1604645"/>
              <a:gd name="T63" fmla="*/ 871474 h 916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04645" h="916304">
                <a:moveTo>
                  <a:pt x="76200" y="839724"/>
                </a:moveTo>
                <a:lnTo>
                  <a:pt x="0" y="877824"/>
                </a:lnTo>
                <a:lnTo>
                  <a:pt x="76200" y="915924"/>
                </a:lnTo>
                <a:lnTo>
                  <a:pt x="76200" y="884174"/>
                </a:lnTo>
                <a:lnTo>
                  <a:pt x="63500" y="884174"/>
                </a:lnTo>
                <a:lnTo>
                  <a:pt x="63500" y="871474"/>
                </a:lnTo>
                <a:lnTo>
                  <a:pt x="76200" y="871474"/>
                </a:lnTo>
                <a:lnTo>
                  <a:pt x="76200" y="839724"/>
                </a:lnTo>
                <a:close/>
              </a:path>
              <a:path w="1604645" h="916304">
                <a:moveTo>
                  <a:pt x="76200" y="871474"/>
                </a:moveTo>
                <a:lnTo>
                  <a:pt x="63500" y="871474"/>
                </a:lnTo>
                <a:lnTo>
                  <a:pt x="63500" y="884174"/>
                </a:lnTo>
                <a:lnTo>
                  <a:pt x="76200" y="884174"/>
                </a:lnTo>
                <a:lnTo>
                  <a:pt x="76200" y="871474"/>
                </a:lnTo>
                <a:close/>
              </a:path>
              <a:path w="1604645" h="916304">
                <a:moveTo>
                  <a:pt x="1591436" y="871474"/>
                </a:moveTo>
                <a:lnTo>
                  <a:pt x="76200" y="871474"/>
                </a:lnTo>
                <a:lnTo>
                  <a:pt x="76200" y="884174"/>
                </a:lnTo>
                <a:lnTo>
                  <a:pt x="1601343" y="884174"/>
                </a:lnTo>
                <a:lnTo>
                  <a:pt x="1604136" y="881253"/>
                </a:lnTo>
                <a:lnTo>
                  <a:pt x="1604136" y="877824"/>
                </a:lnTo>
                <a:lnTo>
                  <a:pt x="1591436" y="877824"/>
                </a:lnTo>
                <a:lnTo>
                  <a:pt x="1591436" y="871474"/>
                </a:lnTo>
                <a:close/>
              </a:path>
              <a:path w="1604645" h="916304">
                <a:moveTo>
                  <a:pt x="1604136" y="0"/>
                </a:moveTo>
                <a:lnTo>
                  <a:pt x="1591436" y="0"/>
                </a:lnTo>
                <a:lnTo>
                  <a:pt x="1591436" y="877824"/>
                </a:lnTo>
                <a:lnTo>
                  <a:pt x="1597786" y="871474"/>
                </a:lnTo>
                <a:lnTo>
                  <a:pt x="1604136" y="871474"/>
                </a:lnTo>
                <a:lnTo>
                  <a:pt x="1604136" y="0"/>
                </a:lnTo>
                <a:close/>
              </a:path>
              <a:path w="1604645" h="916304">
                <a:moveTo>
                  <a:pt x="1604136" y="871474"/>
                </a:moveTo>
                <a:lnTo>
                  <a:pt x="1597786" y="871474"/>
                </a:lnTo>
                <a:lnTo>
                  <a:pt x="1591436" y="877824"/>
                </a:lnTo>
                <a:lnTo>
                  <a:pt x="1604136" y="877824"/>
                </a:lnTo>
                <a:lnTo>
                  <a:pt x="1604136" y="8714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7" name="object 17">
            <a:extLst>
              <a:ext uri="{FF2B5EF4-FFF2-40B4-BE49-F238E27FC236}">
                <a16:creationId xmlns:a16="http://schemas.microsoft.com/office/drawing/2014/main" id="{AE513263-5E71-33B6-2B97-28147FA9240F}"/>
              </a:ext>
            </a:extLst>
          </p:cNvPr>
          <p:cNvSpPr txBox="1"/>
          <p:nvPr/>
        </p:nvSpPr>
        <p:spPr>
          <a:xfrm>
            <a:off x="4738688" y="3954463"/>
            <a:ext cx="2006600" cy="383438"/>
          </a:xfrm>
          <a:prstGeom prst="rect">
            <a:avLst/>
          </a:prstGeom>
          <a:ln w="25907">
            <a:solidFill>
              <a:srgbClr val="7E7E7E"/>
            </a:solidFill>
          </a:ln>
        </p:spPr>
        <p:txBody>
          <a:bodyPr wrap="square" lIns="0" tIns="166370" rIns="0" bIns="0">
            <a:spAutoFit/>
          </a:bodyPr>
          <a:lstStyle/>
          <a:p>
            <a:pPr marL="294005" eaLnBrk="1" fontAlgn="auto" hangingPunct="1">
              <a:spcBef>
                <a:spcPts val="1310"/>
              </a:spcBef>
              <a:spcAft>
                <a:spcPts val="0"/>
              </a:spcAft>
              <a:defRPr/>
            </a:pPr>
            <a:r>
              <a:rPr sz="1400" dirty="0">
                <a:latin typeface="Times New Roman"/>
                <a:cs typeface="Times New Roman"/>
              </a:rPr>
              <a:t>Decisione di</a:t>
            </a:r>
            <a:r>
              <a:rPr sz="1400" spc="-60" dirty="0">
                <a:latin typeface="Times New Roman"/>
                <a:cs typeface="Times New Roman"/>
              </a:rPr>
              <a:t> </a:t>
            </a:r>
            <a:r>
              <a:rPr sz="1400" dirty="0">
                <a:latin typeface="Times New Roman"/>
                <a:cs typeface="Times New Roman"/>
              </a:rPr>
              <a:t>fusione</a:t>
            </a:r>
            <a:endParaRPr sz="1400">
              <a:latin typeface="Times New Roman"/>
              <a:cs typeface="Times New Roman"/>
            </a:endParaRPr>
          </a:p>
        </p:txBody>
      </p:sp>
      <p:sp>
        <p:nvSpPr>
          <p:cNvPr id="12301" name="object 18">
            <a:extLst>
              <a:ext uri="{FF2B5EF4-FFF2-40B4-BE49-F238E27FC236}">
                <a16:creationId xmlns:a16="http://schemas.microsoft.com/office/drawing/2014/main" id="{093BF276-C9EA-D86F-F624-69286243881E}"/>
              </a:ext>
            </a:extLst>
          </p:cNvPr>
          <p:cNvSpPr>
            <a:spLocks/>
          </p:cNvSpPr>
          <p:nvPr/>
        </p:nvSpPr>
        <p:spPr bwMode="auto">
          <a:xfrm>
            <a:off x="5729288" y="4543425"/>
            <a:ext cx="76200" cy="579438"/>
          </a:xfrm>
          <a:custGeom>
            <a:avLst/>
            <a:gdLst>
              <a:gd name="T0" fmla="*/ 31798 w 76200"/>
              <a:gd name="T1" fmla="*/ 502507 h 579120"/>
              <a:gd name="T2" fmla="*/ 0 w 76200"/>
              <a:gd name="T3" fmla="*/ 502665 h 579120"/>
              <a:gd name="T4" fmla="*/ 38608 w 76200"/>
              <a:gd name="T5" fmla="*/ 578611 h 579120"/>
              <a:gd name="T6" fmla="*/ 69819 w 76200"/>
              <a:gd name="T7" fmla="*/ 515238 h 579120"/>
              <a:gd name="T8" fmla="*/ 31876 w 76200"/>
              <a:gd name="T9" fmla="*/ 515238 h 579120"/>
              <a:gd name="T10" fmla="*/ 31798 w 76200"/>
              <a:gd name="T11" fmla="*/ 502507 h 579120"/>
              <a:gd name="T12" fmla="*/ 44375 w 76200"/>
              <a:gd name="T13" fmla="*/ 502444 h 579120"/>
              <a:gd name="T14" fmla="*/ 31798 w 76200"/>
              <a:gd name="T15" fmla="*/ 502507 h 579120"/>
              <a:gd name="T16" fmla="*/ 31876 w 76200"/>
              <a:gd name="T17" fmla="*/ 515238 h 579120"/>
              <a:gd name="T18" fmla="*/ 44450 w 76200"/>
              <a:gd name="T19" fmla="*/ 515111 h 579120"/>
              <a:gd name="T20" fmla="*/ 44375 w 76200"/>
              <a:gd name="T21" fmla="*/ 502444 h 579120"/>
              <a:gd name="T22" fmla="*/ 76200 w 76200"/>
              <a:gd name="T23" fmla="*/ 502284 h 579120"/>
              <a:gd name="T24" fmla="*/ 44375 w 76200"/>
              <a:gd name="T25" fmla="*/ 502444 h 579120"/>
              <a:gd name="T26" fmla="*/ 44450 w 76200"/>
              <a:gd name="T27" fmla="*/ 515111 h 579120"/>
              <a:gd name="T28" fmla="*/ 31876 w 76200"/>
              <a:gd name="T29" fmla="*/ 515238 h 579120"/>
              <a:gd name="T30" fmla="*/ 69819 w 76200"/>
              <a:gd name="T31" fmla="*/ 515238 h 579120"/>
              <a:gd name="T32" fmla="*/ 76200 w 76200"/>
              <a:gd name="T33" fmla="*/ 502284 h 579120"/>
              <a:gd name="T34" fmla="*/ 41401 w 76200"/>
              <a:gd name="T35" fmla="*/ 0 h 579120"/>
              <a:gd name="T36" fmla="*/ 28701 w 76200"/>
              <a:gd name="T37" fmla="*/ 0 h 579120"/>
              <a:gd name="T38" fmla="*/ 31798 w 76200"/>
              <a:gd name="T39" fmla="*/ 502507 h 579120"/>
              <a:gd name="T40" fmla="*/ 44375 w 76200"/>
              <a:gd name="T41" fmla="*/ 502444 h 579120"/>
              <a:gd name="T42" fmla="*/ 41401 w 76200"/>
              <a:gd name="T43" fmla="*/ 0 h 579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6200" h="579120">
                <a:moveTo>
                  <a:pt x="31798" y="502507"/>
                </a:moveTo>
                <a:lnTo>
                  <a:pt x="0" y="502665"/>
                </a:lnTo>
                <a:lnTo>
                  <a:pt x="38608" y="578611"/>
                </a:lnTo>
                <a:lnTo>
                  <a:pt x="69819" y="515238"/>
                </a:lnTo>
                <a:lnTo>
                  <a:pt x="31876" y="515238"/>
                </a:lnTo>
                <a:lnTo>
                  <a:pt x="31798" y="502507"/>
                </a:lnTo>
                <a:close/>
              </a:path>
              <a:path w="76200" h="579120">
                <a:moveTo>
                  <a:pt x="44375" y="502444"/>
                </a:moveTo>
                <a:lnTo>
                  <a:pt x="31798" y="502507"/>
                </a:lnTo>
                <a:lnTo>
                  <a:pt x="31876" y="515238"/>
                </a:lnTo>
                <a:lnTo>
                  <a:pt x="44450" y="515111"/>
                </a:lnTo>
                <a:lnTo>
                  <a:pt x="44375" y="502444"/>
                </a:lnTo>
                <a:close/>
              </a:path>
              <a:path w="76200" h="579120">
                <a:moveTo>
                  <a:pt x="76200" y="502284"/>
                </a:moveTo>
                <a:lnTo>
                  <a:pt x="44375" y="502444"/>
                </a:lnTo>
                <a:lnTo>
                  <a:pt x="44450" y="515111"/>
                </a:lnTo>
                <a:lnTo>
                  <a:pt x="31876" y="515238"/>
                </a:lnTo>
                <a:lnTo>
                  <a:pt x="69819" y="515238"/>
                </a:lnTo>
                <a:lnTo>
                  <a:pt x="76200" y="502284"/>
                </a:lnTo>
                <a:close/>
              </a:path>
              <a:path w="76200" h="579120">
                <a:moveTo>
                  <a:pt x="41401" y="0"/>
                </a:moveTo>
                <a:lnTo>
                  <a:pt x="28701" y="0"/>
                </a:lnTo>
                <a:lnTo>
                  <a:pt x="31798" y="502507"/>
                </a:lnTo>
                <a:lnTo>
                  <a:pt x="44375" y="502444"/>
                </a:lnTo>
                <a:lnTo>
                  <a:pt x="4140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9" name="object 19">
            <a:extLst>
              <a:ext uri="{FF2B5EF4-FFF2-40B4-BE49-F238E27FC236}">
                <a16:creationId xmlns:a16="http://schemas.microsoft.com/office/drawing/2014/main" id="{F12451FA-C4FE-54F2-676D-CD4A48D23411}"/>
              </a:ext>
            </a:extLst>
          </p:cNvPr>
          <p:cNvSpPr txBox="1"/>
          <p:nvPr/>
        </p:nvSpPr>
        <p:spPr>
          <a:xfrm>
            <a:off x="4762500" y="5146675"/>
            <a:ext cx="2006600" cy="378309"/>
          </a:xfrm>
          <a:prstGeom prst="rect">
            <a:avLst/>
          </a:prstGeom>
          <a:ln w="25907">
            <a:solidFill>
              <a:srgbClr val="7E7E7E"/>
            </a:solidFill>
          </a:ln>
        </p:spPr>
        <p:txBody>
          <a:bodyPr wrap="square" lIns="0" tIns="161290" rIns="0" bIns="0">
            <a:spAutoFit/>
          </a:bodyPr>
          <a:lstStyle/>
          <a:p>
            <a:pPr marL="439420" eaLnBrk="1" fontAlgn="auto" hangingPunct="1">
              <a:spcBef>
                <a:spcPts val="1270"/>
              </a:spcBef>
              <a:spcAft>
                <a:spcPts val="0"/>
              </a:spcAft>
              <a:defRPr/>
            </a:pPr>
            <a:r>
              <a:rPr sz="1400" spc="-5" dirty="0">
                <a:latin typeface="Times New Roman"/>
                <a:cs typeface="Times New Roman"/>
              </a:rPr>
              <a:t>Atto </a:t>
            </a:r>
            <a:r>
              <a:rPr sz="1400" dirty="0">
                <a:latin typeface="Times New Roman"/>
                <a:cs typeface="Times New Roman"/>
              </a:rPr>
              <a:t>di</a:t>
            </a:r>
            <a:r>
              <a:rPr sz="1400" spc="-40" dirty="0">
                <a:latin typeface="Times New Roman"/>
                <a:cs typeface="Times New Roman"/>
              </a:rPr>
              <a:t> </a:t>
            </a:r>
            <a:r>
              <a:rPr sz="1400" dirty="0">
                <a:latin typeface="Times New Roman"/>
                <a:cs typeface="Times New Roman"/>
              </a:rPr>
              <a:t>fusione</a:t>
            </a:r>
            <a:endParaRPr sz="1400">
              <a:latin typeface="Times New Roman"/>
              <a:cs typeface="Times New Roman"/>
            </a:endParaRPr>
          </a:p>
        </p:txBody>
      </p:sp>
      <p:sp>
        <p:nvSpPr>
          <p:cNvPr id="4" name="Segnaposto numero diapositiva 3">
            <a:extLst>
              <a:ext uri="{FF2B5EF4-FFF2-40B4-BE49-F238E27FC236}">
                <a16:creationId xmlns:a16="http://schemas.microsoft.com/office/drawing/2014/main" id="{B1B0A6E8-DD89-762C-1330-F13819053E91}"/>
              </a:ext>
            </a:extLst>
          </p:cNvPr>
          <p:cNvSpPr>
            <a:spLocks noGrp="1"/>
          </p:cNvSpPr>
          <p:nvPr>
            <p:ph type="sldNum" sz="quarter" idx="12"/>
          </p:nvPr>
        </p:nvSpPr>
        <p:spPr/>
        <p:txBody>
          <a:bodyPr/>
          <a:lstStyle/>
          <a:p>
            <a:fld id="{E6BAC323-424C-4427-A55C-976988B02F12}" type="slidenum">
              <a:rPr lang="it-IT" smtClean="0"/>
              <a:t>39</a:t>
            </a:fld>
            <a:endParaRPr lang="it-IT"/>
          </a:p>
        </p:txBody>
      </p:sp>
    </p:spTree>
    <p:extLst>
      <p:ext uri="{BB962C8B-B14F-4D97-AF65-F5344CB8AC3E}">
        <p14:creationId xmlns:p14="http://schemas.microsoft.com/office/powerpoint/2010/main" val="297567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180401F-C983-CCA2-36F6-91FA14200E6F}"/>
              </a:ext>
            </a:extLst>
          </p:cNvPr>
          <p:cNvSpPr txBox="1"/>
          <p:nvPr/>
        </p:nvSpPr>
        <p:spPr>
          <a:xfrm>
            <a:off x="826717" y="863035"/>
            <a:ext cx="11098061" cy="4373698"/>
          </a:xfrm>
          <a:prstGeom prst="rect">
            <a:avLst/>
          </a:prstGeom>
          <a:noFill/>
        </p:spPr>
        <p:txBody>
          <a:bodyPr wrap="square">
            <a:spAutoFit/>
          </a:bodyPr>
          <a:lstStyle/>
          <a:p>
            <a:pPr>
              <a:lnSpc>
                <a:spcPct val="115000"/>
              </a:lnSpc>
              <a:spcAft>
                <a:spcPts val="800"/>
              </a:spcAft>
              <a:buNone/>
            </a:pPr>
            <a:r>
              <a:rPr lang="it-IT" sz="3600" b="1" kern="100" dirty="0">
                <a:effectLst/>
                <a:latin typeface="Arial" panose="020B0604020202020204" pitchFamily="34" charset="0"/>
                <a:ea typeface="Aptos" panose="020B0004020202020204" pitchFamily="34" charset="0"/>
                <a:cs typeface="Arial" panose="020B0604020202020204" pitchFamily="34" charset="0"/>
              </a:rPr>
              <a:t>a) Motivazioni strategiche</a:t>
            </a:r>
            <a:r>
              <a:rPr lang="it-IT" sz="36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600" kern="100" dirty="0">
                <a:effectLst/>
                <a:latin typeface="Arial" panose="020B0604020202020204" pitchFamily="34" charset="0"/>
                <a:ea typeface="Aptos" panose="020B0004020202020204" pitchFamily="34" charset="0"/>
                <a:cs typeface="Arial" panose="020B0604020202020204" pitchFamily="34" charset="0"/>
              </a:rPr>
              <a:t>Ricerca di economie di scala e di scopo</a:t>
            </a:r>
          </a:p>
          <a:p>
            <a:pPr marL="342900" lvl="0" indent="-342900">
              <a:lnSpc>
                <a:spcPct val="115000"/>
              </a:lnSpc>
              <a:spcAft>
                <a:spcPts val="800"/>
              </a:spcAft>
              <a:buSzPts val="1000"/>
              <a:buFont typeface="Symbol" panose="05050102010706020507" pitchFamily="18" charset="2"/>
              <a:buChar char=""/>
              <a:tabLst>
                <a:tab pos="457200" algn="l"/>
              </a:tabLst>
            </a:pPr>
            <a:r>
              <a:rPr lang="it-IT" sz="3600" kern="100" dirty="0">
                <a:effectLst/>
                <a:latin typeface="Arial" panose="020B0604020202020204" pitchFamily="34" charset="0"/>
                <a:ea typeface="Aptos" panose="020B0004020202020204" pitchFamily="34" charset="0"/>
                <a:cs typeface="Arial" panose="020B0604020202020204" pitchFamily="34" charset="0"/>
              </a:rPr>
              <a:t>Integrazione verticale o orizzontale</a:t>
            </a:r>
          </a:p>
          <a:p>
            <a:pPr marL="342900" lvl="0" indent="-342900">
              <a:lnSpc>
                <a:spcPct val="115000"/>
              </a:lnSpc>
              <a:spcAft>
                <a:spcPts val="800"/>
              </a:spcAft>
              <a:buSzPts val="1000"/>
              <a:buFont typeface="Symbol" panose="05050102010706020507" pitchFamily="18" charset="2"/>
              <a:buChar char=""/>
              <a:tabLst>
                <a:tab pos="457200" algn="l"/>
              </a:tabLst>
            </a:pPr>
            <a:r>
              <a:rPr lang="it-IT" sz="3600" kern="100" dirty="0">
                <a:effectLst/>
                <a:latin typeface="Arial" panose="020B0604020202020204" pitchFamily="34" charset="0"/>
                <a:ea typeface="Aptos" panose="020B0004020202020204" pitchFamily="34" charset="0"/>
                <a:cs typeface="Arial" panose="020B0604020202020204" pitchFamily="34" charset="0"/>
              </a:rPr>
              <a:t>Diversificazione del rischio d'impresa</a:t>
            </a:r>
          </a:p>
          <a:p>
            <a:pPr marL="342900" lvl="0" indent="-342900">
              <a:lnSpc>
                <a:spcPct val="115000"/>
              </a:lnSpc>
              <a:spcAft>
                <a:spcPts val="800"/>
              </a:spcAft>
              <a:buSzPts val="1000"/>
              <a:buFont typeface="Symbol" panose="05050102010706020507" pitchFamily="18" charset="2"/>
              <a:buChar char=""/>
              <a:tabLst>
                <a:tab pos="457200" algn="l"/>
              </a:tabLst>
            </a:pPr>
            <a:r>
              <a:rPr lang="it-IT" sz="3600" kern="100" dirty="0">
                <a:effectLst/>
                <a:latin typeface="Arial" panose="020B0604020202020204" pitchFamily="34" charset="0"/>
                <a:ea typeface="Aptos" panose="020B0004020202020204" pitchFamily="34" charset="0"/>
                <a:cs typeface="Arial" panose="020B0604020202020204" pitchFamily="34" charset="0"/>
              </a:rPr>
              <a:t>Acquisizione di quote di mercato</a:t>
            </a:r>
          </a:p>
          <a:p>
            <a:pPr marL="342900" lvl="0" indent="-342900">
              <a:lnSpc>
                <a:spcPct val="115000"/>
              </a:lnSpc>
              <a:spcAft>
                <a:spcPts val="800"/>
              </a:spcAft>
              <a:buSzPts val="1000"/>
              <a:buFont typeface="Symbol" panose="05050102010706020507" pitchFamily="18" charset="2"/>
              <a:buChar char=""/>
              <a:tabLst>
                <a:tab pos="457200" algn="l"/>
              </a:tabLst>
            </a:pPr>
            <a:r>
              <a:rPr lang="it-IT" sz="3600" kern="100" dirty="0">
                <a:effectLst/>
                <a:latin typeface="Arial" panose="020B0604020202020204" pitchFamily="34" charset="0"/>
                <a:ea typeface="Aptos" panose="020B0004020202020204" pitchFamily="34" charset="0"/>
                <a:cs typeface="Arial" panose="020B0604020202020204" pitchFamily="34" charset="0"/>
              </a:rPr>
              <a:t>Eliminazione di potenziali concorrenti</a:t>
            </a:r>
          </a:p>
        </p:txBody>
      </p:sp>
      <p:sp>
        <p:nvSpPr>
          <p:cNvPr id="5" name="Segnaposto numero diapositiva 4">
            <a:extLst>
              <a:ext uri="{FF2B5EF4-FFF2-40B4-BE49-F238E27FC236}">
                <a16:creationId xmlns:a16="http://schemas.microsoft.com/office/drawing/2014/main" id="{64BC3ABB-6B01-71BA-7B2B-AB494C870289}"/>
              </a:ext>
            </a:extLst>
          </p:cNvPr>
          <p:cNvSpPr>
            <a:spLocks noGrp="1"/>
          </p:cNvSpPr>
          <p:nvPr>
            <p:ph type="sldNum" sz="quarter" idx="12"/>
          </p:nvPr>
        </p:nvSpPr>
        <p:spPr/>
        <p:txBody>
          <a:bodyPr/>
          <a:lstStyle/>
          <a:p>
            <a:fld id="{E6BAC323-424C-4427-A55C-976988B02F12}" type="slidenum">
              <a:rPr lang="it-IT" smtClean="0"/>
              <a:t>4</a:t>
            </a:fld>
            <a:endParaRPr lang="it-IT"/>
          </a:p>
        </p:txBody>
      </p:sp>
    </p:spTree>
    <p:extLst>
      <p:ext uri="{BB962C8B-B14F-4D97-AF65-F5344CB8AC3E}">
        <p14:creationId xmlns:p14="http://schemas.microsoft.com/office/powerpoint/2010/main" val="964429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7B660DFB-FD55-F788-4681-499C5CF81449}"/>
              </a:ext>
            </a:extLst>
          </p:cNvPr>
          <p:cNvSpPr txBox="1"/>
          <p:nvPr/>
        </p:nvSpPr>
        <p:spPr>
          <a:xfrm>
            <a:off x="501112" y="227283"/>
            <a:ext cx="10383864" cy="382156"/>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
              </a:spcBef>
            </a:pPr>
            <a:r>
              <a:rPr lang="it-IT" altLang="it-IT" sz="2400" b="1" dirty="0">
                <a:latin typeface="Arial" panose="020B0604020202020204" pitchFamily="34" charset="0"/>
                <a:cs typeface="Arial" panose="020B0604020202020204" pitchFamily="34" charset="0"/>
              </a:rPr>
              <a:t>Il progetto di fusione:</a:t>
            </a:r>
            <a:endParaRPr lang="it-IT" altLang="it-IT" sz="2400" dirty="0">
              <a:latin typeface="Arial" panose="020B0604020202020204" pitchFamily="34" charset="0"/>
              <a:cs typeface="Arial" panose="020B0604020202020204" pitchFamily="34" charset="0"/>
            </a:endParaRPr>
          </a:p>
        </p:txBody>
      </p:sp>
      <p:sp>
        <p:nvSpPr>
          <p:cNvPr id="9" name="object 9">
            <a:extLst>
              <a:ext uri="{FF2B5EF4-FFF2-40B4-BE49-F238E27FC236}">
                <a16:creationId xmlns:a16="http://schemas.microsoft.com/office/drawing/2014/main" id="{B738C85F-6DEB-0DC9-3B6A-EE8E1801F58F}"/>
              </a:ext>
            </a:extLst>
          </p:cNvPr>
          <p:cNvSpPr txBox="1"/>
          <p:nvPr/>
        </p:nvSpPr>
        <p:spPr>
          <a:xfrm>
            <a:off x="3768432" y="211758"/>
            <a:ext cx="5747528" cy="382156"/>
          </a:xfrm>
          <a:prstGeom prst="rect">
            <a:avLst/>
          </a:prstGeom>
        </p:spPr>
        <p:txBody>
          <a:bodyPr wrap="square" lIns="0" tIns="12700" rIns="0" bIns="0">
            <a:spAutoFit/>
          </a:bodyPr>
          <a:lstStyle/>
          <a:p>
            <a:pPr marL="12700">
              <a:spcBef>
                <a:spcPts val="100"/>
              </a:spcBef>
              <a:defRPr/>
            </a:pPr>
            <a:r>
              <a:rPr lang="it-IT" altLang="it-IT" dirty="0">
                <a:latin typeface="Times New Roman" panose="02020603050405020304" pitchFamily="18" charset="0"/>
                <a:cs typeface="Times New Roman" panose="02020603050405020304" pitchFamily="18" charset="0"/>
              </a:rPr>
              <a:t> </a:t>
            </a:r>
            <a:r>
              <a:rPr sz="2400" b="1" dirty="0" err="1">
                <a:latin typeface="Arial" panose="020B0604020202020204" pitchFamily="34" charset="0"/>
                <a:cs typeface="Arial" panose="020B0604020202020204" pitchFamily="34" charset="0"/>
              </a:rPr>
              <a:t>elementi</a:t>
            </a:r>
            <a:r>
              <a:rPr sz="2400" b="1" dirty="0">
                <a:latin typeface="Arial" panose="020B0604020202020204" pitchFamily="34" charset="0"/>
                <a:cs typeface="Arial" panose="020B0604020202020204" pitchFamily="34" charset="0"/>
              </a:rPr>
              <a:t> «essenziali» ed «eventuali»</a:t>
            </a:r>
          </a:p>
        </p:txBody>
      </p:sp>
      <p:sp>
        <p:nvSpPr>
          <p:cNvPr id="10" name="object 10">
            <a:extLst>
              <a:ext uri="{FF2B5EF4-FFF2-40B4-BE49-F238E27FC236}">
                <a16:creationId xmlns:a16="http://schemas.microsoft.com/office/drawing/2014/main" id="{9B81E23A-F2FB-12A4-5887-3300340E0378}"/>
              </a:ext>
            </a:extLst>
          </p:cNvPr>
          <p:cNvSpPr txBox="1"/>
          <p:nvPr/>
        </p:nvSpPr>
        <p:spPr>
          <a:xfrm>
            <a:off x="665755" y="2854163"/>
            <a:ext cx="2898183" cy="1149674"/>
          </a:xfrm>
          <a:prstGeom prst="rect">
            <a:avLst/>
          </a:prstGeom>
          <a:ln w="25908">
            <a:solidFill>
              <a:srgbClr val="7E7E7E"/>
            </a:solidFill>
          </a:ln>
        </p:spPr>
        <p:txBody>
          <a:bodyPr wrap="square" lIns="0" tIns="41275" rIns="0" bIns="0">
            <a:spAutoFit/>
          </a:bodyPr>
          <a:lstStyle>
            <a:lvl1pPr marL="88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325"/>
              </a:spcBef>
            </a:pPr>
            <a:r>
              <a:rPr lang="it-IT" altLang="it-IT" sz="2400" dirty="0">
                <a:latin typeface="Arial" panose="020B0604020202020204" pitchFamily="34" charset="0"/>
                <a:cs typeface="Arial" panose="020B0604020202020204" pitchFamily="34" charset="0"/>
              </a:rPr>
              <a:t>Contenuto del  progetto di fusione  (art. 2501-ter C.C.)</a:t>
            </a:r>
          </a:p>
        </p:txBody>
      </p:sp>
      <p:sp>
        <p:nvSpPr>
          <p:cNvPr id="11" name="object 11">
            <a:extLst>
              <a:ext uri="{FF2B5EF4-FFF2-40B4-BE49-F238E27FC236}">
                <a16:creationId xmlns:a16="http://schemas.microsoft.com/office/drawing/2014/main" id="{5E46651E-397C-05BA-168E-C5314BBBAE76}"/>
              </a:ext>
            </a:extLst>
          </p:cNvPr>
          <p:cNvSpPr txBox="1"/>
          <p:nvPr/>
        </p:nvSpPr>
        <p:spPr>
          <a:xfrm>
            <a:off x="5519738" y="1032040"/>
            <a:ext cx="6078589" cy="2625719"/>
          </a:xfrm>
          <a:prstGeom prst="rect">
            <a:avLst/>
          </a:prstGeom>
          <a:ln w="25907">
            <a:solidFill>
              <a:srgbClr val="7E7E7E"/>
            </a:solidFill>
          </a:ln>
        </p:spPr>
        <p:txBody>
          <a:bodyPr wrap="square" lIns="0" tIns="40005" rIns="0" bIns="0">
            <a:spAutoFit/>
          </a:bodyPr>
          <a:lstStyle/>
          <a:p>
            <a:pPr marL="90805" eaLnBrk="1" fontAlgn="auto" hangingPunct="1">
              <a:spcBef>
                <a:spcPts val="315"/>
              </a:spcBef>
              <a:spcAft>
                <a:spcPts val="0"/>
              </a:spcAft>
              <a:defRPr/>
            </a:pPr>
            <a:r>
              <a:rPr sz="2400" b="1" dirty="0">
                <a:latin typeface="Arial" panose="020B0604020202020204" pitchFamily="34" charset="0"/>
                <a:cs typeface="Arial" panose="020B0604020202020204" pitchFamily="34" charset="0"/>
              </a:rPr>
              <a:t>Elementi essenziali</a:t>
            </a:r>
            <a:r>
              <a:rPr sz="2400" dirty="0">
                <a:latin typeface="Arial" panose="020B0604020202020204" pitchFamily="34" charset="0"/>
                <a:cs typeface="Arial" panose="020B0604020202020204" pitchFamily="34" charset="0"/>
              </a:rPr>
              <a:t>:</a:t>
            </a:r>
          </a:p>
          <a:p>
            <a:pPr marL="548005" indent="-457200" eaLnBrk="1" fontAlgn="auto" hangingPunct="1">
              <a:spcBef>
                <a:spcPts val="0"/>
              </a:spcBef>
              <a:spcAft>
                <a:spcPts val="0"/>
              </a:spcAft>
              <a:buFont typeface="+mj-lt"/>
              <a:buAutoNum type="arabicParenR"/>
              <a:tabLst>
                <a:tab pos="263525" algn="l"/>
              </a:tabLst>
              <a:defRPr/>
            </a:pP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aspetti</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anagrafici</a:t>
            </a:r>
            <a:endParaRPr lang="it-IT" sz="2400" dirty="0">
              <a:latin typeface="Arial" panose="020B0604020202020204" pitchFamily="34" charset="0"/>
              <a:cs typeface="Arial" panose="020B0604020202020204" pitchFamily="34" charset="0"/>
            </a:endParaRPr>
          </a:p>
          <a:p>
            <a:pPr marL="548005" indent="-457200" eaLnBrk="1" fontAlgn="auto" hangingPunct="1">
              <a:spcBef>
                <a:spcPts val="0"/>
              </a:spcBef>
              <a:spcAft>
                <a:spcPts val="0"/>
              </a:spcAft>
              <a:buFont typeface="+mj-lt"/>
              <a:buAutoNum type="arabicParenR"/>
              <a:tabLst>
                <a:tab pos="263525" algn="l"/>
              </a:tabLst>
              <a:defRPr/>
            </a:pPr>
            <a:r>
              <a:rPr sz="2400" dirty="0">
                <a:latin typeface="Arial" panose="020B0604020202020204" pitchFamily="34" charset="0"/>
                <a:cs typeface="Arial" panose="020B0604020202020204" pitchFamily="34" charset="0"/>
              </a:rPr>
              <a:t> conoscibilità nuovo </a:t>
            </a:r>
            <a:r>
              <a:rPr sz="2400" dirty="0" err="1">
                <a:latin typeface="Arial" panose="020B0604020202020204" pitchFamily="34" charset="0"/>
                <a:cs typeface="Arial" panose="020B0604020202020204" pitchFamily="34" charset="0"/>
              </a:rPr>
              <a:t>contratto</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sociale</a:t>
            </a:r>
            <a:endParaRPr lang="it-IT" sz="2400" dirty="0">
              <a:latin typeface="Arial" panose="020B0604020202020204" pitchFamily="34" charset="0"/>
              <a:cs typeface="Arial" panose="020B0604020202020204" pitchFamily="34" charset="0"/>
            </a:endParaRPr>
          </a:p>
          <a:p>
            <a:pPr marL="548005" indent="-457200" eaLnBrk="1" fontAlgn="auto" hangingPunct="1">
              <a:spcBef>
                <a:spcPts val="0"/>
              </a:spcBef>
              <a:spcAft>
                <a:spcPts val="0"/>
              </a:spcAft>
              <a:buFont typeface="+mj-lt"/>
              <a:buAutoNum type="arabicParenR"/>
              <a:tabLst>
                <a:tab pos="263525" algn="l"/>
              </a:tabLst>
              <a:defRPr/>
            </a:pPr>
            <a:r>
              <a:rPr sz="2400" dirty="0" err="1">
                <a:latin typeface="Arial" panose="020B0604020202020204" pitchFamily="34" charset="0"/>
                <a:cs typeface="Arial" panose="020B0604020202020204" pitchFamily="34" charset="0"/>
              </a:rPr>
              <a:t>rapporto</a:t>
            </a:r>
            <a:r>
              <a:rPr sz="2400" dirty="0">
                <a:latin typeface="Arial" panose="020B0604020202020204" pitchFamily="34" charset="0"/>
                <a:cs typeface="Arial" panose="020B0604020202020204" pitchFamily="34" charset="0"/>
              </a:rPr>
              <a:t> di </a:t>
            </a:r>
            <a:r>
              <a:rPr sz="2400" dirty="0" err="1">
                <a:latin typeface="Arial" panose="020B0604020202020204" pitchFamily="34" charset="0"/>
                <a:cs typeface="Arial" panose="020B0604020202020204" pitchFamily="34" charset="0"/>
              </a:rPr>
              <a:t>cambio</a:t>
            </a:r>
            <a:endParaRPr lang="it-IT" sz="2400" dirty="0">
              <a:latin typeface="Arial" panose="020B0604020202020204" pitchFamily="34" charset="0"/>
              <a:cs typeface="Arial" panose="020B0604020202020204" pitchFamily="34" charset="0"/>
            </a:endParaRPr>
          </a:p>
          <a:p>
            <a:pPr marL="548005" indent="-457200" eaLnBrk="1" fontAlgn="auto" hangingPunct="1">
              <a:spcBef>
                <a:spcPts val="0"/>
              </a:spcBef>
              <a:spcAft>
                <a:spcPts val="0"/>
              </a:spcAft>
              <a:buFont typeface="+mj-lt"/>
              <a:buAutoNum type="arabicParenR"/>
              <a:tabLst>
                <a:tab pos="263525" algn="l"/>
              </a:tabLst>
              <a:defRPr/>
            </a:pPr>
            <a:r>
              <a:rPr sz="2400" dirty="0">
                <a:latin typeface="Arial" panose="020B0604020202020204" pitchFamily="34" charset="0"/>
                <a:cs typeface="Arial" panose="020B0604020202020204" pitchFamily="34" charset="0"/>
              </a:rPr>
              <a:t> modalità di assegnazione azioni e quote</a:t>
            </a:r>
            <a:endParaRPr lang="it-IT" sz="2400" dirty="0">
              <a:latin typeface="Arial" panose="020B0604020202020204" pitchFamily="34" charset="0"/>
              <a:cs typeface="Arial" panose="020B0604020202020204" pitchFamily="34" charset="0"/>
            </a:endParaRPr>
          </a:p>
          <a:p>
            <a:pPr marL="548005" indent="-457200" eaLnBrk="1" fontAlgn="auto" hangingPunct="1">
              <a:spcBef>
                <a:spcPts val="0"/>
              </a:spcBef>
              <a:spcAft>
                <a:spcPts val="0"/>
              </a:spcAft>
              <a:buFont typeface="+mj-lt"/>
              <a:buAutoNum type="arabicParenR"/>
              <a:tabLst>
                <a:tab pos="263525" algn="l"/>
              </a:tabLst>
              <a:defRPr/>
            </a:pPr>
            <a:r>
              <a:rPr sz="2400" dirty="0">
                <a:latin typeface="Arial" panose="020B0604020202020204" pitchFamily="34" charset="0"/>
                <a:cs typeface="Arial" panose="020B0604020202020204" pitchFamily="34" charset="0"/>
              </a:rPr>
              <a:t> tempi di partecipazione </a:t>
            </a:r>
            <a:r>
              <a:rPr sz="2400" dirty="0" err="1">
                <a:latin typeface="Arial" panose="020B0604020202020204" pitchFamily="34" charset="0"/>
                <a:cs typeface="Arial" panose="020B0604020202020204" pitchFamily="34" charset="0"/>
              </a:rPr>
              <a:t>agli</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utili</a:t>
            </a:r>
            <a:endParaRPr lang="it-IT" sz="2400" dirty="0">
              <a:latin typeface="Arial" panose="020B0604020202020204" pitchFamily="34" charset="0"/>
              <a:cs typeface="Arial" panose="020B0604020202020204" pitchFamily="34" charset="0"/>
            </a:endParaRPr>
          </a:p>
          <a:p>
            <a:pPr marL="548005" indent="-457200" eaLnBrk="1" fontAlgn="auto" hangingPunct="1">
              <a:spcBef>
                <a:spcPts val="0"/>
              </a:spcBef>
              <a:spcAft>
                <a:spcPts val="0"/>
              </a:spcAft>
              <a:buFont typeface="+mj-lt"/>
              <a:buAutoNum type="arabicParenR"/>
              <a:tabLst>
                <a:tab pos="263525" algn="l"/>
              </a:tabLst>
              <a:defRPr/>
            </a:pPr>
            <a:r>
              <a:rPr sz="2400" dirty="0">
                <a:latin typeface="Arial" panose="020B0604020202020204" pitchFamily="34" charset="0"/>
                <a:cs typeface="Arial" panose="020B0604020202020204" pitchFamily="34" charset="0"/>
              </a:rPr>
              <a:t> decorrenza effetti contabili.</a:t>
            </a:r>
          </a:p>
        </p:txBody>
      </p:sp>
      <p:sp>
        <p:nvSpPr>
          <p:cNvPr id="12" name="object 12">
            <a:extLst>
              <a:ext uri="{FF2B5EF4-FFF2-40B4-BE49-F238E27FC236}">
                <a16:creationId xmlns:a16="http://schemas.microsoft.com/office/drawing/2014/main" id="{6AC79243-4FB4-3330-F60F-F9ACE84954ED}"/>
              </a:ext>
            </a:extLst>
          </p:cNvPr>
          <p:cNvSpPr txBox="1"/>
          <p:nvPr/>
        </p:nvSpPr>
        <p:spPr>
          <a:xfrm>
            <a:off x="5514182" y="4637629"/>
            <a:ext cx="6249071" cy="1531187"/>
          </a:xfrm>
          <a:prstGeom prst="rect">
            <a:avLst/>
          </a:prstGeom>
          <a:ln w="25907">
            <a:solidFill>
              <a:srgbClr val="7E7E7E"/>
            </a:solidFill>
          </a:ln>
        </p:spPr>
        <p:txBody>
          <a:bodyPr wrap="square" lIns="0" tIns="27939" rIns="0" bIns="0">
            <a:spAutoFit/>
          </a:bodyPr>
          <a:lstStyle/>
          <a:p>
            <a:pPr marL="66675" eaLnBrk="1" fontAlgn="auto" hangingPunct="1">
              <a:spcBef>
                <a:spcPts val="219"/>
              </a:spcBef>
              <a:spcAft>
                <a:spcPts val="0"/>
              </a:spcAft>
              <a:defRPr/>
            </a:pPr>
            <a:r>
              <a:rPr sz="2400" b="1" spc="-5" dirty="0">
                <a:latin typeface="Arial" panose="020B0604020202020204" pitchFamily="34" charset="0"/>
                <a:cs typeface="Arial" panose="020B0604020202020204" pitchFamily="34" charset="0"/>
              </a:rPr>
              <a:t>Elementi </a:t>
            </a:r>
            <a:r>
              <a:rPr sz="2400" b="1" spc="-5" dirty="0" err="1">
                <a:latin typeface="Arial" panose="020B0604020202020204" pitchFamily="34" charset="0"/>
                <a:cs typeface="Arial" panose="020B0604020202020204" pitchFamily="34" charset="0"/>
              </a:rPr>
              <a:t>eventuali</a:t>
            </a:r>
            <a:r>
              <a:rPr sz="2400" spc="-5" dirty="0">
                <a:latin typeface="Arial" panose="020B0604020202020204" pitchFamily="34" charset="0"/>
                <a:cs typeface="Arial" panose="020B0604020202020204" pitchFamily="34" charset="0"/>
              </a:rPr>
              <a:t>:</a:t>
            </a:r>
            <a:endParaRPr lang="it-IT" sz="2400" spc="-5" dirty="0">
              <a:latin typeface="Arial" panose="020B0604020202020204" pitchFamily="34" charset="0"/>
              <a:cs typeface="Arial" panose="020B0604020202020204" pitchFamily="34" charset="0"/>
            </a:endParaRPr>
          </a:p>
          <a:p>
            <a:pPr marL="66675" eaLnBrk="1" fontAlgn="auto" hangingPunct="1">
              <a:spcBef>
                <a:spcPts val="219"/>
              </a:spcBef>
              <a:spcAft>
                <a:spcPts val="0"/>
              </a:spcAft>
              <a:defRPr/>
            </a:pPr>
            <a:endParaRPr sz="2400" spc="-5" dirty="0">
              <a:latin typeface="Arial" panose="020B0604020202020204" pitchFamily="34" charset="0"/>
              <a:cs typeface="Arial" panose="020B0604020202020204" pitchFamily="34" charset="0"/>
            </a:endParaRPr>
          </a:p>
          <a:p>
            <a:pPr marL="66040" eaLnBrk="1" fontAlgn="auto" hangingPunct="1">
              <a:spcBef>
                <a:spcPts val="0"/>
              </a:spcBef>
              <a:spcAft>
                <a:spcPts val="0"/>
              </a:spcAft>
              <a:tabLst>
                <a:tab pos="239395" algn="l"/>
              </a:tabLst>
              <a:defRPr/>
            </a:pPr>
            <a:r>
              <a:rPr lang="it-IT" sz="2400" spc="-5" dirty="0">
                <a:latin typeface="Arial" panose="020B0604020202020204" pitchFamily="34" charset="0"/>
                <a:cs typeface="Arial" panose="020B0604020202020204" pitchFamily="34" charset="0"/>
              </a:rPr>
              <a:t>7) </a:t>
            </a:r>
            <a:r>
              <a:rPr sz="2400" spc="-5" dirty="0" err="1">
                <a:latin typeface="Arial" panose="020B0604020202020204" pitchFamily="34" charset="0"/>
                <a:cs typeface="Arial" panose="020B0604020202020204" pitchFamily="34" charset="0"/>
              </a:rPr>
              <a:t>particolari</a:t>
            </a:r>
            <a:r>
              <a:rPr sz="2400" spc="-5" dirty="0">
                <a:latin typeface="Arial" panose="020B0604020202020204" pitchFamily="34" charset="0"/>
                <a:cs typeface="Arial" panose="020B0604020202020204" pitchFamily="34" charset="0"/>
              </a:rPr>
              <a:t> categorie di soci o di </a:t>
            </a:r>
            <a:r>
              <a:rPr sz="2400" spc="-5" dirty="0" err="1">
                <a:latin typeface="Arial" panose="020B0604020202020204" pitchFamily="34" charset="0"/>
                <a:cs typeface="Arial" panose="020B0604020202020204" pitchFamily="34" charset="0"/>
              </a:rPr>
              <a:t>azioni</a:t>
            </a:r>
            <a:endParaRPr lang="it-IT" sz="2400" spc="-5" dirty="0">
              <a:latin typeface="Arial" panose="020B0604020202020204" pitchFamily="34" charset="0"/>
              <a:cs typeface="Arial" panose="020B0604020202020204" pitchFamily="34" charset="0"/>
            </a:endParaRPr>
          </a:p>
          <a:p>
            <a:pPr marL="66040" eaLnBrk="1" fontAlgn="auto" hangingPunct="1">
              <a:spcBef>
                <a:spcPts val="0"/>
              </a:spcBef>
              <a:spcAft>
                <a:spcPts val="0"/>
              </a:spcAft>
              <a:tabLst>
                <a:tab pos="239395" algn="l"/>
              </a:tabLst>
              <a:defRPr/>
            </a:pPr>
            <a:r>
              <a:rPr lang="it-IT" sz="2400" spc="-5" dirty="0">
                <a:latin typeface="Arial" panose="020B0604020202020204" pitchFamily="34" charset="0"/>
                <a:cs typeface="Arial" panose="020B0604020202020204" pitchFamily="34" charset="0"/>
              </a:rPr>
              <a:t>8) </a:t>
            </a:r>
            <a:r>
              <a:rPr sz="2400" spc="-5" dirty="0" err="1">
                <a:latin typeface="Arial" panose="020B0604020202020204" pitchFamily="34" charset="0"/>
                <a:cs typeface="Arial" panose="020B0604020202020204" pitchFamily="34" charset="0"/>
              </a:rPr>
              <a:t>particolari</a:t>
            </a:r>
            <a:r>
              <a:rPr sz="2400" spc="-5" dirty="0">
                <a:latin typeface="Arial" panose="020B0604020202020204" pitchFamily="34" charset="0"/>
                <a:cs typeface="Arial" panose="020B0604020202020204" pitchFamily="34" charset="0"/>
              </a:rPr>
              <a:t> vantaggi degli amministratori.</a:t>
            </a:r>
          </a:p>
        </p:txBody>
      </p:sp>
      <p:sp>
        <p:nvSpPr>
          <p:cNvPr id="13320" name="object 13">
            <a:extLst>
              <a:ext uri="{FF2B5EF4-FFF2-40B4-BE49-F238E27FC236}">
                <a16:creationId xmlns:a16="http://schemas.microsoft.com/office/drawing/2014/main" id="{08CA2E50-9EFF-0268-CFF6-715026A91D34}"/>
              </a:ext>
            </a:extLst>
          </p:cNvPr>
          <p:cNvSpPr>
            <a:spLocks/>
          </p:cNvSpPr>
          <p:nvPr/>
        </p:nvSpPr>
        <p:spPr bwMode="auto">
          <a:xfrm>
            <a:off x="3569494" y="2714231"/>
            <a:ext cx="1944688" cy="584200"/>
          </a:xfrm>
          <a:custGeom>
            <a:avLst/>
            <a:gdLst>
              <a:gd name="T0" fmla="*/ 965707 w 1944370"/>
              <a:gd name="T1" fmla="*/ 571753 h 584835"/>
              <a:gd name="T2" fmla="*/ 0 w 1944370"/>
              <a:gd name="T3" fmla="*/ 571753 h 584835"/>
              <a:gd name="T4" fmla="*/ 0 w 1944370"/>
              <a:gd name="T5" fmla="*/ 584453 h 584835"/>
              <a:gd name="T6" fmla="*/ 975613 w 1944370"/>
              <a:gd name="T7" fmla="*/ 584453 h 584835"/>
              <a:gd name="T8" fmla="*/ 978407 w 1944370"/>
              <a:gd name="T9" fmla="*/ 581659 h 584835"/>
              <a:gd name="T10" fmla="*/ 978407 w 1944370"/>
              <a:gd name="T11" fmla="*/ 578103 h 584835"/>
              <a:gd name="T12" fmla="*/ 965707 w 1944370"/>
              <a:gd name="T13" fmla="*/ 578103 h 584835"/>
              <a:gd name="T14" fmla="*/ 965707 w 1944370"/>
              <a:gd name="T15" fmla="*/ 571753 h 584835"/>
              <a:gd name="T16" fmla="*/ 1868043 w 1944370"/>
              <a:gd name="T17" fmla="*/ 31750 h 584835"/>
              <a:gd name="T18" fmla="*/ 968628 w 1944370"/>
              <a:gd name="T19" fmla="*/ 31750 h 584835"/>
              <a:gd name="T20" fmla="*/ 965707 w 1944370"/>
              <a:gd name="T21" fmla="*/ 34543 h 584835"/>
              <a:gd name="T22" fmla="*/ 965707 w 1944370"/>
              <a:gd name="T23" fmla="*/ 578103 h 584835"/>
              <a:gd name="T24" fmla="*/ 972057 w 1944370"/>
              <a:gd name="T25" fmla="*/ 571753 h 584835"/>
              <a:gd name="T26" fmla="*/ 978407 w 1944370"/>
              <a:gd name="T27" fmla="*/ 571753 h 584835"/>
              <a:gd name="T28" fmla="*/ 978407 w 1944370"/>
              <a:gd name="T29" fmla="*/ 44450 h 584835"/>
              <a:gd name="T30" fmla="*/ 972057 w 1944370"/>
              <a:gd name="T31" fmla="*/ 44450 h 584835"/>
              <a:gd name="T32" fmla="*/ 978407 w 1944370"/>
              <a:gd name="T33" fmla="*/ 38100 h 584835"/>
              <a:gd name="T34" fmla="*/ 1868043 w 1944370"/>
              <a:gd name="T35" fmla="*/ 38100 h 584835"/>
              <a:gd name="T36" fmla="*/ 1868043 w 1944370"/>
              <a:gd name="T37" fmla="*/ 31750 h 584835"/>
              <a:gd name="T38" fmla="*/ 978407 w 1944370"/>
              <a:gd name="T39" fmla="*/ 571753 h 584835"/>
              <a:gd name="T40" fmla="*/ 972057 w 1944370"/>
              <a:gd name="T41" fmla="*/ 571753 h 584835"/>
              <a:gd name="T42" fmla="*/ 965707 w 1944370"/>
              <a:gd name="T43" fmla="*/ 578103 h 584835"/>
              <a:gd name="T44" fmla="*/ 978407 w 1944370"/>
              <a:gd name="T45" fmla="*/ 578103 h 584835"/>
              <a:gd name="T46" fmla="*/ 978407 w 1944370"/>
              <a:gd name="T47" fmla="*/ 571753 h 584835"/>
              <a:gd name="T48" fmla="*/ 1868043 w 1944370"/>
              <a:gd name="T49" fmla="*/ 0 h 584835"/>
              <a:gd name="T50" fmla="*/ 1868043 w 1944370"/>
              <a:gd name="T51" fmla="*/ 76200 h 584835"/>
              <a:gd name="T52" fmla="*/ 1931543 w 1944370"/>
              <a:gd name="T53" fmla="*/ 44450 h 584835"/>
              <a:gd name="T54" fmla="*/ 1880743 w 1944370"/>
              <a:gd name="T55" fmla="*/ 44450 h 584835"/>
              <a:gd name="T56" fmla="*/ 1880743 w 1944370"/>
              <a:gd name="T57" fmla="*/ 31750 h 584835"/>
              <a:gd name="T58" fmla="*/ 1931543 w 1944370"/>
              <a:gd name="T59" fmla="*/ 31750 h 584835"/>
              <a:gd name="T60" fmla="*/ 1868043 w 1944370"/>
              <a:gd name="T61" fmla="*/ 0 h 584835"/>
              <a:gd name="T62" fmla="*/ 978407 w 1944370"/>
              <a:gd name="T63" fmla="*/ 38100 h 584835"/>
              <a:gd name="T64" fmla="*/ 972057 w 1944370"/>
              <a:gd name="T65" fmla="*/ 44450 h 584835"/>
              <a:gd name="T66" fmla="*/ 978407 w 1944370"/>
              <a:gd name="T67" fmla="*/ 44450 h 584835"/>
              <a:gd name="T68" fmla="*/ 978407 w 1944370"/>
              <a:gd name="T69" fmla="*/ 38100 h 584835"/>
              <a:gd name="T70" fmla="*/ 1868043 w 1944370"/>
              <a:gd name="T71" fmla="*/ 38100 h 584835"/>
              <a:gd name="T72" fmla="*/ 978407 w 1944370"/>
              <a:gd name="T73" fmla="*/ 38100 h 584835"/>
              <a:gd name="T74" fmla="*/ 978407 w 1944370"/>
              <a:gd name="T75" fmla="*/ 44450 h 584835"/>
              <a:gd name="T76" fmla="*/ 1868043 w 1944370"/>
              <a:gd name="T77" fmla="*/ 44450 h 584835"/>
              <a:gd name="T78" fmla="*/ 1868043 w 1944370"/>
              <a:gd name="T79" fmla="*/ 38100 h 584835"/>
              <a:gd name="T80" fmla="*/ 1931543 w 1944370"/>
              <a:gd name="T81" fmla="*/ 31750 h 584835"/>
              <a:gd name="T82" fmla="*/ 1880743 w 1944370"/>
              <a:gd name="T83" fmla="*/ 31750 h 584835"/>
              <a:gd name="T84" fmla="*/ 1880743 w 1944370"/>
              <a:gd name="T85" fmla="*/ 44450 h 584835"/>
              <a:gd name="T86" fmla="*/ 1931543 w 1944370"/>
              <a:gd name="T87" fmla="*/ 44450 h 584835"/>
              <a:gd name="T88" fmla="*/ 1944243 w 1944370"/>
              <a:gd name="T89" fmla="*/ 38100 h 584835"/>
              <a:gd name="T90" fmla="*/ 1931543 w 1944370"/>
              <a:gd name="T91" fmla="*/ 31750 h 5848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44370" h="584835">
                <a:moveTo>
                  <a:pt x="965707" y="571753"/>
                </a:moveTo>
                <a:lnTo>
                  <a:pt x="0" y="571753"/>
                </a:lnTo>
                <a:lnTo>
                  <a:pt x="0" y="584453"/>
                </a:lnTo>
                <a:lnTo>
                  <a:pt x="975613" y="584453"/>
                </a:lnTo>
                <a:lnTo>
                  <a:pt x="978407" y="581659"/>
                </a:lnTo>
                <a:lnTo>
                  <a:pt x="978407" y="578103"/>
                </a:lnTo>
                <a:lnTo>
                  <a:pt x="965707" y="578103"/>
                </a:lnTo>
                <a:lnTo>
                  <a:pt x="965707" y="571753"/>
                </a:lnTo>
                <a:close/>
              </a:path>
              <a:path w="1944370" h="584835">
                <a:moveTo>
                  <a:pt x="1868043" y="31750"/>
                </a:moveTo>
                <a:lnTo>
                  <a:pt x="968628" y="31750"/>
                </a:lnTo>
                <a:lnTo>
                  <a:pt x="965707" y="34543"/>
                </a:lnTo>
                <a:lnTo>
                  <a:pt x="965707" y="578103"/>
                </a:lnTo>
                <a:lnTo>
                  <a:pt x="972057" y="571753"/>
                </a:lnTo>
                <a:lnTo>
                  <a:pt x="978407" y="571753"/>
                </a:lnTo>
                <a:lnTo>
                  <a:pt x="978407" y="44450"/>
                </a:lnTo>
                <a:lnTo>
                  <a:pt x="972057" y="44450"/>
                </a:lnTo>
                <a:lnTo>
                  <a:pt x="978407" y="38100"/>
                </a:lnTo>
                <a:lnTo>
                  <a:pt x="1868043" y="38100"/>
                </a:lnTo>
                <a:lnTo>
                  <a:pt x="1868043" y="31750"/>
                </a:lnTo>
                <a:close/>
              </a:path>
              <a:path w="1944370" h="584835">
                <a:moveTo>
                  <a:pt x="978407" y="571753"/>
                </a:moveTo>
                <a:lnTo>
                  <a:pt x="972057" y="571753"/>
                </a:lnTo>
                <a:lnTo>
                  <a:pt x="965707" y="578103"/>
                </a:lnTo>
                <a:lnTo>
                  <a:pt x="978407" y="578103"/>
                </a:lnTo>
                <a:lnTo>
                  <a:pt x="978407" y="571753"/>
                </a:lnTo>
                <a:close/>
              </a:path>
              <a:path w="1944370" h="584835">
                <a:moveTo>
                  <a:pt x="1868043" y="0"/>
                </a:moveTo>
                <a:lnTo>
                  <a:pt x="1868043" y="76200"/>
                </a:lnTo>
                <a:lnTo>
                  <a:pt x="1931543" y="44450"/>
                </a:lnTo>
                <a:lnTo>
                  <a:pt x="1880743" y="44450"/>
                </a:lnTo>
                <a:lnTo>
                  <a:pt x="1880743" y="31750"/>
                </a:lnTo>
                <a:lnTo>
                  <a:pt x="1931543" y="31750"/>
                </a:lnTo>
                <a:lnTo>
                  <a:pt x="1868043" y="0"/>
                </a:lnTo>
                <a:close/>
              </a:path>
              <a:path w="1944370" h="584835">
                <a:moveTo>
                  <a:pt x="978407" y="38100"/>
                </a:moveTo>
                <a:lnTo>
                  <a:pt x="972057" y="44450"/>
                </a:lnTo>
                <a:lnTo>
                  <a:pt x="978407" y="44450"/>
                </a:lnTo>
                <a:lnTo>
                  <a:pt x="978407" y="38100"/>
                </a:lnTo>
                <a:close/>
              </a:path>
              <a:path w="1944370" h="584835">
                <a:moveTo>
                  <a:pt x="1868043" y="38100"/>
                </a:moveTo>
                <a:lnTo>
                  <a:pt x="978407" y="38100"/>
                </a:lnTo>
                <a:lnTo>
                  <a:pt x="978407" y="44450"/>
                </a:lnTo>
                <a:lnTo>
                  <a:pt x="1868043" y="44450"/>
                </a:lnTo>
                <a:lnTo>
                  <a:pt x="1868043" y="38100"/>
                </a:lnTo>
                <a:close/>
              </a:path>
              <a:path w="1944370" h="584835">
                <a:moveTo>
                  <a:pt x="1931543" y="31750"/>
                </a:moveTo>
                <a:lnTo>
                  <a:pt x="1880743" y="31750"/>
                </a:lnTo>
                <a:lnTo>
                  <a:pt x="1880743" y="44450"/>
                </a:lnTo>
                <a:lnTo>
                  <a:pt x="1931543" y="44450"/>
                </a:lnTo>
                <a:lnTo>
                  <a:pt x="1944243" y="38100"/>
                </a:lnTo>
                <a:lnTo>
                  <a:pt x="1931543" y="317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3321" name="object 14">
            <a:extLst>
              <a:ext uri="{FF2B5EF4-FFF2-40B4-BE49-F238E27FC236}">
                <a16:creationId xmlns:a16="http://schemas.microsoft.com/office/drawing/2014/main" id="{83A0D926-1C8F-6C2F-AA10-8045779647AB}"/>
              </a:ext>
            </a:extLst>
          </p:cNvPr>
          <p:cNvSpPr>
            <a:spLocks/>
          </p:cNvSpPr>
          <p:nvPr/>
        </p:nvSpPr>
        <p:spPr bwMode="auto">
          <a:xfrm>
            <a:off x="4541838" y="3245012"/>
            <a:ext cx="977900" cy="2334378"/>
          </a:xfrm>
          <a:custGeom>
            <a:avLst/>
            <a:gdLst>
              <a:gd name="T0" fmla="*/ 901700 w 977900"/>
              <a:gd name="T1" fmla="*/ 683513 h 760095"/>
              <a:gd name="T2" fmla="*/ 901700 w 977900"/>
              <a:gd name="T3" fmla="*/ 759713 h 760095"/>
              <a:gd name="T4" fmla="*/ 965200 w 977900"/>
              <a:gd name="T5" fmla="*/ 727963 h 760095"/>
              <a:gd name="T6" fmla="*/ 914400 w 977900"/>
              <a:gd name="T7" fmla="*/ 727963 h 760095"/>
              <a:gd name="T8" fmla="*/ 914400 w 977900"/>
              <a:gd name="T9" fmla="*/ 715263 h 760095"/>
              <a:gd name="T10" fmla="*/ 965200 w 977900"/>
              <a:gd name="T11" fmla="*/ 715263 h 760095"/>
              <a:gd name="T12" fmla="*/ 901700 w 977900"/>
              <a:gd name="T13" fmla="*/ 683513 h 760095"/>
              <a:gd name="T14" fmla="*/ 9016 w 977900"/>
              <a:gd name="T15" fmla="*/ 0 h 760095"/>
              <a:gd name="T16" fmla="*/ 2793 w 977900"/>
              <a:gd name="T17" fmla="*/ 0 h 760095"/>
              <a:gd name="T18" fmla="*/ 0 w 977900"/>
              <a:gd name="T19" fmla="*/ 2793 h 760095"/>
              <a:gd name="T20" fmla="*/ 0 w 977900"/>
              <a:gd name="T21" fmla="*/ 725169 h 760095"/>
              <a:gd name="T22" fmla="*/ 2793 w 977900"/>
              <a:gd name="T23" fmla="*/ 727963 h 760095"/>
              <a:gd name="T24" fmla="*/ 901700 w 977900"/>
              <a:gd name="T25" fmla="*/ 727963 h 760095"/>
              <a:gd name="T26" fmla="*/ 901700 w 977900"/>
              <a:gd name="T27" fmla="*/ 721613 h 760095"/>
              <a:gd name="T28" fmla="*/ 12700 w 977900"/>
              <a:gd name="T29" fmla="*/ 721613 h 760095"/>
              <a:gd name="T30" fmla="*/ 6350 w 977900"/>
              <a:gd name="T31" fmla="*/ 715263 h 760095"/>
              <a:gd name="T32" fmla="*/ 12700 w 977900"/>
              <a:gd name="T33" fmla="*/ 715263 h 760095"/>
              <a:gd name="T34" fmla="*/ 12700 w 977900"/>
              <a:gd name="T35" fmla="*/ 12699 h 760095"/>
              <a:gd name="T36" fmla="*/ 6350 w 977900"/>
              <a:gd name="T37" fmla="*/ 12699 h 760095"/>
              <a:gd name="T38" fmla="*/ 9016 w 977900"/>
              <a:gd name="T39" fmla="*/ 10032 h 760095"/>
              <a:gd name="T40" fmla="*/ 9016 w 977900"/>
              <a:gd name="T41" fmla="*/ 0 h 760095"/>
              <a:gd name="T42" fmla="*/ 965200 w 977900"/>
              <a:gd name="T43" fmla="*/ 715263 h 760095"/>
              <a:gd name="T44" fmla="*/ 914400 w 977900"/>
              <a:gd name="T45" fmla="*/ 715263 h 760095"/>
              <a:gd name="T46" fmla="*/ 914400 w 977900"/>
              <a:gd name="T47" fmla="*/ 727963 h 760095"/>
              <a:gd name="T48" fmla="*/ 965200 w 977900"/>
              <a:gd name="T49" fmla="*/ 727963 h 760095"/>
              <a:gd name="T50" fmla="*/ 977900 w 977900"/>
              <a:gd name="T51" fmla="*/ 721613 h 760095"/>
              <a:gd name="T52" fmla="*/ 965200 w 977900"/>
              <a:gd name="T53" fmla="*/ 715263 h 760095"/>
              <a:gd name="T54" fmla="*/ 12700 w 977900"/>
              <a:gd name="T55" fmla="*/ 715263 h 760095"/>
              <a:gd name="T56" fmla="*/ 6350 w 977900"/>
              <a:gd name="T57" fmla="*/ 715263 h 760095"/>
              <a:gd name="T58" fmla="*/ 12700 w 977900"/>
              <a:gd name="T59" fmla="*/ 721613 h 760095"/>
              <a:gd name="T60" fmla="*/ 12700 w 977900"/>
              <a:gd name="T61" fmla="*/ 715263 h 760095"/>
              <a:gd name="T62" fmla="*/ 901700 w 977900"/>
              <a:gd name="T63" fmla="*/ 715263 h 760095"/>
              <a:gd name="T64" fmla="*/ 12700 w 977900"/>
              <a:gd name="T65" fmla="*/ 715263 h 760095"/>
              <a:gd name="T66" fmla="*/ 12700 w 977900"/>
              <a:gd name="T67" fmla="*/ 721613 h 760095"/>
              <a:gd name="T68" fmla="*/ 901700 w 977900"/>
              <a:gd name="T69" fmla="*/ 721613 h 760095"/>
              <a:gd name="T70" fmla="*/ 901700 w 977900"/>
              <a:gd name="T71" fmla="*/ 715263 h 760095"/>
              <a:gd name="T72" fmla="*/ 9016 w 977900"/>
              <a:gd name="T73" fmla="*/ 10032 h 760095"/>
              <a:gd name="T74" fmla="*/ 6350 w 977900"/>
              <a:gd name="T75" fmla="*/ 12699 h 760095"/>
              <a:gd name="T76" fmla="*/ 9016 w 977900"/>
              <a:gd name="T77" fmla="*/ 12699 h 760095"/>
              <a:gd name="T78" fmla="*/ 9016 w 977900"/>
              <a:gd name="T79" fmla="*/ 10032 h 760095"/>
              <a:gd name="T80" fmla="*/ 12700 w 977900"/>
              <a:gd name="T81" fmla="*/ 6349 h 760095"/>
              <a:gd name="T82" fmla="*/ 9016 w 977900"/>
              <a:gd name="T83" fmla="*/ 10032 h 760095"/>
              <a:gd name="T84" fmla="*/ 9016 w 977900"/>
              <a:gd name="T85" fmla="*/ 12699 h 760095"/>
              <a:gd name="T86" fmla="*/ 12700 w 977900"/>
              <a:gd name="T87" fmla="*/ 12699 h 760095"/>
              <a:gd name="T88" fmla="*/ 12700 w 977900"/>
              <a:gd name="T89" fmla="*/ 6349 h 760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977900" h="760095">
                <a:moveTo>
                  <a:pt x="901700" y="683513"/>
                </a:moveTo>
                <a:lnTo>
                  <a:pt x="901700" y="759713"/>
                </a:lnTo>
                <a:lnTo>
                  <a:pt x="965200" y="727963"/>
                </a:lnTo>
                <a:lnTo>
                  <a:pt x="914400" y="727963"/>
                </a:lnTo>
                <a:lnTo>
                  <a:pt x="914400" y="715263"/>
                </a:lnTo>
                <a:lnTo>
                  <a:pt x="965200" y="715263"/>
                </a:lnTo>
                <a:lnTo>
                  <a:pt x="901700" y="683513"/>
                </a:lnTo>
                <a:close/>
              </a:path>
              <a:path w="977900" h="760095">
                <a:moveTo>
                  <a:pt x="9016" y="0"/>
                </a:moveTo>
                <a:lnTo>
                  <a:pt x="2793" y="0"/>
                </a:lnTo>
                <a:lnTo>
                  <a:pt x="0" y="2793"/>
                </a:lnTo>
                <a:lnTo>
                  <a:pt x="0" y="725169"/>
                </a:lnTo>
                <a:lnTo>
                  <a:pt x="2793" y="727963"/>
                </a:lnTo>
                <a:lnTo>
                  <a:pt x="901700" y="727963"/>
                </a:lnTo>
                <a:lnTo>
                  <a:pt x="901700" y="721613"/>
                </a:lnTo>
                <a:lnTo>
                  <a:pt x="12700" y="721613"/>
                </a:lnTo>
                <a:lnTo>
                  <a:pt x="6350" y="715263"/>
                </a:lnTo>
                <a:lnTo>
                  <a:pt x="12700" y="715263"/>
                </a:lnTo>
                <a:lnTo>
                  <a:pt x="12700" y="12699"/>
                </a:lnTo>
                <a:lnTo>
                  <a:pt x="6350" y="12699"/>
                </a:lnTo>
                <a:lnTo>
                  <a:pt x="9016" y="10032"/>
                </a:lnTo>
                <a:lnTo>
                  <a:pt x="9016" y="0"/>
                </a:lnTo>
                <a:close/>
              </a:path>
              <a:path w="977900" h="760095">
                <a:moveTo>
                  <a:pt x="965200" y="715263"/>
                </a:moveTo>
                <a:lnTo>
                  <a:pt x="914400" y="715263"/>
                </a:lnTo>
                <a:lnTo>
                  <a:pt x="914400" y="727963"/>
                </a:lnTo>
                <a:lnTo>
                  <a:pt x="965200" y="727963"/>
                </a:lnTo>
                <a:lnTo>
                  <a:pt x="977900" y="721613"/>
                </a:lnTo>
                <a:lnTo>
                  <a:pt x="965200" y="715263"/>
                </a:lnTo>
                <a:close/>
              </a:path>
              <a:path w="977900" h="760095">
                <a:moveTo>
                  <a:pt x="12700" y="715263"/>
                </a:moveTo>
                <a:lnTo>
                  <a:pt x="6350" y="715263"/>
                </a:lnTo>
                <a:lnTo>
                  <a:pt x="12700" y="721613"/>
                </a:lnTo>
                <a:lnTo>
                  <a:pt x="12700" y="715263"/>
                </a:lnTo>
                <a:close/>
              </a:path>
              <a:path w="977900" h="760095">
                <a:moveTo>
                  <a:pt x="901700" y="715263"/>
                </a:moveTo>
                <a:lnTo>
                  <a:pt x="12700" y="715263"/>
                </a:lnTo>
                <a:lnTo>
                  <a:pt x="12700" y="721613"/>
                </a:lnTo>
                <a:lnTo>
                  <a:pt x="901700" y="721613"/>
                </a:lnTo>
                <a:lnTo>
                  <a:pt x="901700" y="715263"/>
                </a:lnTo>
                <a:close/>
              </a:path>
              <a:path w="977900" h="760095">
                <a:moveTo>
                  <a:pt x="9016" y="10032"/>
                </a:moveTo>
                <a:lnTo>
                  <a:pt x="6350" y="12699"/>
                </a:lnTo>
                <a:lnTo>
                  <a:pt x="9016" y="12699"/>
                </a:lnTo>
                <a:lnTo>
                  <a:pt x="9016" y="10032"/>
                </a:lnTo>
                <a:close/>
              </a:path>
              <a:path w="977900" h="760095">
                <a:moveTo>
                  <a:pt x="12700" y="6349"/>
                </a:moveTo>
                <a:lnTo>
                  <a:pt x="9016" y="10032"/>
                </a:lnTo>
                <a:lnTo>
                  <a:pt x="9016" y="12699"/>
                </a:lnTo>
                <a:lnTo>
                  <a:pt x="12700" y="12699"/>
                </a:lnTo>
                <a:lnTo>
                  <a:pt x="12700" y="63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3" name="CasellaDiTesto 2">
            <a:extLst>
              <a:ext uri="{FF2B5EF4-FFF2-40B4-BE49-F238E27FC236}">
                <a16:creationId xmlns:a16="http://schemas.microsoft.com/office/drawing/2014/main" id="{1458B332-FE32-98EA-48E4-5A4F78E595C0}"/>
              </a:ext>
            </a:extLst>
          </p:cNvPr>
          <p:cNvSpPr txBox="1"/>
          <p:nvPr/>
        </p:nvSpPr>
        <p:spPr>
          <a:xfrm>
            <a:off x="501112" y="5726243"/>
            <a:ext cx="773052" cy="369332"/>
          </a:xfrm>
          <a:prstGeom prst="rect">
            <a:avLst/>
          </a:prstGeom>
          <a:noFill/>
        </p:spPr>
        <p:txBody>
          <a:bodyPr wrap="square" rtlCol="0">
            <a:spAutoFit/>
          </a:bodyPr>
          <a:lstStyle/>
          <a:p>
            <a:r>
              <a:rPr lang="it-IT" dirty="0"/>
              <a:t>27</a:t>
            </a:r>
          </a:p>
        </p:txBody>
      </p:sp>
    </p:spTree>
    <p:extLst>
      <p:ext uri="{BB962C8B-B14F-4D97-AF65-F5344CB8AC3E}">
        <p14:creationId xmlns:p14="http://schemas.microsoft.com/office/powerpoint/2010/main" val="10816905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7CDDAAEC-EAC9-5E11-6F47-72E2FDBB87C9}"/>
              </a:ext>
            </a:extLst>
          </p:cNvPr>
          <p:cNvSpPr txBox="1"/>
          <p:nvPr/>
        </p:nvSpPr>
        <p:spPr>
          <a:xfrm>
            <a:off x="198895" y="0"/>
            <a:ext cx="11794210" cy="6597960"/>
          </a:xfrm>
          <a:prstGeom prst="rect">
            <a:avLst/>
          </a:prstGeom>
        </p:spPr>
        <p:txBody>
          <a:bodyPr wrap="square" lIns="0" tIns="113030" rIns="0" bIns="0">
            <a:spAutoFit/>
          </a:bodyPr>
          <a:lstStyle>
            <a:lvl1pPr marL="3333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888"/>
              </a:spcBef>
            </a:pPr>
            <a:r>
              <a:rPr lang="it-IT" altLang="it-IT" sz="2800" b="1" dirty="0">
                <a:latin typeface="Arial" panose="020B0604020202020204" pitchFamily="34" charset="0"/>
                <a:cs typeface="Arial" panose="020B0604020202020204" pitchFamily="34" charset="0"/>
              </a:rPr>
              <a:t>Il progetto di fusione (art 2501-ter C.C.)</a:t>
            </a:r>
            <a:endParaRPr lang="it-IT" altLang="it-IT" sz="2800" dirty="0">
              <a:latin typeface="Arial" panose="020B0604020202020204" pitchFamily="34" charset="0"/>
              <a:cs typeface="Arial" panose="020B0604020202020204" pitchFamily="34" charset="0"/>
            </a:endParaRPr>
          </a:p>
          <a:p>
            <a:pPr algn="ctr" eaLnBrk="1" hangingPunct="1">
              <a:spcBef>
                <a:spcPts val="750"/>
              </a:spcBef>
            </a:pPr>
            <a:r>
              <a:rPr lang="it-IT" altLang="it-IT" sz="2400" b="1" dirty="0">
                <a:latin typeface="Arial" panose="020B0604020202020204" pitchFamily="34" charset="0"/>
                <a:cs typeface="Arial" panose="020B0604020202020204" pitchFamily="34" charset="0"/>
              </a:rPr>
              <a:t>Elementi essenziali (CON ECCEZIONI)</a:t>
            </a:r>
            <a:endParaRPr lang="it-IT" altLang="it-IT" sz="2400" dirty="0">
              <a:latin typeface="Arial" panose="020B0604020202020204" pitchFamily="34" charset="0"/>
              <a:cs typeface="Arial" panose="020B0604020202020204" pitchFamily="34" charset="0"/>
            </a:endParaRPr>
          </a:p>
          <a:p>
            <a:pPr marL="490538" indent="-457200" eaLnBrk="1" hangingPunct="1">
              <a:spcBef>
                <a:spcPts val="750"/>
              </a:spcBef>
              <a:buFont typeface="+mj-lt"/>
              <a:buAutoNum type="arabicParenR"/>
            </a:pPr>
            <a:r>
              <a:rPr lang="it-IT" altLang="it-IT" sz="2400" dirty="0">
                <a:latin typeface="Arial" panose="020B0604020202020204" pitchFamily="34" charset="0"/>
                <a:cs typeface="Arial" panose="020B0604020202020204" pitchFamily="34" charset="0"/>
              </a:rPr>
              <a:t>il tipo, la denominazione o ragione sociale, la sede delle società partecipanti alla</a:t>
            </a:r>
          </a:p>
          <a:p>
            <a:pPr eaLnBrk="1" hangingPunct="1"/>
            <a:r>
              <a:rPr lang="it-IT" altLang="it-IT" sz="2400" dirty="0">
                <a:latin typeface="Arial" panose="020B0604020202020204" pitchFamily="34" charset="0"/>
                <a:cs typeface="Arial" panose="020B0604020202020204" pitchFamily="34" charset="0"/>
              </a:rPr>
              <a:t>fusione;</a:t>
            </a:r>
          </a:p>
          <a:p>
            <a:pPr eaLnBrk="1" hangingPunct="1"/>
            <a:r>
              <a:rPr lang="it-IT" altLang="it-IT" sz="2400" dirty="0">
                <a:latin typeface="Arial" panose="020B0604020202020204" pitchFamily="34" charset="0"/>
                <a:cs typeface="Arial" panose="020B0604020202020204" pitchFamily="34" charset="0"/>
              </a:rPr>
              <a:t>2) l'atto costitutivo della nuova società risultante dalla fusione o di quella  incorporante, con le eventuali modificazioni derivanti dalla fusione;</a:t>
            </a:r>
          </a:p>
          <a:p>
            <a:pPr eaLnBrk="1" hangingPunct="1"/>
            <a:r>
              <a:rPr lang="it-IT" altLang="it-IT" sz="2400" dirty="0">
                <a:latin typeface="Arial" panose="020B0604020202020204" pitchFamily="34" charset="0"/>
                <a:cs typeface="Arial" panose="020B0604020202020204" pitchFamily="34" charset="0"/>
              </a:rPr>
              <a:t>3) il rapporto di cambio delle azioni o quote, nonché l'eventuale conguaglio in  danaro;</a:t>
            </a:r>
          </a:p>
          <a:p>
            <a:pPr eaLnBrk="1" hangingPunct="1"/>
            <a:r>
              <a:rPr lang="it-IT" altLang="it-IT" sz="2400" dirty="0">
                <a:latin typeface="Arial" panose="020B0604020202020204" pitchFamily="34" charset="0"/>
                <a:cs typeface="Arial" panose="020B0604020202020204" pitchFamily="34" charset="0"/>
              </a:rPr>
              <a:t>4) le modalità di assegnazione delle azioni o delle quote della società che risulta  dalla fusione o di quella incorporante;</a:t>
            </a:r>
          </a:p>
          <a:p>
            <a:pPr eaLnBrk="1" hangingPunct="1"/>
            <a:r>
              <a:rPr lang="it-IT" altLang="it-IT" sz="2400" dirty="0">
                <a:latin typeface="Arial" panose="020B0604020202020204" pitchFamily="34" charset="0"/>
                <a:cs typeface="Arial" panose="020B0604020202020204" pitchFamily="34" charset="0"/>
              </a:rPr>
              <a:t>5) la data dalla quale tali azioni o quote partecipano agli utili;</a:t>
            </a:r>
          </a:p>
          <a:p>
            <a:pPr eaLnBrk="1" hangingPunct="1"/>
            <a:r>
              <a:rPr lang="it-IT" altLang="it-IT" sz="2400" dirty="0">
                <a:latin typeface="Arial" panose="020B0604020202020204" pitchFamily="34" charset="0"/>
                <a:cs typeface="Arial" panose="020B0604020202020204" pitchFamily="34" charset="0"/>
              </a:rPr>
              <a:t>6) la data a decorrere dalla quale le operazioni delle società partecipanti alla fusione  sono imputate al bilancio della società che risulta dalla fusione o di quella incorporante;</a:t>
            </a:r>
          </a:p>
          <a:p>
            <a:pPr algn="ctr" eaLnBrk="1" hangingPunct="1"/>
            <a:r>
              <a:rPr lang="it-IT" altLang="it-IT" sz="2400" b="1" dirty="0">
                <a:latin typeface="Arial" panose="020B0604020202020204" pitchFamily="34" charset="0"/>
                <a:cs typeface="Arial" panose="020B0604020202020204" pitchFamily="34" charset="0"/>
              </a:rPr>
              <a:t>Elementi eventuali:</a:t>
            </a:r>
          </a:p>
          <a:p>
            <a:pPr eaLnBrk="1" hangingPunct="1"/>
            <a:r>
              <a:rPr lang="it-IT" altLang="it-IT" sz="2400" dirty="0">
                <a:latin typeface="Arial" panose="020B0604020202020204" pitchFamily="34" charset="0"/>
                <a:cs typeface="Arial" panose="020B0604020202020204" pitchFamily="34" charset="0"/>
              </a:rPr>
              <a:t>7) il trattamento eventualmente riservato a particolari categorie di soci e ai</a:t>
            </a:r>
          </a:p>
          <a:p>
            <a:pPr eaLnBrk="1" hangingPunct="1"/>
            <a:r>
              <a:rPr lang="it-IT" altLang="it-IT" sz="2400" dirty="0">
                <a:latin typeface="Arial" panose="020B0604020202020204" pitchFamily="34" charset="0"/>
                <a:cs typeface="Arial" panose="020B0604020202020204" pitchFamily="34" charset="0"/>
              </a:rPr>
              <a:t>possessori di titoli diversi dalle azioni; </a:t>
            </a:r>
          </a:p>
          <a:p>
            <a:pPr eaLnBrk="1" hangingPunct="1"/>
            <a:r>
              <a:rPr lang="it-IT" altLang="it-IT" sz="2400" dirty="0">
                <a:latin typeface="Arial" panose="020B0604020202020204" pitchFamily="34" charset="0"/>
                <a:cs typeface="Arial" panose="020B0604020202020204" pitchFamily="34" charset="0"/>
              </a:rPr>
              <a:t>8) i vantaggi particolari eventualmente proposti a favore dei soggetti cui compete  l'amministrazione delle società partecipanti alla fusione.                                     </a:t>
            </a:r>
            <a:r>
              <a:rPr lang="it-IT" altLang="it-IT" sz="900" dirty="0">
                <a:latin typeface="Arial" panose="020B0604020202020204" pitchFamily="34" charset="0"/>
                <a:cs typeface="Arial" panose="020B0604020202020204" pitchFamily="34" charset="0"/>
              </a:rPr>
              <a:t>28</a:t>
            </a:r>
            <a:endParaRPr lang="it-IT" alt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690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F6F765AB-EDD0-3A1C-D037-F24A5747C526}"/>
              </a:ext>
            </a:extLst>
          </p:cNvPr>
          <p:cNvSpPr txBox="1"/>
          <p:nvPr/>
        </p:nvSpPr>
        <p:spPr>
          <a:xfrm>
            <a:off x="232475" y="127244"/>
            <a:ext cx="11809707" cy="6166303"/>
          </a:xfrm>
          <a:prstGeom prst="rect">
            <a:avLst/>
          </a:prstGeom>
        </p:spPr>
        <p:txBody>
          <a:bodyPr wrap="square" lIns="0" tIns="17018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338"/>
              </a:spcBef>
            </a:pPr>
            <a:r>
              <a:rPr lang="it-IT" altLang="it-IT" sz="2400" b="1" dirty="0">
                <a:latin typeface="Arial" panose="020B0604020202020204" pitchFamily="34" charset="0"/>
                <a:cs typeface="Arial" panose="020B0604020202020204" pitchFamily="34" charset="0"/>
              </a:rPr>
              <a:t>Situazione patrimoniale (art 2501-quater)</a:t>
            </a:r>
            <a:endParaRPr lang="it-IT" altLang="it-IT" sz="2400" dirty="0">
              <a:latin typeface="Arial" panose="020B0604020202020204" pitchFamily="34" charset="0"/>
              <a:cs typeface="Arial" panose="020B0604020202020204" pitchFamily="34" charset="0"/>
            </a:endParaRPr>
          </a:p>
          <a:p>
            <a:pPr eaLnBrk="1" hangingPunct="1"/>
            <a:endParaRPr lang="it-IT" altLang="it-IT" sz="2400" dirty="0">
              <a:latin typeface="Arial" panose="020B0604020202020204" pitchFamily="34" charset="0"/>
              <a:cs typeface="Arial" panose="020B0604020202020204" pitchFamily="34" charset="0"/>
            </a:endParaRPr>
          </a:p>
          <a:p>
            <a:pPr eaLnBrk="1" hangingPunct="1"/>
            <a:r>
              <a:rPr lang="it-IT" altLang="it-IT" sz="2400" dirty="0">
                <a:latin typeface="Arial" panose="020B0604020202020204" pitchFamily="34" charset="0"/>
                <a:cs typeface="Arial" panose="020B0604020202020204" pitchFamily="34" charset="0"/>
              </a:rPr>
              <a:t>La situazione patrimoniale richiesta nel contesto del procedimento di fusione è un documento contabile di riferimento destinato all’informazione dei terzi e dei  soci e deve essere redatta </a:t>
            </a:r>
            <a:r>
              <a:rPr lang="it-IT" altLang="it-IT" sz="2400" b="1" dirty="0">
                <a:latin typeface="Arial" panose="020B0604020202020204" pitchFamily="34" charset="0"/>
                <a:cs typeface="Arial" panose="020B0604020202020204" pitchFamily="34" charset="0"/>
              </a:rPr>
              <a:t>«</a:t>
            </a:r>
            <a:r>
              <a:rPr lang="it-IT" altLang="it-IT" sz="2400" b="1" i="1" dirty="0">
                <a:latin typeface="Arial" panose="020B0604020202020204" pitchFamily="34" charset="0"/>
                <a:cs typeface="Arial" panose="020B0604020202020204" pitchFamily="34" charset="0"/>
              </a:rPr>
              <a:t>con l’osservanza delle norme sul bilancio d’esercizio</a:t>
            </a:r>
            <a:r>
              <a:rPr lang="it-IT" altLang="it-IT" sz="2400" b="1" dirty="0">
                <a:latin typeface="Arial" panose="020B0604020202020204" pitchFamily="34" charset="0"/>
                <a:cs typeface="Arial" panose="020B0604020202020204" pitchFamily="34" charset="0"/>
              </a:rPr>
              <a:t>»</a:t>
            </a:r>
            <a:r>
              <a:rPr lang="it-IT" altLang="it-IT" sz="2400" dirty="0">
                <a:latin typeface="Arial" panose="020B0604020202020204" pitchFamily="34" charset="0"/>
                <a:cs typeface="Arial" panose="020B0604020202020204" pitchFamily="34" charset="0"/>
              </a:rPr>
              <a:t>.</a:t>
            </a:r>
          </a:p>
          <a:p>
            <a:pPr eaLnBrk="1" hangingPunct="1"/>
            <a:endParaRPr lang="it-IT" altLang="it-IT" sz="2400" dirty="0">
              <a:latin typeface="Arial" panose="020B0604020202020204" pitchFamily="34" charset="0"/>
              <a:cs typeface="Arial" panose="020B0604020202020204" pitchFamily="34" charset="0"/>
            </a:endParaRPr>
          </a:p>
          <a:p>
            <a:pPr eaLnBrk="1" hangingPunct="1"/>
            <a:r>
              <a:rPr lang="it-IT" altLang="it-IT" sz="2400" dirty="0">
                <a:latin typeface="Arial" panose="020B0604020202020204" pitchFamily="34" charset="0"/>
                <a:cs typeface="Arial" panose="020B0604020202020204" pitchFamily="34" charset="0"/>
              </a:rPr>
              <a:t>La redazione della situazione patrimoniale pro-fusione è di  competenza esclusiva dell’organo amministrativo delle società partecipanti alla  fusione e deve essere riferita </a:t>
            </a:r>
            <a:r>
              <a:rPr lang="it-IT" sz="2400" dirty="0">
                <a:latin typeface="Arial" panose="020B0604020202020204" pitchFamily="34" charset="0"/>
                <a:cs typeface="Arial" panose="020B0604020202020204" pitchFamily="34" charset="0"/>
              </a:rPr>
              <a:t>ad una data non anteriore di oltre 120 giorni </a:t>
            </a:r>
            <a:r>
              <a:rPr lang="it-IT" altLang="it-IT" sz="2400" dirty="0">
                <a:latin typeface="Arial" panose="020B0604020202020204" pitchFamily="34" charset="0"/>
                <a:cs typeface="Arial" panose="020B0604020202020204" pitchFamily="34" charset="0"/>
              </a:rPr>
              <a:t>al giorno in cui il progetto di fusione è  depositato nella sede della società ovvero pubblicato sul sito Internet di questa.</a:t>
            </a:r>
            <a:endParaRPr lang="it-IT" sz="2400" dirty="0">
              <a:latin typeface="Arial" panose="020B0604020202020204" pitchFamily="34" charset="0"/>
              <a:cs typeface="Arial" panose="020B0604020202020204" pitchFamily="34" charset="0"/>
            </a:endParaRPr>
          </a:p>
          <a:p>
            <a:pPr eaLnBrk="1" hangingPunct="1"/>
            <a:endParaRPr lang="it-IT" sz="2400" dirty="0">
              <a:latin typeface="Arial" panose="020B0604020202020204" pitchFamily="34" charset="0"/>
              <a:cs typeface="Arial" panose="020B0604020202020204" pitchFamily="34" charset="0"/>
            </a:endParaRPr>
          </a:p>
          <a:p>
            <a:pPr eaLnBrk="1" hangingPunct="1"/>
            <a:r>
              <a:rPr lang="it-IT" sz="2400" dirty="0">
                <a:latin typeface="Arial" panose="020B0604020202020204" pitchFamily="34" charset="0"/>
                <a:cs typeface="Arial" panose="020B0604020202020204" pitchFamily="34" charset="0"/>
              </a:rPr>
              <a:t>La situazione patrimoniale </a:t>
            </a:r>
            <a:r>
              <a:rPr lang="it-IT" sz="2400" b="1" dirty="0">
                <a:latin typeface="Arial" panose="020B0604020202020204" pitchFamily="34" charset="0"/>
                <a:cs typeface="Arial" panose="020B0604020202020204" pitchFamily="34" charset="0"/>
              </a:rPr>
              <a:t>può</a:t>
            </a:r>
            <a:r>
              <a:rPr lang="it-IT" sz="2400" dirty="0">
                <a:latin typeface="Arial" panose="020B0604020202020204" pitchFamily="34" charset="0"/>
                <a:cs typeface="Arial" panose="020B0604020202020204" pitchFamily="34" charset="0"/>
              </a:rPr>
              <a:t> essere sostituita:</a:t>
            </a:r>
          </a:p>
          <a:p>
            <a:pPr eaLnBrk="1" hangingPunct="1"/>
            <a:endParaRPr lang="it-IT" sz="2400" dirty="0">
              <a:latin typeface="Arial" panose="020B06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Dal bilancio dell'ultimo esercizio, </a:t>
            </a:r>
            <a:r>
              <a:rPr lang="it-IT" sz="2400" b="1" dirty="0">
                <a:latin typeface="Arial" panose="020B0604020202020204" pitchFamily="34" charset="0"/>
                <a:cs typeface="Arial" panose="020B0604020202020204" pitchFamily="34" charset="0"/>
              </a:rPr>
              <a:t>se </a:t>
            </a:r>
            <a:r>
              <a:rPr lang="it-IT" sz="2400" dirty="0">
                <a:latin typeface="Arial" panose="020B0604020202020204" pitchFamily="34" charset="0"/>
                <a:cs typeface="Arial" panose="020B0604020202020204" pitchFamily="34" charset="0"/>
              </a:rPr>
              <a:t>chiuso non oltre sei mesi prima</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Dalla relazione finanziaria semestrale per le società quotate</a:t>
            </a:r>
          </a:p>
          <a:p>
            <a:pPr algn="just" eaLnBrk="1" hangingPunct="1"/>
            <a:r>
              <a:rPr lang="it-IT" altLang="it-IT" sz="900" dirty="0">
                <a:latin typeface="Arial" panose="020B0604020202020204" pitchFamily="34" charset="0"/>
                <a:cs typeface="Arial" panose="020B0604020202020204" pitchFamily="34" charset="0"/>
              </a:rPr>
              <a:t>29</a:t>
            </a:r>
            <a:endParaRPr lang="it-IT" alt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4537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F1029417-EA36-E6B4-4D60-9A4567769ABA}"/>
              </a:ext>
            </a:extLst>
          </p:cNvPr>
          <p:cNvSpPr txBox="1"/>
          <p:nvPr/>
        </p:nvSpPr>
        <p:spPr>
          <a:xfrm>
            <a:off x="328189" y="208589"/>
            <a:ext cx="11360258" cy="6547946"/>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400" b="1" dirty="0">
                <a:latin typeface="Arial" panose="020B0604020202020204" pitchFamily="34" charset="0"/>
                <a:cs typeface="Arial" panose="020B0604020202020204" pitchFamily="34" charset="0"/>
              </a:rPr>
              <a:t>Relazione dell’organo amministrativo (art 2501-quinquies C.C.)</a:t>
            </a:r>
            <a:endParaRPr lang="it-IT" altLang="it-IT" sz="2400" dirty="0">
              <a:latin typeface="Arial" panose="020B0604020202020204" pitchFamily="34" charset="0"/>
              <a:cs typeface="Arial" panose="020B0604020202020204" pitchFamily="34" charset="0"/>
            </a:endParaRPr>
          </a:p>
          <a:p>
            <a:pPr eaLnBrk="1" hangingPunct="1">
              <a:spcBef>
                <a:spcPts val="1625"/>
              </a:spcBef>
            </a:pPr>
            <a:r>
              <a:rPr lang="it-IT" altLang="it-IT" sz="2400" dirty="0">
                <a:latin typeface="Arial" panose="020B0604020202020204" pitchFamily="34" charset="0"/>
                <a:cs typeface="Arial" panose="020B0604020202020204" pitchFamily="34" charset="0"/>
              </a:rPr>
              <a:t>La relazione dell’organo amministrativo ha lo scopo di illustrare ai soci la </a:t>
            </a:r>
            <a:r>
              <a:rPr lang="it-IT" altLang="it-IT" sz="2400" u="sng" dirty="0">
                <a:latin typeface="Arial" panose="020B0604020202020204" pitchFamily="34" charset="0"/>
                <a:cs typeface="Arial" panose="020B0604020202020204" pitchFamily="34" charset="0"/>
              </a:rPr>
              <a:t>consistenza  effettiva </a:t>
            </a:r>
            <a:r>
              <a:rPr lang="it-IT" altLang="it-IT" sz="2400" dirty="0">
                <a:latin typeface="Arial" panose="020B0604020202020204" pitchFamily="34" charset="0"/>
                <a:cs typeface="Arial" panose="020B0604020202020204" pitchFamily="34" charset="0"/>
              </a:rPr>
              <a:t>dei patrimoni delle società che partecipano alla fusione, in modo tale che  questi possano effettuare una propria valutazione di convenienza rispetto alla fusione  (ed ai terzi creditori, in maniera da rendere effettivo il diritto di opposizione loro  riconosciuto: ma questo è teorico, dato il potere di rinuncia dei soci)</a:t>
            </a:r>
          </a:p>
          <a:p>
            <a:pPr>
              <a:lnSpc>
                <a:spcPct val="115000"/>
              </a:lnSpc>
              <a:spcAft>
                <a:spcPts val="800"/>
              </a:spcAft>
              <a:buNone/>
            </a:pPr>
            <a:r>
              <a:rPr lang="it-IT" sz="2400" dirty="0">
                <a:latin typeface="Arial" panose="020B0604020202020204" pitchFamily="34" charset="0"/>
                <a:cs typeface="Arial" panose="020B0604020202020204" pitchFamily="34" charset="0"/>
              </a:rPr>
              <a:t>La relazione deve  illustrare e giustificare:</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Gli aspetti giuridici ed economici dell'operazione</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Il rapporto di cambio</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I criteri di determinazione dello stesso</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Le eventuali difficoltà di valutazione</a:t>
            </a:r>
          </a:p>
          <a:p>
            <a:pPr eaLnBrk="1" hangingPunct="1"/>
            <a:r>
              <a:rPr lang="it-IT" altLang="it-IT" sz="2400" dirty="0">
                <a:latin typeface="Arial" panose="020B0604020202020204" pitchFamily="34" charset="0"/>
                <a:cs typeface="Arial" panose="020B0604020202020204" pitchFamily="34" charset="0"/>
              </a:rPr>
              <a:t>Le informazioni ivi contenute saranno valutate nella relazione degli esperti prevista</a:t>
            </a:r>
          </a:p>
          <a:p>
            <a:pPr eaLnBrk="1" hangingPunct="1"/>
            <a:r>
              <a:rPr lang="it-IT" altLang="it-IT" sz="2400" dirty="0">
                <a:latin typeface="Arial" panose="020B0604020202020204" pitchFamily="34" charset="0"/>
                <a:cs typeface="Arial" panose="020B0604020202020204" pitchFamily="34" charset="0"/>
              </a:rPr>
              <a:t>dall’art 2501-sexies C.C.											</a:t>
            </a:r>
            <a:r>
              <a:rPr lang="it-IT" altLang="it-IT" sz="900" dirty="0">
                <a:latin typeface="Arial" panose="020B0604020202020204" pitchFamily="34" charset="0"/>
                <a:cs typeface="Arial" panose="020B0604020202020204" pitchFamily="34" charset="0"/>
              </a:rPr>
              <a:t>30</a:t>
            </a:r>
          </a:p>
        </p:txBody>
      </p:sp>
    </p:spTree>
    <p:extLst>
      <p:ext uri="{BB962C8B-B14F-4D97-AF65-F5344CB8AC3E}">
        <p14:creationId xmlns:p14="http://schemas.microsoft.com/office/powerpoint/2010/main" val="3664794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84FFFB72-3A90-CB31-92E2-81D662ADE16A}"/>
              </a:ext>
            </a:extLst>
          </p:cNvPr>
          <p:cNvSpPr txBox="1"/>
          <p:nvPr/>
        </p:nvSpPr>
        <p:spPr>
          <a:xfrm>
            <a:off x="444285" y="365341"/>
            <a:ext cx="11427417" cy="6188874"/>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800" b="1" dirty="0">
                <a:latin typeface="Arial" panose="020B0604020202020204" pitchFamily="34" charset="0"/>
                <a:cs typeface="Arial" panose="020B0604020202020204" pitchFamily="34" charset="0"/>
              </a:rPr>
              <a:t>Relazione degli esperti (art 2501-sexies C.C.)</a:t>
            </a:r>
            <a:endParaRPr lang="it-IT" altLang="it-IT" sz="2800" dirty="0">
              <a:latin typeface="Arial" panose="020B0604020202020204" pitchFamily="34" charset="0"/>
              <a:cs typeface="Arial" panose="020B0604020202020204" pitchFamily="34" charset="0"/>
            </a:endParaRPr>
          </a:p>
          <a:p>
            <a:pPr algn="just" eaLnBrk="1" hangingPunct="1">
              <a:spcBef>
                <a:spcPts val="1625"/>
              </a:spcBef>
            </a:pPr>
            <a:r>
              <a:rPr lang="it-IT" altLang="it-IT" sz="2400" dirty="0">
                <a:latin typeface="Arial" panose="020B0604020202020204" pitchFamily="34" charset="0"/>
                <a:cs typeface="Arial" panose="020B0604020202020204" pitchFamily="34" charset="0"/>
              </a:rPr>
              <a:t>In base al disposto dall’art 2501-sexies C.C. gli esperti nominati in ciascuna delle  società coinvolte nella fusione devono redigere «</a:t>
            </a:r>
            <a:r>
              <a:rPr lang="it-IT" altLang="it-IT" sz="2400" i="1" dirty="0">
                <a:latin typeface="Arial" panose="020B0604020202020204" pitchFamily="34" charset="0"/>
                <a:cs typeface="Arial" panose="020B0604020202020204" pitchFamily="34" charset="0"/>
              </a:rPr>
              <a:t>una relazione di congruità del  rapporto di cambio delle azioni e delle quote che indichi:</a:t>
            </a:r>
            <a:endParaRPr lang="it-IT" altLang="it-IT" sz="2400" dirty="0">
              <a:latin typeface="Arial" panose="020B0604020202020204" pitchFamily="34" charset="0"/>
              <a:cs typeface="Arial" panose="020B0604020202020204" pitchFamily="34" charset="0"/>
            </a:endParaRPr>
          </a:p>
          <a:p>
            <a:pPr algn="just" eaLnBrk="1" hangingPunct="1">
              <a:buFont typeface="Times New Roman" panose="02020603050405020304" pitchFamily="18" charset="0"/>
              <a:buChar char="-"/>
            </a:pPr>
            <a:r>
              <a:rPr lang="it-IT" altLang="it-IT" sz="2400" i="1" dirty="0">
                <a:latin typeface="Arial" panose="020B0604020202020204" pitchFamily="34" charset="0"/>
                <a:cs typeface="Arial" panose="020B0604020202020204" pitchFamily="34" charset="0"/>
              </a:rPr>
              <a:t>Il metodo o i metodi seguiti per la determinazione del rapporto di cambio proposto  e i valori risultanti dall'applicazione di ciascuno di essi;</a:t>
            </a:r>
            <a:endParaRPr lang="it-IT" altLang="it-IT" sz="2400" dirty="0">
              <a:latin typeface="Arial" panose="020B0604020202020204" pitchFamily="34" charset="0"/>
              <a:cs typeface="Arial" panose="020B0604020202020204" pitchFamily="34" charset="0"/>
            </a:endParaRPr>
          </a:p>
          <a:p>
            <a:pPr algn="just" eaLnBrk="1" hangingPunct="1">
              <a:buFontTx/>
              <a:buChar char="-"/>
            </a:pPr>
            <a:r>
              <a:rPr lang="it-IT" altLang="it-IT" sz="2400" dirty="0">
                <a:latin typeface="Arial" panose="020B0604020202020204" pitchFamily="34" charset="0"/>
                <a:cs typeface="Arial" panose="020B0604020202020204" pitchFamily="34" charset="0"/>
              </a:rPr>
              <a:t>l</a:t>
            </a:r>
            <a:r>
              <a:rPr lang="it-IT" altLang="it-IT" sz="2400" i="1" dirty="0">
                <a:latin typeface="Arial" panose="020B0604020202020204" pitchFamily="34" charset="0"/>
                <a:cs typeface="Arial" panose="020B0604020202020204" pitchFamily="34" charset="0"/>
              </a:rPr>
              <a:t>e eventuali difficoltà di valutazione.</a:t>
            </a:r>
            <a:endParaRPr lang="it-IT" altLang="it-IT" sz="2400" dirty="0">
              <a:latin typeface="Arial" panose="020B0604020202020204" pitchFamily="34" charset="0"/>
              <a:cs typeface="Arial" panose="020B0604020202020204" pitchFamily="34" charset="0"/>
            </a:endParaRPr>
          </a:p>
          <a:p>
            <a:pPr algn="just" eaLnBrk="1" hangingPunct="1">
              <a:spcBef>
                <a:spcPts val="38"/>
              </a:spcBef>
              <a:buFont typeface="Times New Roman" panose="02020603050405020304" pitchFamily="18" charset="0"/>
              <a:buChar char="-"/>
            </a:pPr>
            <a:endParaRPr lang="it-IT" altLang="it-IT" sz="2400" dirty="0">
              <a:latin typeface="Arial" panose="020B0604020202020204" pitchFamily="34" charset="0"/>
              <a:cs typeface="Arial" panose="020B0604020202020204" pitchFamily="34" charset="0"/>
            </a:endParaRPr>
          </a:p>
          <a:p>
            <a:pPr algn="just" eaLnBrk="1" hangingPunct="1"/>
            <a:r>
              <a:rPr lang="it-IT" altLang="it-IT" sz="2400" i="1" dirty="0">
                <a:latin typeface="Arial" panose="020B0604020202020204" pitchFamily="34" charset="0"/>
                <a:cs typeface="Arial" panose="020B0604020202020204" pitchFamily="34" charset="0"/>
              </a:rPr>
              <a:t>Altresì, la norma prevede che detta relazione debba contenere un parere  sull’adeguatezza dei metodi utilizzati dagli amministratori per calcolare il rapporto di  cambio, nonché sull’importanza attribuita a ciascuno di essi».</a:t>
            </a:r>
            <a:endParaRPr lang="it-IT" altLang="it-IT" sz="2400" dirty="0">
              <a:latin typeface="Arial" panose="020B0604020202020204" pitchFamily="34" charset="0"/>
              <a:cs typeface="Arial" panose="020B0604020202020204" pitchFamily="34" charset="0"/>
            </a:endParaRPr>
          </a:p>
          <a:p>
            <a:pPr algn="just" eaLnBrk="1" hangingPunct="1">
              <a:spcBef>
                <a:spcPts val="38"/>
              </a:spcBef>
            </a:pPr>
            <a:endParaRPr lang="it-IT" altLang="it-IT" sz="2400" dirty="0">
              <a:latin typeface="Arial" panose="020B0604020202020204" pitchFamily="34" charset="0"/>
              <a:cs typeface="Arial" panose="020B0604020202020204" pitchFamily="34" charset="0"/>
            </a:endParaRPr>
          </a:p>
          <a:p>
            <a:pPr algn="just" eaLnBrk="1" hangingPunct="1"/>
            <a:r>
              <a:rPr lang="it-IT" altLang="it-IT" sz="2400" dirty="0">
                <a:latin typeface="Arial" panose="020B0604020202020204" pitchFamily="34" charset="0"/>
                <a:cs typeface="Arial" panose="020B0604020202020204" pitchFamily="34" charset="0"/>
              </a:rPr>
              <a:t>L’esperto risponde dei danni causati:</a:t>
            </a:r>
          </a:p>
          <a:p>
            <a:pPr algn="just" eaLnBrk="1" hangingPunct="1">
              <a:buFontTx/>
              <a:buChar char="-"/>
            </a:pPr>
            <a:r>
              <a:rPr lang="it-IT" altLang="it-IT" sz="2400" dirty="0">
                <a:latin typeface="Arial" panose="020B0604020202020204" pitchFamily="34" charset="0"/>
                <a:cs typeface="Arial" panose="020B0604020202020204" pitchFamily="34" charset="0"/>
              </a:rPr>
              <a:t> Alle società partecipanti alla fusione;</a:t>
            </a:r>
          </a:p>
          <a:p>
            <a:pPr algn="just" eaLnBrk="1" hangingPunct="1">
              <a:buFontTx/>
              <a:buChar char="-"/>
            </a:pPr>
            <a:r>
              <a:rPr lang="it-IT" altLang="it-IT" sz="2400" dirty="0">
                <a:latin typeface="Arial" panose="020B0604020202020204" pitchFamily="34" charset="0"/>
                <a:cs typeface="Arial" panose="020B0604020202020204" pitchFamily="34" charset="0"/>
              </a:rPr>
              <a:t> Ai soci di dette società;</a:t>
            </a:r>
          </a:p>
          <a:p>
            <a:pPr algn="just" eaLnBrk="1" hangingPunct="1">
              <a:buFontTx/>
              <a:buChar char="-"/>
            </a:pPr>
            <a:r>
              <a:rPr lang="it-IT" altLang="it-IT" sz="2400" dirty="0">
                <a:latin typeface="Arial" panose="020B0604020202020204" pitchFamily="34" charset="0"/>
                <a:cs typeface="Arial" panose="020B0604020202020204" pitchFamily="34" charset="0"/>
              </a:rPr>
              <a:t> Ai terzi.										</a:t>
            </a:r>
            <a:r>
              <a:rPr lang="it-IT" altLang="it-IT" sz="900" dirty="0">
                <a:latin typeface="Arial" panose="020B0604020202020204" pitchFamily="34" charset="0"/>
                <a:cs typeface="Arial" panose="020B0604020202020204" pitchFamily="34" charset="0"/>
              </a:rPr>
              <a:t> 31</a:t>
            </a:r>
          </a:p>
        </p:txBody>
      </p:sp>
    </p:spTree>
    <p:extLst>
      <p:ext uri="{BB962C8B-B14F-4D97-AF65-F5344CB8AC3E}">
        <p14:creationId xmlns:p14="http://schemas.microsoft.com/office/powerpoint/2010/main" val="40368484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416F6E1-922F-D9CE-3ECA-AF306450D23B}"/>
              </a:ext>
            </a:extLst>
          </p:cNvPr>
          <p:cNvSpPr txBox="1"/>
          <p:nvPr/>
        </p:nvSpPr>
        <p:spPr>
          <a:xfrm>
            <a:off x="309966" y="370085"/>
            <a:ext cx="11882034" cy="6117829"/>
          </a:xfrm>
          <a:prstGeom prst="rect">
            <a:avLst/>
          </a:prstGeom>
          <a:noFill/>
        </p:spPr>
        <p:txBody>
          <a:bodyPr wrap="square">
            <a:spAutoFit/>
          </a:bodyPr>
          <a:lstStyle/>
          <a:p>
            <a:pPr>
              <a:lnSpc>
                <a:spcPct val="150000"/>
              </a:lnSpc>
            </a:pPr>
            <a:r>
              <a:rPr lang="it-IT" sz="2400" dirty="0">
                <a:solidFill>
                  <a:srgbClr val="FF0000"/>
                </a:solidFill>
                <a:latin typeface="Arial" panose="020B0604020202020204" pitchFamily="34" charset="0"/>
                <a:cs typeface="Arial" panose="020B0604020202020204" pitchFamily="34" charset="0"/>
              </a:rPr>
              <a:t>SE</a:t>
            </a:r>
            <a:r>
              <a:rPr lang="it-IT" sz="2400" dirty="0">
                <a:latin typeface="Arial" panose="020B0604020202020204" pitchFamily="34" charset="0"/>
                <a:cs typeface="Arial" panose="020B0604020202020204" pitchFamily="34" charset="0"/>
              </a:rPr>
              <a:t> i </a:t>
            </a:r>
            <a:r>
              <a:rPr lang="it-IT" sz="2400" u="sng" dirty="0">
                <a:latin typeface="Arial" panose="020B0604020202020204" pitchFamily="34" charset="0"/>
                <a:cs typeface="Arial" panose="020B0604020202020204" pitchFamily="34" charset="0"/>
              </a:rPr>
              <a:t>soci e i possessori di altri strumenti finanziari che attribuiscono il diritto di voto </a:t>
            </a:r>
            <a:r>
              <a:rPr lang="it-IT" sz="2400" dirty="0">
                <a:latin typeface="Arial" panose="020B0604020202020204" pitchFamily="34" charset="0"/>
                <a:cs typeface="Arial" panose="020B0604020202020204" pitchFamily="34" charset="0"/>
              </a:rPr>
              <a:t>di ciascuna delle società partecipanti alla fusione </a:t>
            </a:r>
            <a:r>
              <a:rPr lang="it-IT" sz="2400" b="1" dirty="0">
                <a:solidFill>
                  <a:srgbClr val="FF0000"/>
                </a:solidFill>
                <a:latin typeface="Arial" panose="020B0604020202020204" pitchFamily="34" charset="0"/>
                <a:cs typeface="Arial" panose="020B0604020202020204" pitchFamily="34" charset="0"/>
              </a:rPr>
              <a:t>vi rinunciano all'unanimità</a:t>
            </a:r>
            <a:r>
              <a:rPr lang="it-IT" sz="2400" dirty="0">
                <a:solidFill>
                  <a:srgbClr val="FF0000"/>
                </a:solidFill>
                <a:latin typeface="Arial" panose="020B0604020202020204" pitchFamily="34" charset="0"/>
                <a:cs typeface="Arial" panose="020B0604020202020204" pitchFamily="34" charset="0"/>
              </a:rPr>
              <a:t> </a:t>
            </a:r>
          </a:p>
          <a:p>
            <a:pPr algn="ctr">
              <a:lnSpc>
                <a:spcPct val="150000"/>
              </a:lnSpc>
            </a:pPr>
            <a:r>
              <a:rPr lang="it-IT" sz="2400" dirty="0">
                <a:latin typeface="Arial" panose="020B0604020202020204" pitchFamily="34" charset="0"/>
                <a:cs typeface="Arial" panose="020B0604020202020204" pitchFamily="34" charset="0"/>
              </a:rPr>
              <a:t>NON sono necessarie:</a:t>
            </a:r>
          </a:p>
          <a:p>
            <a:pPr marL="457200" indent="-457200">
              <a:lnSpc>
                <a:spcPct val="150000"/>
              </a:lnSpc>
              <a:buFontTx/>
              <a:buChar char="-"/>
            </a:pPr>
            <a:r>
              <a:rPr lang="it-IT" sz="2400" dirty="0">
                <a:latin typeface="Arial" panose="020B0604020202020204" pitchFamily="34" charset="0"/>
                <a:cs typeface="Arial" panose="020B0604020202020204" pitchFamily="34" charset="0"/>
              </a:rPr>
              <a:t>la situazione patrimoniale ex art. 2501 </a:t>
            </a:r>
            <a:r>
              <a:rPr lang="it-IT" sz="2400" i="1" dirty="0">
                <a:latin typeface="Arial" panose="020B0604020202020204" pitchFamily="34" charset="0"/>
                <a:cs typeface="Arial" panose="020B0604020202020204" pitchFamily="34" charset="0"/>
              </a:rPr>
              <a:t>quater</a:t>
            </a:r>
          </a:p>
          <a:p>
            <a:pPr marL="457200" indent="-457200">
              <a:lnSpc>
                <a:spcPct val="150000"/>
              </a:lnSpc>
              <a:buFontTx/>
              <a:buChar char="-"/>
            </a:pPr>
            <a:r>
              <a:rPr lang="it-IT" sz="2400" dirty="0">
                <a:latin typeface="Arial" panose="020B0604020202020204" pitchFamily="34" charset="0"/>
                <a:cs typeface="Arial" panose="020B0604020202020204" pitchFamily="34" charset="0"/>
              </a:rPr>
              <a:t>la relazione dell’organo amministrativo ex art. 2501 </a:t>
            </a:r>
            <a:r>
              <a:rPr lang="it-IT" sz="2400" i="1" dirty="0">
                <a:latin typeface="Arial" panose="020B0604020202020204" pitchFamily="34" charset="0"/>
                <a:cs typeface="Arial" panose="020B0604020202020204" pitchFamily="34" charset="0"/>
              </a:rPr>
              <a:t>quinquies </a:t>
            </a:r>
          </a:p>
          <a:p>
            <a:pPr marL="457200" indent="-457200">
              <a:lnSpc>
                <a:spcPct val="150000"/>
              </a:lnSpc>
              <a:buFontTx/>
              <a:buChar char="-"/>
            </a:pPr>
            <a:r>
              <a:rPr lang="it-IT" sz="2400" dirty="0">
                <a:latin typeface="Arial" panose="020B0604020202020204" pitchFamily="34" charset="0"/>
                <a:cs typeface="Arial" panose="020B0604020202020204" pitchFamily="34" charset="0"/>
              </a:rPr>
              <a:t>la relazione degli esperti ex art. 2501 </a:t>
            </a:r>
            <a:r>
              <a:rPr lang="it-IT" sz="2400" i="1" dirty="0">
                <a:latin typeface="Arial" panose="020B0604020202020204" pitchFamily="34" charset="0"/>
                <a:cs typeface="Arial" panose="020B0604020202020204" pitchFamily="34" charset="0"/>
              </a:rPr>
              <a:t>sexies</a:t>
            </a:r>
          </a:p>
          <a:p>
            <a:pPr algn="ctr">
              <a:lnSpc>
                <a:spcPct val="150000"/>
              </a:lnSpc>
            </a:pPr>
            <a:r>
              <a:rPr lang="it-IT" sz="2400" i="1" u="sng" dirty="0">
                <a:solidFill>
                  <a:srgbClr val="FF0000"/>
                </a:solidFill>
                <a:latin typeface="Arial" panose="020B0604020202020204" pitchFamily="34" charset="0"/>
                <a:cs typeface="Arial" panose="020B0604020202020204" pitchFamily="34" charset="0"/>
              </a:rPr>
              <a:t>N.B.</a:t>
            </a:r>
            <a:r>
              <a:rPr lang="it-IT" sz="2400" i="1" dirty="0">
                <a:latin typeface="Arial" panose="020B0604020202020204" pitchFamily="34" charset="0"/>
                <a:cs typeface="Arial" panose="020B0604020202020204" pitchFamily="34" charset="0"/>
              </a:rPr>
              <a:t> </a:t>
            </a:r>
          </a:p>
          <a:p>
            <a:pPr marL="457200" indent="-457200">
              <a:lnSpc>
                <a:spcPct val="150000"/>
              </a:lnSpc>
              <a:buFontTx/>
              <a:buChar char="-"/>
            </a:pPr>
            <a:r>
              <a:rPr lang="it-IT" sz="2400" dirty="0">
                <a:latin typeface="Arial" panose="020B0604020202020204" pitchFamily="34" charset="0"/>
                <a:cs typeface="Arial" panose="020B0604020202020204" pitchFamily="34" charset="0"/>
              </a:rPr>
              <a:t>Il consenso unanime richiesto per la rinuncia a tali documenti comprende </a:t>
            </a:r>
            <a:r>
              <a:rPr lang="it-IT" sz="2400" u="sng" dirty="0">
                <a:latin typeface="Arial" panose="020B0604020202020204" pitchFamily="34" charset="0"/>
                <a:cs typeface="Arial" panose="020B0604020202020204" pitchFamily="34" charset="0"/>
              </a:rPr>
              <a:t>anche</a:t>
            </a:r>
            <a:r>
              <a:rPr lang="it-IT" sz="2400" dirty="0">
                <a:latin typeface="Arial" panose="020B0604020202020204" pitchFamily="34" charset="0"/>
                <a:cs typeface="Arial" panose="020B0604020202020204" pitchFamily="34" charset="0"/>
              </a:rPr>
              <a:t> il consenso: a) dei soci morosi; b) dei soci senza diritto di voto o con voto limitato; c) dei non soci che abbiano diritto di voto (usufruttuari, titolari di pegno, possessori di strumenti finanziari); d) obbligazionisti convertibili  (vedi anche L.D.2)</a:t>
            </a:r>
            <a:endParaRPr lang="it-IT" sz="2400" i="1" dirty="0">
              <a:latin typeface="Arial" panose="020B0604020202020204" pitchFamily="34" charset="0"/>
              <a:cs typeface="Arial" panose="020B0604020202020204" pitchFamily="34" charset="0"/>
            </a:endParaRPr>
          </a:p>
        </p:txBody>
      </p:sp>
      <p:sp>
        <p:nvSpPr>
          <p:cNvPr id="5" name="Segnaposto numero diapositiva 4">
            <a:extLst>
              <a:ext uri="{FF2B5EF4-FFF2-40B4-BE49-F238E27FC236}">
                <a16:creationId xmlns:a16="http://schemas.microsoft.com/office/drawing/2014/main" id="{155BC3F2-9D5F-8792-5D27-A5B62D9D1559}"/>
              </a:ext>
            </a:extLst>
          </p:cNvPr>
          <p:cNvSpPr>
            <a:spLocks noGrp="1"/>
          </p:cNvSpPr>
          <p:nvPr>
            <p:ph type="sldNum" sz="quarter" idx="12"/>
          </p:nvPr>
        </p:nvSpPr>
        <p:spPr/>
        <p:txBody>
          <a:bodyPr/>
          <a:lstStyle/>
          <a:p>
            <a:fld id="{E6BAC323-424C-4427-A55C-976988B02F12}" type="slidenum">
              <a:rPr lang="it-IT" smtClean="0"/>
              <a:t>45</a:t>
            </a:fld>
            <a:endParaRPr lang="it-IT"/>
          </a:p>
        </p:txBody>
      </p:sp>
    </p:spTree>
    <p:extLst>
      <p:ext uri="{BB962C8B-B14F-4D97-AF65-F5344CB8AC3E}">
        <p14:creationId xmlns:p14="http://schemas.microsoft.com/office/powerpoint/2010/main" val="32066099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a:extLst>
              <a:ext uri="{FF2B5EF4-FFF2-40B4-BE49-F238E27FC236}">
                <a16:creationId xmlns:a16="http://schemas.microsoft.com/office/drawing/2014/main" id="{6BCBAA0E-7AB7-8E15-4F54-F22E54D22821}"/>
              </a:ext>
            </a:extLst>
          </p:cNvPr>
          <p:cNvSpPr txBox="1"/>
          <p:nvPr/>
        </p:nvSpPr>
        <p:spPr>
          <a:xfrm>
            <a:off x="377125" y="70440"/>
            <a:ext cx="11437749" cy="3449662"/>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spcBef>
                <a:spcPts val="100"/>
              </a:spcBef>
            </a:pPr>
            <a:r>
              <a:rPr lang="it-IT" altLang="it-IT" sz="2400" b="1" dirty="0">
                <a:latin typeface="Arial" panose="020B0604020202020204" pitchFamily="34" charset="0"/>
                <a:cs typeface="Arial" panose="020B0604020202020204" pitchFamily="34" charset="0"/>
              </a:rPr>
              <a:t>Deposito o pubblicazione degli atti (art 2501-septies C.C.)</a:t>
            </a:r>
            <a:endParaRPr lang="it-IT" altLang="it-IT" sz="2400" dirty="0">
              <a:latin typeface="Arial" panose="020B0604020202020204" pitchFamily="34" charset="0"/>
              <a:cs typeface="Arial" panose="020B0604020202020204" pitchFamily="34" charset="0"/>
            </a:endParaRPr>
          </a:p>
          <a:p>
            <a:pPr algn="just" eaLnBrk="1" hangingPunct="1">
              <a:spcBef>
                <a:spcPts val="1625"/>
              </a:spcBef>
            </a:pPr>
            <a:r>
              <a:rPr lang="it-IT" altLang="it-IT" sz="2400" dirty="0">
                <a:latin typeface="Arial" panose="020B0604020202020204" pitchFamily="34" charset="0"/>
                <a:cs typeface="Arial" panose="020B0604020202020204" pitchFamily="34" charset="0"/>
              </a:rPr>
              <a:t>L’art 2501-septies C.C. disciplina l’obbligo di deposito </a:t>
            </a:r>
            <a:r>
              <a:rPr lang="it-IT" altLang="it-IT" sz="2400" u="sng" dirty="0">
                <a:latin typeface="Arial" panose="020B0604020202020204" pitchFamily="34" charset="0"/>
                <a:cs typeface="Arial" panose="020B0604020202020204" pitchFamily="34" charset="0"/>
              </a:rPr>
              <a:t>presso la sede </a:t>
            </a:r>
            <a:r>
              <a:rPr lang="it-IT" altLang="it-IT" sz="2400" dirty="0">
                <a:latin typeface="Arial" panose="020B0604020202020204" pitchFamily="34" charset="0"/>
                <a:cs typeface="Arial" panose="020B0604020202020204" pitchFamily="34" charset="0"/>
              </a:rPr>
              <a:t>delle società  partecipanti alla fusione o, in alternativa, di </a:t>
            </a:r>
            <a:r>
              <a:rPr lang="it-IT" altLang="it-IT" sz="2400" u="sng" dirty="0">
                <a:latin typeface="Arial" panose="020B0604020202020204" pitchFamily="34" charset="0"/>
                <a:cs typeface="Arial" panose="020B0604020202020204" pitchFamily="34" charset="0"/>
              </a:rPr>
              <a:t>pubblicazione sui siti internet </a:t>
            </a:r>
            <a:r>
              <a:rPr lang="it-IT" altLang="it-IT" sz="2400" dirty="0">
                <a:latin typeface="Arial" panose="020B0604020202020204" pitchFamily="34" charset="0"/>
                <a:cs typeface="Arial" panose="020B0604020202020204" pitchFamily="34" charset="0"/>
              </a:rPr>
              <a:t>di queste  ultime, di taluni atti e documenti quale condizione per la regolare approvazione  dell’operazione di fusione.</a:t>
            </a:r>
          </a:p>
          <a:p>
            <a:pPr algn="just"/>
            <a:r>
              <a:rPr lang="it-IT" altLang="it-IT" sz="2400" dirty="0">
                <a:latin typeface="Arial" panose="020B0604020202020204" pitchFamily="34" charset="0"/>
                <a:cs typeface="Arial" panose="020B0604020202020204" pitchFamily="34" charset="0"/>
              </a:rPr>
              <a:t>Il termine di 30 giorni tra il deposito o pubblicazione e le assemblee chiamate ad  approvare il progetto di fusione può essere oggetto di rinuncia da parte dell’unanimità </a:t>
            </a:r>
            <a:r>
              <a:rPr lang="it-IT" sz="2400" dirty="0">
                <a:latin typeface="Arial" panose="020B0604020202020204" pitchFamily="34" charset="0"/>
                <a:cs typeface="Arial" panose="020B0604020202020204" pitchFamily="34" charset="0"/>
              </a:rPr>
              <a:t>dei</a:t>
            </a:r>
            <a:r>
              <a:rPr lang="it-IT" sz="2400" spc="-70" dirty="0">
                <a:latin typeface="Arial" panose="020B0604020202020204" pitchFamily="34" charset="0"/>
                <a:cs typeface="Arial" panose="020B0604020202020204" pitchFamily="34" charset="0"/>
              </a:rPr>
              <a:t> </a:t>
            </a:r>
            <a:r>
              <a:rPr lang="it-IT" sz="2400" spc="-5" dirty="0">
                <a:latin typeface="Arial" panose="020B0604020202020204" pitchFamily="34" charset="0"/>
                <a:cs typeface="Arial" panose="020B0604020202020204" pitchFamily="34" charset="0"/>
              </a:rPr>
              <a:t>soci.</a:t>
            </a:r>
            <a:endParaRPr lang="it-IT" sz="2400" dirty="0">
              <a:latin typeface="Arial" panose="020B0604020202020204" pitchFamily="34" charset="0"/>
              <a:cs typeface="Arial" panose="020B0604020202020204" pitchFamily="34" charset="0"/>
            </a:endParaRPr>
          </a:p>
          <a:p>
            <a:pPr eaLnBrk="1" hangingPunct="1"/>
            <a:endParaRPr lang="it-IT" altLang="it-IT" dirty="0">
              <a:latin typeface="Times New Roman" panose="02020603050405020304" pitchFamily="18" charset="0"/>
              <a:cs typeface="Times New Roman" panose="02020603050405020304" pitchFamily="18" charset="0"/>
            </a:endParaRPr>
          </a:p>
        </p:txBody>
      </p:sp>
      <p:sp>
        <p:nvSpPr>
          <p:cNvPr id="11" name="object 11">
            <a:extLst>
              <a:ext uri="{FF2B5EF4-FFF2-40B4-BE49-F238E27FC236}">
                <a16:creationId xmlns:a16="http://schemas.microsoft.com/office/drawing/2014/main" id="{9154B0C0-A007-F209-9164-FBFA6EB1F987}"/>
              </a:ext>
            </a:extLst>
          </p:cNvPr>
          <p:cNvSpPr txBox="1"/>
          <p:nvPr/>
        </p:nvSpPr>
        <p:spPr>
          <a:xfrm>
            <a:off x="568768" y="4181438"/>
            <a:ext cx="2468900" cy="1309974"/>
          </a:xfrm>
          <a:prstGeom prst="rect">
            <a:avLst/>
          </a:prstGeom>
          <a:ln w="25908">
            <a:solidFill>
              <a:srgbClr val="7E7E7E"/>
            </a:solidFill>
          </a:ln>
        </p:spPr>
        <p:txBody>
          <a:bodyPr wrap="square" lIns="0" tIns="78105" rIns="0" bIns="0">
            <a:spAutoFit/>
          </a:bodyPr>
          <a:lstStyle/>
          <a:p>
            <a:pPr marL="155575" eaLnBrk="1" fontAlgn="auto" hangingPunct="1">
              <a:spcBef>
                <a:spcPts val="615"/>
              </a:spcBef>
              <a:spcAft>
                <a:spcPts val="0"/>
              </a:spcAft>
              <a:defRPr/>
            </a:pPr>
            <a:r>
              <a:rPr sz="2000" dirty="0">
                <a:latin typeface="Arial" panose="020B0604020202020204" pitchFamily="34" charset="0"/>
                <a:cs typeface="Arial" panose="020B0604020202020204" pitchFamily="34" charset="0"/>
              </a:rPr>
              <a:t>Oggetto del</a:t>
            </a:r>
            <a:r>
              <a:rPr sz="2000" spc="-70" dirty="0">
                <a:latin typeface="Arial" panose="020B0604020202020204" pitchFamily="34" charset="0"/>
                <a:cs typeface="Arial" panose="020B0604020202020204" pitchFamily="34" charset="0"/>
              </a:rPr>
              <a:t> </a:t>
            </a:r>
            <a:r>
              <a:rPr sz="2000" dirty="0">
                <a:latin typeface="Arial" panose="020B0604020202020204" pitchFamily="34" charset="0"/>
                <a:cs typeface="Arial" panose="020B0604020202020204" pitchFamily="34" charset="0"/>
              </a:rPr>
              <a:t>deposito</a:t>
            </a:r>
          </a:p>
          <a:p>
            <a:pPr marL="88265" eaLnBrk="1" fontAlgn="auto" hangingPunct="1">
              <a:spcBef>
                <a:spcPts val="0"/>
              </a:spcBef>
              <a:spcAft>
                <a:spcPts val="0"/>
              </a:spcAft>
              <a:defRPr/>
            </a:pPr>
            <a:r>
              <a:rPr sz="2000" dirty="0">
                <a:latin typeface="Arial" panose="020B0604020202020204" pitchFamily="34" charset="0"/>
                <a:cs typeface="Arial" panose="020B0604020202020204" pitchFamily="34" charset="0"/>
              </a:rPr>
              <a:t>(art 2501-septies</a:t>
            </a:r>
            <a:r>
              <a:rPr sz="2000" spc="-75" dirty="0">
                <a:latin typeface="Arial" panose="020B0604020202020204" pitchFamily="34" charset="0"/>
                <a:cs typeface="Arial" panose="020B0604020202020204" pitchFamily="34" charset="0"/>
              </a:rPr>
              <a:t> </a:t>
            </a:r>
            <a:r>
              <a:rPr sz="2000" spc="-5" dirty="0">
                <a:latin typeface="Arial" panose="020B0604020202020204" pitchFamily="34" charset="0"/>
                <a:cs typeface="Arial" panose="020B0604020202020204" pitchFamily="34" charset="0"/>
              </a:rPr>
              <a:t>C.C.</a:t>
            </a:r>
            <a:r>
              <a:rPr sz="1400" spc="-5" dirty="0">
                <a:latin typeface="Times New Roman"/>
                <a:cs typeface="Times New Roman"/>
              </a:rPr>
              <a:t>)</a:t>
            </a:r>
            <a:endParaRPr sz="1400" dirty="0">
              <a:latin typeface="Times New Roman"/>
              <a:cs typeface="Times New Roman"/>
            </a:endParaRPr>
          </a:p>
        </p:txBody>
      </p:sp>
      <p:sp>
        <p:nvSpPr>
          <p:cNvPr id="17" name="object 17">
            <a:extLst>
              <a:ext uri="{FF2B5EF4-FFF2-40B4-BE49-F238E27FC236}">
                <a16:creationId xmlns:a16="http://schemas.microsoft.com/office/drawing/2014/main" id="{5304D85F-AFF8-DD0C-3519-7F6C37623E05}"/>
              </a:ext>
            </a:extLst>
          </p:cNvPr>
          <p:cNvSpPr txBox="1"/>
          <p:nvPr/>
        </p:nvSpPr>
        <p:spPr>
          <a:xfrm>
            <a:off x="4348152" y="4648201"/>
            <a:ext cx="7275080" cy="936154"/>
          </a:xfrm>
          <a:prstGeom prst="rect">
            <a:avLst/>
          </a:prstGeom>
        </p:spPr>
        <p:txBody>
          <a:bodyPr wrap="square" lIns="0" tIns="12700" rIns="0" bIns="0">
            <a:spAutoFit/>
          </a:bodyPr>
          <a:lstStyle/>
          <a:p>
            <a:pPr marL="368300" indent="-342900" algn="just">
              <a:spcBef>
                <a:spcPts val="100"/>
              </a:spcBef>
              <a:buFontTx/>
              <a:buChar char="-"/>
              <a:defRPr/>
            </a:pPr>
            <a:r>
              <a:rPr lang="it-IT" sz="2000" dirty="0">
                <a:latin typeface="Arial" panose="020B0604020202020204" pitchFamily="34" charset="0"/>
                <a:cs typeface="Arial" panose="020B0604020202020204" pitchFamily="34" charset="0"/>
              </a:rPr>
              <a:t>Bilanci degli </a:t>
            </a:r>
            <a:r>
              <a:rPr lang="it-IT" sz="2000" spc="-5" dirty="0">
                <a:latin typeface="Arial" panose="020B0604020202020204" pitchFamily="34" charset="0"/>
                <a:cs typeface="Arial" panose="020B0604020202020204" pitchFamily="34" charset="0"/>
              </a:rPr>
              <a:t>ultimi </a:t>
            </a:r>
            <a:r>
              <a:rPr lang="it-IT" sz="2000" dirty="0">
                <a:latin typeface="Arial" panose="020B0604020202020204" pitchFamily="34" charset="0"/>
                <a:cs typeface="Arial" panose="020B0604020202020204" pitchFamily="34" charset="0"/>
              </a:rPr>
              <a:t>tre esercizi delle società partecipanti</a:t>
            </a:r>
            <a:r>
              <a:rPr lang="it-IT" sz="2000" spc="-16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alla  fusione</a:t>
            </a:r>
            <a:r>
              <a:rPr sz="2000" dirty="0">
                <a:latin typeface="Arial" panose="020B0604020202020204" pitchFamily="34" charset="0"/>
                <a:cs typeface="Arial" panose="020B0604020202020204" pitchFamily="34" charset="0"/>
              </a:rPr>
              <a:t>, con le </a:t>
            </a:r>
            <a:r>
              <a:rPr lang="it-IT" sz="2000" dirty="0">
                <a:latin typeface="Arial" panose="020B0604020202020204" pitchFamily="34" charset="0"/>
                <a:cs typeface="Arial" panose="020B0604020202020204" pitchFamily="34" charset="0"/>
              </a:rPr>
              <a:t>relazioni</a:t>
            </a:r>
            <a:r>
              <a:rPr sz="200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dei</a:t>
            </a:r>
            <a:r>
              <a:rPr sz="2000" dirty="0">
                <a:latin typeface="Arial" panose="020B0604020202020204" pitchFamily="34" charset="0"/>
                <a:cs typeface="Arial" panose="020B0604020202020204" pitchFamily="34" charset="0"/>
              </a:rPr>
              <a:t> </a:t>
            </a:r>
            <a:r>
              <a:rPr lang="it-IT" sz="2000" spc="-95" dirty="0">
                <a:latin typeface="Arial" panose="020B0604020202020204" pitchFamily="34" charset="0"/>
                <a:cs typeface="Arial" panose="020B0604020202020204" pitchFamily="34" charset="0"/>
              </a:rPr>
              <a:t>soggetti </a:t>
            </a:r>
            <a:r>
              <a:rPr sz="2000" dirty="0">
                <a:latin typeface="Arial" panose="020B0604020202020204" pitchFamily="34" charset="0"/>
                <a:cs typeface="Arial" panose="020B0604020202020204" pitchFamily="34" charset="0"/>
              </a:rPr>
              <a:t>cui</a:t>
            </a:r>
            <a:r>
              <a:rPr sz="2000" spc="-30" dirty="0">
                <a:latin typeface="Arial" panose="020B0604020202020204" pitchFamily="34" charset="0"/>
                <a:cs typeface="Arial" panose="020B0604020202020204" pitchFamily="34" charset="0"/>
              </a:rPr>
              <a:t> </a:t>
            </a:r>
            <a:r>
              <a:rPr sz="2000" spc="-5" dirty="0">
                <a:latin typeface="Arial" panose="020B0604020202020204" pitchFamily="34" charset="0"/>
                <a:cs typeface="Arial" panose="020B0604020202020204" pitchFamily="34" charset="0"/>
              </a:rPr>
              <a:t>compete</a:t>
            </a:r>
            <a:r>
              <a:rPr lang="it-IT" sz="2000" spc="-5" dirty="0">
                <a:latin typeface="Arial" panose="020B0604020202020204" pitchFamily="34" charset="0"/>
                <a:cs typeface="Arial" panose="020B0604020202020204" pitchFamily="34" charset="0"/>
              </a:rPr>
              <a:t> l’amministrazione </a:t>
            </a:r>
            <a:r>
              <a:rPr lang="it-IT" sz="2000" dirty="0">
                <a:latin typeface="Arial" panose="020B0604020202020204" pitchFamily="34" charset="0"/>
                <a:cs typeface="Arial" panose="020B0604020202020204" pitchFamily="34" charset="0"/>
              </a:rPr>
              <a:t>e la revisione legale dei</a:t>
            </a:r>
            <a:r>
              <a:rPr lang="it-IT" sz="2000" spc="-9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conti</a:t>
            </a:r>
            <a:endParaRPr sz="1400" dirty="0">
              <a:latin typeface="Times New Roman"/>
              <a:cs typeface="Times New Roman"/>
            </a:endParaRPr>
          </a:p>
        </p:txBody>
      </p:sp>
      <p:sp>
        <p:nvSpPr>
          <p:cNvPr id="18445" name="object 18">
            <a:extLst>
              <a:ext uri="{FF2B5EF4-FFF2-40B4-BE49-F238E27FC236}">
                <a16:creationId xmlns:a16="http://schemas.microsoft.com/office/drawing/2014/main" id="{CBEA4D07-5169-C626-5690-B0EABF9736C7}"/>
              </a:ext>
            </a:extLst>
          </p:cNvPr>
          <p:cNvSpPr>
            <a:spLocks/>
          </p:cNvSpPr>
          <p:nvPr/>
        </p:nvSpPr>
        <p:spPr bwMode="auto">
          <a:xfrm rot="1638779">
            <a:off x="3413138" y="3654201"/>
            <a:ext cx="411162" cy="1068387"/>
          </a:xfrm>
          <a:custGeom>
            <a:avLst/>
            <a:gdLst>
              <a:gd name="T0" fmla="*/ 369572 w 411480"/>
              <a:gd name="T1" fmla="*/ 69246 h 1069339"/>
              <a:gd name="T2" fmla="*/ 0 w 411480"/>
              <a:gd name="T3" fmla="*/ 1064894 h 1069339"/>
              <a:gd name="T4" fmla="*/ 11937 w 411480"/>
              <a:gd name="T5" fmla="*/ 1069339 h 1069339"/>
              <a:gd name="T6" fmla="*/ 381404 w 411480"/>
              <a:gd name="T7" fmla="*/ 73638 h 1069339"/>
              <a:gd name="T8" fmla="*/ 369572 w 411480"/>
              <a:gd name="T9" fmla="*/ 69246 h 1069339"/>
              <a:gd name="T10" fmla="*/ 408223 w 411480"/>
              <a:gd name="T11" fmla="*/ 57276 h 1069339"/>
              <a:gd name="T12" fmla="*/ 374014 w 411480"/>
              <a:gd name="T13" fmla="*/ 57276 h 1069339"/>
              <a:gd name="T14" fmla="*/ 385825 w 411480"/>
              <a:gd name="T15" fmla="*/ 61721 h 1069339"/>
              <a:gd name="T16" fmla="*/ 381404 w 411480"/>
              <a:gd name="T17" fmla="*/ 73638 h 1069339"/>
              <a:gd name="T18" fmla="*/ 411225 w 411480"/>
              <a:gd name="T19" fmla="*/ 84708 h 1069339"/>
              <a:gd name="T20" fmla="*/ 408223 w 411480"/>
              <a:gd name="T21" fmla="*/ 57276 h 1069339"/>
              <a:gd name="T22" fmla="*/ 374014 w 411480"/>
              <a:gd name="T23" fmla="*/ 57276 h 1069339"/>
              <a:gd name="T24" fmla="*/ 369572 w 411480"/>
              <a:gd name="T25" fmla="*/ 69246 h 1069339"/>
              <a:gd name="T26" fmla="*/ 381404 w 411480"/>
              <a:gd name="T27" fmla="*/ 73638 h 1069339"/>
              <a:gd name="T28" fmla="*/ 385825 w 411480"/>
              <a:gd name="T29" fmla="*/ 61721 h 1069339"/>
              <a:gd name="T30" fmla="*/ 374014 w 411480"/>
              <a:gd name="T31" fmla="*/ 57276 h 1069339"/>
              <a:gd name="T32" fmla="*/ 401954 w 411480"/>
              <a:gd name="T33" fmla="*/ 0 h 1069339"/>
              <a:gd name="T34" fmla="*/ 339725 w 411480"/>
              <a:gd name="T35" fmla="*/ 58165 h 1069339"/>
              <a:gd name="T36" fmla="*/ 369572 w 411480"/>
              <a:gd name="T37" fmla="*/ 69246 h 1069339"/>
              <a:gd name="T38" fmla="*/ 374014 w 411480"/>
              <a:gd name="T39" fmla="*/ 57276 h 1069339"/>
              <a:gd name="T40" fmla="*/ 408223 w 411480"/>
              <a:gd name="T41" fmla="*/ 57276 h 1069339"/>
              <a:gd name="T42" fmla="*/ 401954 w 411480"/>
              <a:gd name="T43" fmla="*/ 0 h 1069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11480" h="1069339">
                <a:moveTo>
                  <a:pt x="369572" y="69246"/>
                </a:moveTo>
                <a:lnTo>
                  <a:pt x="0" y="1064894"/>
                </a:lnTo>
                <a:lnTo>
                  <a:pt x="11937" y="1069339"/>
                </a:lnTo>
                <a:lnTo>
                  <a:pt x="381404" y="73638"/>
                </a:lnTo>
                <a:lnTo>
                  <a:pt x="369572" y="69246"/>
                </a:lnTo>
                <a:close/>
              </a:path>
              <a:path w="411480" h="1069339">
                <a:moveTo>
                  <a:pt x="408223" y="57276"/>
                </a:moveTo>
                <a:lnTo>
                  <a:pt x="374014" y="57276"/>
                </a:lnTo>
                <a:lnTo>
                  <a:pt x="385825" y="61721"/>
                </a:lnTo>
                <a:lnTo>
                  <a:pt x="381404" y="73638"/>
                </a:lnTo>
                <a:lnTo>
                  <a:pt x="411225" y="84708"/>
                </a:lnTo>
                <a:lnTo>
                  <a:pt x="408223" y="57276"/>
                </a:lnTo>
                <a:close/>
              </a:path>
              <a:path w="411480" h="1069339">
                <a:moveTo>
                  <a:pt x="374014" y="57276"/>
                </a:moveTo>
                <a:lnTo>
                  <a:pt x="369572" y="69246"/>
                </a:lnTo>
                <a:lnTo>
                  <a:pt x="381404" y="73638"/>
                </a:lnTo>
                <a:lnTo>
                  <a:pt x="385825" y="61721"/>
                </a:lnTo>
                <a:lnTo>
                  <a:pt x="374014" y="57276"/>
                </a:lnTo>
                <a:close/>
              </a:path>
              <a:path w="411480" h="1069339">
                <a:moveTo>
                  <a:pt x="401954" y="0"/>
                </a:moveTo>
                <a:lnTo>
                  <a:pt x="339725" y="58165"/>
                </a:lnTo>
                <a:lnTo>
                  <a:pt x="369572" y="69246"/>
                </a:lnTo>
                <a:lnTo>
                  <a:pt x="374014" y="57276"/>
                </a:lnTo>
                <a:lnTo>
                  <a:pt x="408223" y="57276"/>
                </a:lnTo>
                <a:lnTo>
                  <a:pt x="40195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8446" name="object 19">
            <a:extLst>
              <a:ext uri="{FF2B5EF4-FFF2-40B4-BE49-F238E27FC236}">
                <a16:creationId xmlns:a16="http://schemas.microsoft.com/office/drawing/2014/main" id="{5DBDE44B-39FB-ABAE-6082-A6B8EA50E87C}"/>
              </a:ext>
            </a:extLst>
          </p:cNvPr>
          <p:cNvSpPr>
            <a:spLocks/>
          </p:cNvSpPr>
          <p:nvPr/>
        </p:nvSpPr>
        <p:spPr bwMode="auto">
          <a:xfrm rot="18882912">
            <a:off x="3438712" y="5418771"/>
            <a:ext cx="545253" cy="1055877"/>
          </a:xfrm>
          <a:custGeom>
            <a:avLst/>
            <a:gdLst>
              <a:gd name="T0" fmla="*/ 390407 w 431164"/>
              <a:gd name="T1" fmla="*/ 875695 h 942975"/>
              <a:gd name="T2" fmla="*/ 361442 w 431164"/>
              <a:gd name="T3" fmla="*/ 888695 h 942975"/>
              <a:gd name="T4" fmla="*/ 427355 w 431164"/>
              <a:gd name="T5" fmla="*/ 942632 h 942975"/>
              <a:gd name="T6" fmla="*/ 429667 w 431164"/>
              <a:gd name="T7" fmla="*/ 887285 h 942975"/>
              <a:gd name="T8" fmla="*/ 395605 w 431164"/>
              <a:gd name="T9" fmla="*/ 887285 h 942975"/>
              <a:gd name="T10" fmla="*/ 390407 w 431164"/>
              <a:gd name="T11" fmla="*/ 875695 h 942975"/>
              <a:gd name="T12" fmla="*/ 401968 w 431164"/>
              <a:gd name="T13" fmla="*/ 870506 h 942975"/>
              <a:gd name="T14" fmla="*/ 390407 w 431164"/>
              <a:gd name="T15" fmla="*/ 875695 h 942975"/>
              <a:gd name="T16" fmla="*/ 395605 w 431164"/>
              <a:gd name="T17" fmla="*/ 887285 h 942975"/>
              <a:gd name="T18" fmla="*/ 407162 w 431164"/>
              <a:gd name="T19" fmla="*/ 882091 h 942975"/>
              <a:gd name="T20" fmla="*/ 401968 w 431164"/>
              <a:gd name="T21" fmla="*/ 870506 h 942975"/>
              <a:gd name="T22" fmla="*/ 430911 w 431164"/>
              <a:gd name="T23" fmla="*/ 857516 h 942975"/>
              <a:gd name="T24" fmla="*/ 401968 w 431164"/>
              <a:gd name="T25" fmla="*/ 870506 h 942975"/>
              <a:gd name="T26" fmla="*/ 407162 w 431164"/>
              <a:gd name="T27" fmla="*/ 882091 h 942975"/>
              <a:gd name="T28" fmla="*/ 395605 w 431164"/>
              <a:gd name="T29" fmla="*/ 887285 h 942975"/>
              <a:gd name="T30" fmla="*/ 429667 w 431164"/>
              <a:gd name="T31" fmla="*/ 887285 h 942975"/>
              <a:gd name="T32" fmla="*/ 430911 w 431164"/>
              <a:gd name="T33" fmla="*/ 857516 h 942975"/>
              <a:gd name="T34" fmla="*/ 11683 w 431164"/>
              <a:gd name="T35" fmla="*/ 0 h 942975"/>
              <a:gd name="T36" fmla="*/ 0 w 431164"/>
              <a:gd name="T37" fmla="*/ 5080 h 942975"/>
              <a:gd name="T38" fmla="*/ 390407 w 431164"/>
              <a:gd name="T39" fmla="*/ 875695 h 942975"/>
              <a:gd name="T40" fmla="*/ 401968 w 431164"/>
              <a:gd name="T41" fmla="*/ 870506 h 942975"/>
              <a:gd name="T42" fmla="*/ 11683 w 431164"/>
              <a:gd name="T43" fmla="*/ 0 h 942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31164" h="942975">
                <a:moveTo>
                  <a:pt x="390407" y="875695"/>
                </a:moveTo>
                <a:lnTo>
                  <a:pt x="361442" y="888695"/>
                </a:lnTo>
                <a:lnTo>
                  <a:pt x="427355" y="942632"/>
                </a:lnTo>
                <a:lnTo>
                  <a:pt x="429667" y="887285"/>
                </a:lnTo>
                <a:lnTo>
                  <a:pt x="395605" y="887285"/>
                </a:lnTo>
                <a:lnTo>
                  <a:pt x="390407" y="875695"/>
                </a:lnTo>
                <a:close/>
              </a:path>
              <a:path w="431164" h="942975">
                <a:moveTo>
                  <a:pt x="401968" y="870506"/>
                </a:moveTo>
                <a:lnTo>
                  <a:pt x="390407" y="875695"/>
                </a:lnTo>
                <a:lnTo>
                  <a:pt x="395605" y="887285"/>
                </a:lnTo>
                <a:lnTo>
                  <a:pt x="407162" y="882091"/>
                </a:lnTo>
                <a:lnTo>
                  <a:pt x="401968" y="870506"/>
                </a:lnTo>
                <a:close/>
              </a:path>
              <a:path w="431164" h="942975">
                <a:moveTo>
                  <a:pt x="430911" y="857516"/>
                </a:moveTo>
                <a:lnTo>
                  <a:pt x="401968" y="870506"/>
                </a:lnTo>
                <a:lnTo>
                  <a:pt x="407162" y="882091"/>
                </a:lnTo>
                <a:lnTo>
                  <a:pt x="395605" y="887285"/>
                </a:lnTo>
                <a:lnTo>
                  <a:pt x="429667" y="887285"/>
                </a:lnTo>
                <a:lnTo>
                  <a:pt x="430911" y="857516"/>
                </a:lnTo>
                <a:close/>
              </a:path>
              <a:path w="431164" h="942975">
                <a:moveTo>
                  <a:pt x="11683" y="0"/>
                </a:moveTo>
                <a:lnTo>
                  <a:pt x="0" y="5080"/>
                </a:lnTo>
                <a:lnTo>
                  <a:pt x="390407" y="875695"/>
                </a:lnTo>
                <a:lnTo>
                  <a:pt x="401968" y="870506"/>
                </a:lnTo>
                <a:lnTo>
                  <a:pt x="1168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18447" name="object 20">
            <a:extLst>
              <a:ext uri="{FF2B5EF4-FFF2-40B4-BE49-F238E27FC236}">
                <a16:creationId xmlns:a16="http://schemas.microsoft.com/office/drawing/2014/main" id="{56C3C1A3-0F16-FB83-F7C3-EE95FC518EA9}"/>
              </a:ext>
            </a:extLst>
          </p:cNvPr>
          <p:cNvSpPr>
            <a:spLocks/>
          </p:cNvSpPr>
          <p:nvPr/>
        </p:nvSpPr>
        <p:spPr bwMode="auto">
          <a:xfrm rot="21337354" flipV="1">
            <a:off x="3353063" y="4976896"/>
            <a:ext cx="413025" cy="45719"/>
          </a:xfrm>
          <a:custGeom>
            <a:avLst/>
            <a:gdLst>
              <a:gd name="T0" fmla="*/ 339645 w 415925"/>
              <a:gd name="T1" fmla="*/ 31397 h 93345"/>
              <a:gd name="T2" fmla="*/ 0 w 415925"/>
              <a:gd name="T3" fmla="*/ 80390 h 93345"/>
              <a:gd name="T4" fmla="*/ 1778 w 415925"/>
              <a:gd name="T5" fmla="*/ 92963 h 93345"/>
              <a:gd name="T6" fmla="*/ 341447 w 415925"/>
              <a:gd name="T7" fmla="*/ 43985 h 93345"/>
              <a:gd name="T8" fmla="*/ 339645 w 415925"/>
              <a:gd name="T9" fmla="*/ 31397 h 93345"/>
              <a:gd name="T10" fmla="*/ 411905 w 415925"/>
              <a:gd name="T11" fmla="*/ 29590 h 93345"/>
              <a:gd name="T12" fmla="*/ 352171 w 415925"/>
              <a:gd name="T13" fmla="*/ 29590 h 93345"/>
              <a:gd name="T14" fmla="*/ 354075 w 415925"/>
              <a:gd name="T15" fmla="*/ 42163 h 93345"/>
              <a:gd name="T16" fmla="*/ 341447 w 415925"/>
              <a:gd name="T17" fmla="*/ 43985 h 93345"/>
              <a:gd name="T18" fmla="*/ 345948 w 415925"/>
              <a:gd name="T19" fmla="*/ 75437 h 93345"/>
              <a:gd name="T20" fmla="*/ 411905 w 415925"/>
              <a:gd name="T21" fmla="*/ 29590 h 93345"/>
              <a:gd name="T22" fmla="*/ 352171 w 415925"/>
              <a:gd name="T23" fmla="*/ 29590 h 93345"/>
              <a:gd name="T24" fmla="*/ 339645 w 415925"/>
              <a:gd name="T25" fmla="*/ 31397 h 93345"/>
              <a:gd name="T26" fmla="*/ 341447 w 415925"/>
              <a:gd name="T27" fmla="*/ 43985 h 93345"/>
              <a:gd name="T28" fmla="*/ 354075 w 415925"/>
              <a:gd name="T29" fmla="*/ 42163 h 93345"/>
              <a:gd name="T30" fmla="*/ 352171 w 415925"/>
              <a:gd name="T31" fmla="*/ 29590 h 93345"/>
              <a:gd name="T32" fmla="*/ 335153 w 415925"/>
              <a:gd name="T33" fmla="*/ 0 h 93345"/>
              <a:gd name="T34" fmla="*/ 339645 w 415925"/>
              <a:gd name="T35" fmla="*/ 31397 h 93345"/>
              <a:gd name="T36" fmla="*/ 352171 w 415925"/>
              <a:gd name="T37" fmla="*/ 29590 h 93345"/>
              <a:gd name="T38" fmla="*/ 411905 w 415925"/>
              <a:gd name="T39" fmla="*/ 29590 h 93345"/>
              <a:gd name="T40" fmla="*/ 415925 w 415925"/>
              <a:gd name="T41" fmla="*/ 26796 h 93345"/>
              <a:gd name="T42" fmla="*/ 335153 w 415925"/>
              <a:gd name="T43" fmla="*/ 0 h 93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15925" h="93345">
                <a:moveTo>
                  <a:pt x="339645" y="31397"/>
                </a:moveTo>
                <a:lnTo>
                  <a:pt x="0" y="80390"/>
                </a:lnTo>
                <a:lnTo>
                  <a:pt x="1778" y="92963"/>
                </a:lnTo>
                <a:lnTo>
                  <a:pt x="341447" y="43985"/>
                </a:lnTo>
                <a:lnTo>
                  <a:pt x="339645" y="31397"/>
                </a:lnTo>
                <a:close/>
              </a:path>
              <a:path w="415925" h="93345">
                <a:moveTo>
                  <a:pt x="411905" y="29590"/>
                </a:moveTo>
                <a:lnTo>
                  <a:pt x="352171" y="29590"/>
                </a:lnTo>
                <a:lnTo>
                  <a:pt x="354075" y="42163"/>
                </a:lnTo>
                <a:lnTo>
                  <a:pt x="341447" y="43985"/>
                </a:lnTo>
                <a:lnTo>
                  <a:pt x="345948" y="75437"/>
                </a:lnTo>
                <a:lnTo>
                  <a:pt x="411905" y="29590"/>
                </a:lnTo>
                <a:close/>
              </a:path>
              <a:path w="415925" h="93345">
                <a:moveTo>
                  <a:pt x="352171" y="29590"/>
                </a:moveTo>
                <a:lnTo>
                  <a:pt x="339645" y="31397"/>
                </a:lnTo>
                <a:lnTo>
                  <a:pt x="341447" y="43985"/>
                </a:lnTo>
                <a:lnTo>
                  <a:pt x="354075" y="42163"/>
                </a:lnTo>
                <a:lnTo>
                  <a:pt x="352171" y="29590"/>
                </a:lnTo>
                <a:close/>
              </a:path>
              <a:path w="415925" h="93345">
                <a:moveTo>
                  <a:pt x="335153" y="0"/>
                </a:moveTo>
                <a:lnTo>
                  <a:pt x="339645" y="31397"/>
                </a:lnTo>
                <a:lnTo>
                  <a:pt x="352171" y="29590"/>
                </a:lnTo>
                <a:lnTo>
                  <a:pt x="411905" y="29590"/>
                </a:lnTo>
                <a:lnTo>
                  <a:pt x="415925" y="26796"/>
                </a:lnTo>
                <a:lnTo>
                  <a:pt x="33515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it-IT"/>
          </a:p>
        </p:txBody>
      </p:sp>
      <p:sp>
        <p:nvSpPr>
          <p:cNvPr id="3" name="CasellaDiTesto 2">
            <a:extLst>
              <a:ext uri="{FF2B5EF4-FFF2-40B4-BE49-F238E27FC236}">
                <a16:creationId xmlns:a16="http://schemas.microsoft.com/office/drawing/2014/main" id="{4C343BDA-A9EB-3666-5104-8F4241606FC7}"/>
              </a:ext>
            </a:extLst>
          </p:cNvPr>
          <p:cNvSpPr txBox="1"/>
          <p:nvPr/>
        </p:nvSpPr>
        <p:spPr>
          <a:xfrm>
            <a:off x="4395776" y="5676901"/>
            <a:ext cx="6940576" cy="1015663"/>
          </a:xfrm>
          <a:prstGeom prst="rect">
            <a:avLst/>
          </a:prstGeom>
          <a:noFill/>
        </p:spPr>
        <p:txBody>
          <a:bodyPr wrap="square" rtlCol="0">
            <a:spAutoFit/>
          </a:bodyPr>
          <a:lstStyle/>
          <a:p>
            <a:pPr marL="185738" indent="-185738" eaLnBrk="1" hangingPunct="1">
              <a:spcBef>
                <a:spcPts val="100"/>
              </a:spcBef>
            </a:pPr>
            <a:r>
              <a:rPr lang="it-IT" altLang="it-IT" sz="2000" dirty="0">
                <a:latin typeface="Arial" panose="020B0604020202020204" pitchFamily="34" charset="0"/>
                <a:cs typeface="Arial" panose="020B0604020202020204" pitchFamily="34" charset="0"/>
              </a:rPr>
              <a:t>- Situazioni patrimoniali delle società ex art. 2501-quater        C.C.,  ovvero nel caso previsto dall’art 2501-quater, la  relazione  finanziaria semestrale                             </a:t>
            </a:r>
            <a:r>
              <a:rPr lang="it-IT" altLang="it-IT" sz="900" dirty="0">
                <a:latin typeface="Arial" panose="020B0604020202020204" pitchFamily="34" charset="0"/>
                <a:cs typeface="Arial" panose="020B0604020202020204" pitchFamily="34" charset="0"/>
              </a:rPr>
              <a:t>33</a:t>
            </a:r>
            <a:endParaRPr lang="it-IT" altLang="it-IT" sz="2000" dirty="0">
              <a:latin typeface="Arial" panose="020B0604020202020204" pitchFamily="34" charset="0"/>
              <a:cs typeface="Arial" panose="020B0604020202020204" pitchFamily="34" charset="0"/>
            </a:endParaRPr>
          </a:p>
        </p:txBody>
      </p:sp>
      <p:sp>
        <p:nvSpPr>
          <p:cNvPr id="4" name="CasellaDiTesto 3">
            <a:extLst>
              <a:ext uri="{FF2B5EF4-FFF2-40B4-BE49-F238E27FC236}">
                <a16:creationId xmlns:a16="http://schemas.microsoft.com/office/drawing/2014/main" id="{6392EA2E-442A-DA24-CE9E-59DD3C27E172}"/>
              </a:ext>
            </a:extLst>
          </p:cNvPr>
          <p:cNvSpPr txBox="1"/>
          <p:nvPr/>
        </p:nvSpPr>
        <p:spPr>
          <a:xfrm>
            <a:off x="4278314" y="3514276"/>
            <a:ext cx="5979682" cy="1015663"/>
          </a:xfrm>
          <a:prstGeom prst="rect">
            <a:avLst/>
          </a:prstGeom>
          <a:noFill/>
        </p:spPr>
        <p:txBody>
          <a:bodyPr wrap="square" rtlCol="0">
            <a:spAutoFit/>
          </a:bodyPr>
          <a:lstStyle/>
          <a:p>
            <a:pPr marL="377190" indent="-287655" eaLnBrk="1" fontAlgn="auto" hangingPunct="1">
              <a:spcBef>
                <a:spcPts val="605"/>
              </a:spcBef>
              <a:spcAft>
                <a:spcPts val="0"/>
              </a:spcAft>
              <a:buFontTx/>
              <a:buChar char="-"/>
              <a:tabLst>
                <a:tab pos="377190" algn="l"/>
                <a:tab pos="377825" algn="l"/>
              </a:tabLst>
              <a:defRPr/>
            </a:pPr>
            <a:r>
              <a:rPr lang="it-IT" sz="2000" dirty="0">
                <a:latin typeface="Arial" panose="020B0604020202020204" pitchFamily="34" charset="0"/>
                <a:cs typeface="Arial" panose="020B0604020202020204" pitchFamily="34" charset="0"/>
              </a:rPr>
              <a:t>Progetto di</a:t>
            </a:r>
            <a:r>
              <a:rPr lang="it-IT" sz="2000" spc="-5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fusione;</a:t>
            </a:r>
          </a:p>
          <a:p>
            <a:pPr marL="377190" indent="-287655" eaLnBrk="1" fontAlgn="auto" hangingPunct="1">
              <a:spcBef>
                <a:spcPts val="0"/>
              </a:spcBef>
              <a:spcAft>
                <a:spcPts val="0"/>
              </a:spcAft>
              <a:buFontTx/>
              <a:buChar char="-"/>
              <a:tabLst>
                <a:tab pos="377190" algn="l"/>
                <a:tab pos="377825" algn="l"/>
              </a:tabLst>
              <a:defRPr/>
            </a:pPr>
            <a:r>
              <a:rPr lang="it-IT" sz="2000" dirty="0">
                <a:latin typeface="Arial" panose="020B0604020202020204" pitchFamily="34" charset="0"/>
                <a:cs typeface="Arial" panose="020B0604020202020204" pitchFamily="34" charset="0"/>
              </a:rPr>
              <a:t>Relazione </a:t>
            </a:r>
            <a:r>
              <a:rPr lang="it-IT" sz="2000" spc="-5" dirty="0">
                <a:latin typeface="Arial" panose="020B0604020202020204" pitchFamily="34" charset="0"/>
                <a:cs typeface="Arial" panose="020B0604020202020204" pitchFamily="34" charset="0"/>
              </a:rPr>
              <a:t>dell’organo</a:t>
            </a:r>
            <a:r>
              <a:rPr lang="it-IT" sz="2000" spc="-75" dirty="0">
                <a:latin typeface="Arial" panose="020B0604020202020204" pitchFamily="34" charset="0"/>
                <a:cs typeface="Arial" panose="020B0604020202020204" pitchFamily="34" charset="0"/>
              </a:rPr>
              <a:t> </a:t>
            </a:r>
            <a:r>
              <a:rPr lang="it-IT" sz="2000" spc="-5" dirty="0">
                <a:latin typeface="Arial" panose="020B0604020202020204" pitchFamily="34" charset="0"/>
                <a:cs typeface="Arial" panose="020B0604020202020204" pitchFamily="34" charset="0"/>
              </a:rPr>
              <a:t>amministrativo;</a:t>
            </a:r>
            <a:endParaRPr lang="it-IT" sz="2000" dirty="0">
              <a:latin typeface="Arial" panose="020B0604020202020204" pitchFamily="34" charset="0"/>
              <a:cs typeface="Arial" panose="020B0604020202020204" pitchFamily="34" charset="0"/>
            </a:endParaRPr>
          </a:p>
          <a:p>
            <a:pPr marL="377190" indent="-287655" eaLnBrk="1" fontAlgn="auto" hangingPunct="1">
              <a:spcBef>
                <a:spcPts val="0"/>
              </a:spcBef>
              <a:spcAft>
                <a:spcPts val="0"/>
              </a:spcAft>
              <a:buFontTx/>
              <a:buChar char="-"/>
              <a:tabLst>
                <a:tab pos="377190" algn="l"/>
                <a:tab pos="377825" algn="l"/>
              </a:tabLst>
              <a:defRPr/>
            </a:pPr>
            <a:r>
              <a:rPr lang="it-IT" sz="2000" dirty="0">
                <a:latin typeface="Arial" panose="020B0604020202020204" pitchFamily="34" charset="0"/>
                <a:cs typeface="Arial" panose="020B0604020202020204" pitchFamily="34" charset="0"/>
              </a:rPr>
              <a:t>Relazione degli</a:t>
            </a:r>
            <a:r>
              <a:rPr lang="it-IT" sz="2000" spc="-70"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esperti.</a:t>
            </a:r>
          </a:p>
        </p:txBody>
      </p:sp>
    </p:spTree>
    <p:extLst>
      <p:ext uri="{BB962C8B-B14F-4D97-AF65-F5344CB8AC3E}">
        <p14:creationId xmlns:p14="http://schemas.microsoft.com/office/powerpoint/2010/main" val="19644538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87C9E99-7148-8AFA-2D96-3EF9DDF63660}"/>
              </a:ext>
            </a:extLst>
          </p:cNvPr>
          <p:cNvSpPr txBox="1"/>
          <p:nvPr/>
        </p:nvSpPr>
        <p:spPr>
          <a:xfrm>
            <a:off x="247973" y="538960"/>
            <a:ext cx="11732217" cy="5940088"/>
          </a:xfrm>
          <a:prstGeom prst="rect">
            <a:avLst/>
          </a:prstGeom>
          <a:noFill/>
        </p:spPr>
        <p:txBody>
          <a:bodyPr wrap="square">
            <a:spAutoFit/>
          </a:bodyPr>
          <a:lstStyle/>
          <a:p>
            <a:pPr algn="ctr"/>
            <a:r>
              <a:rPr lang="it-IT" sz="2000" b="1" dirty="0">
                <a:latin typeface="Arial" panose="020B0604020202020204" pitchFamily="34" charset="0"/>
                <a:cs typeface="Arial" panose="020B0604020202020204" pitchFamily="34" charset="0"/>
              </a:rPr>
              <a:t>PUBBLICAZIONE SUL SITO INTERNET:    CONDIZIONI </a:t>
            </a:r>
            <a:r>
              <a:rPr lang="it-IT" sz="2000" dirty="0">
                <a:latin typeface="Arial" panose="020B0604020202020204" pitchFamily="34" charset="0"/>
                <a:cs typeface="Arial" panose="020B0604020202020204" pitchFamily="34" charset="0"/>
              </a:rPr>
              <a:t>(Comm. Societaria Napoli n. 24)</a:t>
            </a:r>
          </a:p>
          <a:p>
            <a:pPr marL="457200" indent="-457200">
              <a:buFont typeface="+mj-lt"/>
              <a:buAutoNum type="arabicParenR"/>
            </a:pPr>
            <a:endParaRPr lang="it-IT" sz="2000" dirty="0">
              <a:latin typeface="Arial" panose="020B0604020202020204" pitchFamily="34" charset="0"/>
              <a:cs typeface="Arial" panose="020B0604020202020204" pitchFamily="34" charset="0"/>
            </a:endParaRPr>
          </a:p>
          <a:p>
            <a:pPr marL="457200" indent="-457200" algn="just">
              <a:buFont typeface="+mj-lt"/>
              <a:buAutoNum type="arabicParenR"/>
            </a:pPr>
            <a:r>
              <a:rPr lang="it-IT" sz="2000" dirty="0">
                <a:latin typeface="Arial" panose="020B0604020202020204" pitchFamily="34" charset="0"/>
                <a:cs typeface="Arial" panose="020B0604020202020204" pitchFamily="34" charset="0"/>
              </a:rPr>
              <a:t>nel Registro delle imprese sia indicato l’indirizzo internet della società;</a:t>
            </a:r>
          </a:p>
          <a:p>
            <a:pPr marL="457200" indent="-457200" algn="just">
              <a:buFont typeface="+mj-lt"/>
              <a:buAutoNum type="arabicParenR"/>
            </a:pPr>
            <a:r>
              <a:rPr lang="it-IT" sz="2000" dirty="0">
                <a:latin typeface="Arial" panose="020B0604020202020204" pitchFamily="34" charset="0"/>
                <a:cs typeface="Arial" panose="020B0604020202020204" pitchFamily="34" charset="0"/>
              </a:rPr>
              <a:t>il progetto sia caricato sul sito in un documento in formato .pdf firmato digitalmente; </a:t>
            </a:r>
          </a:p>
          <a:p>
            <a:pPr marL="457200" indent="-457200" algn="just">
              <a:buFont typeface="+mj-lt"/>
              <a:buAutoNum type="arabicParenR"/>
            </a:pPr>
            <a:r>
              <a:rPr lang="it-IT" sz="2000" dirty="0">
                <a:latin typeface="Arial" panose="020B0604020202020204" pitchFamily="34" charset="0"/>
                <a:cs typeface="Arial" panose="020B0604020202020204" pitchFamily="34" charset="0"/>
              </a:rPr>
              <a:t>l’avvenuta pubblicazione sul sito abbia data certa;</a:t>
            </a:r>
          </a:p>
          <a:p>
            <a:pPr marL="457200" indent="-457200" algn="just">
              <a:buFont typeface="+mj-lt"/>
              <a:buAutoNum type="arabicParenR"/>
            </a:pPr>
            <a:r>
              <a:rPr lang="it-IT" sz="2000" dirty="0">
                <a:latin typeface="Arial" panose="020B0604020202020204" pitchFamily="34" charset="0"/>
                <a:cs typeface="Arial" panose="020B0604020202020204" pitchFamily="34" charset="0"/>
              </a:rPr>
              <a:t>terminato il prescritto periodo di pubblicazione, la consultabilità del progetto nel tempo posteriore sia assicurata mediante la sua allegazione al verbale della deliberazione assembleare che approva il progetto.</a:t>
            </a:r>
          </a:p>
          <a:p>
            <a:pPr algn="ctr"/>
            <a:r>
              <a:rPr lang="it-IT" sz="2000" dirty="0">
                <a:latin typeface="Arial" panose="020B0604020202020204" pitchFamily="34" charset="0"/>
                <a:cs typeface="Arial" panose="020B0604020202020204" pitchFamily="34" charset="0"/>
              </a:rPr>
              <a:t>QUINDI SI SUGGERISCE CHE:</a:t>
            </a:r>
          </a:p>
          <a:p>
            <a:pPr marL="342900" indent="-342900" algn="just">
              <a:buFontTx/>
              <a:buChar char="-"/>
            </a:pPr>
            <a:r>
              <a:rPr lang="it-IT" sz="2000" dirty="0">
                <a:latin typeface="Arial" panose="020B0604020202020204" pitchFamily="34" charset="0"/>
                <a:cs typeface="Arial" panose="020B0604020202020204" pitchFamily="34" charset="0"/>
              </a:rPr>
              <a:t>il progetto venga caricato sul sito mediante upload sia di un documento “in chiaro” sia di un altro documento identico in formato .pdf/A  con firma digitale, in modo da non essere alterabile e da poterne controllare la provenienza utilizzando un programma di verificazione della firma.</a:t>
            </a:r>
          </a:p>
          <a:p>
            <a:pPr algn="just"/>
            <a:endParaRPr lang="it-IT" sz="2000" dirty="0">
              <a:latin typeface="Arial" panose="020B0604020202020204" pitchFamily="34" charset="0"/>
              <a:cs typeface="Arial" panose="020B0604020202020204" pitchFamily="34" charset="0"/>
            </a:endParaRPr>
          </a:p>
          <a:p>
            <a:pPr marL="357188" algn="just"/>
            <a:r>
              <a:rPr lang="it-IT" sz="2000" dirty="0">
                <a:latin typeface="Arial" panose="020B0604020202020204" pitchFamily="34" charset="0"/>
                <a:cs typeface="Arial" panose="020B0604020202020204" pitchFamily="34" charset="0"/>
              </a:rPr>
              <a:t>- Per la </a:t>
            </a:r>
            <a:r>
              <a:rPr lang="it-IT" sz="2000" u="sng" dirty="0">
                <a:latin typeface="Arial" panose="020B0604020202020204" pitchFamily="34" charset="0"/>
                <a:cs typeface="Arial" panose="020B0604020202020204" pitchFamily="34" charset="0"/>
              </a:rPr>
              <a:t>certezza della data di pubblicazione</a:t>
            </a:r>
            <a:r>
              <a:rPr lang="it-IT" sz="2000" dirty="0">
                <a:latin typeface="Arial" panose="020B0604020202020204" pitchFamily="34" charset="0"/>
                <a:cs typeface="Arial" panose="020B0604020202020204" pitchFamily="34" charset="0"/>
              </a:rPr>
              <a:t>, si può ricorrere a una copia autentica notarile della schermata del sito ove il progetto sia visualizzato; un’altra copia autentica di detta schermata può essere poi realizzata al termine del periodo di pubblicazione, in modo da attestare che il progetto è rimasto pubblicato per il periodo prescritto dalla legge. Confrontando le due copie, si ottiene quindi il risultato di verificare che il progetto non abbia subito modificazioni nel corso di detto periodo di pubblicazione.</a:t>
            </a:r>
          </a:p>
        </p:txBody>
      </p:sp>
      <p:sp>
        <p:nvSpPr>
          <p:cNvPr id="5" name="Segnaposto numero diapositiva 4">
            <a:extLst>
              <a:ext uri="{FF2B5EF4-FFF2-40B4-BE49-F238E27FC236}">
                <a16:creationId xmlns:a16="http://schemas.microsoft.com/office/drawing/2014/main" id="{6A090F28-DA82-1AEA-9834-A995D88D917E}"/>
              </a:ext>
            </a:extLst>
          </p:cNvPr>
          <p:cNvSpPr>
            <a:spLocks noGrp="1"/>
          </p:cNvSpPr>
          <p:nvPr>
            <p:ph type="sldNum" sz="quarter" idx="12"/>
          </p:nvPr>
        </p:nvSpPr>
        <p:spPr/>
        <p:txBody>
          <a:bodyPr/>
          <a:lstStyle/>
          <a:p>
            <a:fld id="{E6BAC323-424C-4427-A55C-976988B02F12}" type="slidenum">
              <a:rPr lang="it-IT" smtClean="0"/>
              <a:t>47</a:t>
            </a:fld>
            <a:endParaRPr lang="it-IT"/>
          </a:p>
        </p:txBody>
      </p:sp>
    </p:spTree>
    <p:extLst>
      <p:ext uri="{BB962C8B-B14F-4D97-AF65-F5344CB8AC3E}">
        <p14:creationId xmlns:p14="http://schemas.microsoft.com/office/powerpoint/2010/main" val="12736599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1AB318D6-EF66-A7E8-63B0-97CD746D2664}"/>
              </a:ext>
            </a:extLst>
          </p:cNvPr>
          <p:cNvSpPr txBox="1"/>
          <p:nvPr/>
        </p:nvSpPr>
        <p:spPr>
          <a:xfrm>
            <a:off x="402956" y="365341"/>
            <a:ext cx="11530739" cy="5388655"/>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800" b="1" dirty="0">
                <a:latin typeface="Arial" panose="020B0604020202020204" pitchFamily="34" charset="0"/>
                <a:cs typeface="Arial" panose="020B0604020202020204" pitchFamily="34" charset="0"/>
              </a:rPr>
              <a:t>Decisione/Delibera in ordine alla fusione (art 2502 C.C.)</a:t>
            </a:r>
          </a:p>
          <a:p>
            <a:pPr algn="just" eaLnBrk="1" hangingPunct="1">
              <a:spcBef>
                <a:spcPts val="1625"/>
              </a:spcBef>
            </a:pPr>
            <a:r>
              <a:rPr lang="it-IT" altLang="it-IT" sz="2800" dirty="0">
                <a:latin typeface="Arial" panose="020B0604020202020204" pitchFamily="34" charset="0"/>
                <a:cs typeface="Arial" panose="020B0604020202020204" pitchFamily="34" charset="0"/>
              </a:rPr>
              <a:t>La fusione deve essere approvata dai soci (o dalle assemblee) di ciascuna società che vi partecipa  mediante l’approvazione del progetto predisposto dagli amministratori.</a:t>
            </a:r>
          </a:p>
          <a:p>
            <a:pPr algn="just" eaLnBrk="1" hangingPunct="1">
              <a:spcBef>
                <a:spcPts val="25"/>
              </a:spcBef>
            </a:pPr>
            <a:endParaRPr lang="it-IT" altLang="it-IT" sz="2800" dirty="0">
              <a:latin typeface="Arial" panose="020B0604020202020204" pitchFamily="34" charset="0"/>
              <a:cs typeface="Arial" panose="020B0604020202020204" pitchFamily="34" charset="0"/>
            </a:endParaRPr>
          </a:p>
          <a:p>
            <a:pPr algn="just" eaLnBrk="1" hangingPunct="1"/>
            <a:r>
              <a:rPr lang="it-IT" altLang="it-IT" sz="2800" dirty="0">
                <a:latin typeface="Arial" panose="020B0604020202020204" pitchFamily="34" charset="0"/>
                <a:cs typeface="Arial" panose="020B0604020202020204" pitchFamily="34" charset="0"/>
              </a:rPr>
              <a:t>La norma prevede la possibilità di modificare il progetto di fusione in sede di  approvazione assembleare, ma </a:t>
            </a:r>
            <a:r>
              <a:rPr lang="it-IT" altLang="it-IT" sz="2800" b="1" i="1" u="sng" dirty="0">
                <a:latin typeface="Arial" panose="020B0604020202020204" pitchFamily="34" charset="0"/>
                <a:cs typeface="Arial" panose="020B0604020202020204" pitchFamily="34" charset="0"/>
              </a:rPr>
              <a:t>solo in relazione alle </a:t>
            </a:r>
            <a:r>
              <a:rPr lang="it-IT" altLang="it-IT" sz="2800" i="1" u="sng" dirty="0">
                <a:latin typeface="Arial" panose="020B0604020202020204" pitchFamily="34" charset="0"/>
                <a:cs typeface="Arial" panose="020B0604020202020204" pitchFamily="34" charset="0"/>
              </a:rPr>
              <a:t>modifiche che non incidono sui diritti dei soci  o dei terzi</a:t>
            </a:r>
            <a:r>
              <a:rPr lang="it-IT" altLang="it-IT" sz="2800" dirty="0">
                <a:latin typeface="Arial" panose="020B0604020202020204" pitchFamily="34" charset="0"/>
                <a:cs typeface="Arial" panose="020B0604020202020204" pitchFamily="34" charset="0"/>
              </a:rPr>
              <a:t>».</a:t>
            </a:r>
          </a:p>
          <a:p>
            <a:pPr algn="just" eaLnBrk="1" hangingPunct="1">
              <a:spcBef>
                <a:spcPts val="38"/>
              </a:spcBef>
            </a:pPr>
            <a:endParaRPr lang="it-IT" altLang="it-IT" sz="2800" dirty="0">
              <a:latin typeface="Arial" panose="020B0604020202020204" pitchFamily="34" charset="0"/>
              <a:cs typeface="Arial" panose="020B0604020202020204" pitchFamily="34" charset="0"/>
            </a:endParaRPr>
          </a:p>
          <a:p>
            <a:pPr algn="just" eaLnBrk="1" hangingPunct="1"/>
            <a:r>
              <a:rPr lang="it-IT" altLang="it-IT" sz="2800" dirty="0">
                <a:latin typeface="Arial" panose="020B0604020202020204" pitchFamily="34" charset="0"/>
                <a:cs typeface="Arial" panose="020B0604020202020204" pitchFamily="34" charset="0"/>
              </a:rPr>
              <a:t>La delibera sulla fusione comporta di fatto una  modificazione dell’atto costitutivo e la legge prevede in questi casi quorum qualificati  in sede assembleare   </a:t>
            </a:r>
            <a:r>
              <a:rPr lang="it-IT" altLang="it-IT" sz="900" dirty="0">
                <a:latin typeface="Arial" panose="020B0604020202020204" pitchFamily="34" charset="0"/>
                <a:cs typeface="Arial" panose="020B0604020202020204" pitchFamily="34" charset="0"/>
              </a:rPr>
              <a:t>35</a:t>
            </a:r>
            <a:endParaRPr lang="it-IT" altLang="it-IT"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65955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ED1AB33F-3A18-25F5-194D-53603F6CFB9C}"/>
              </a:ext>
            </a:extLst>
          </p:cNvPr>
          <p:cNvSpPr txBox="1"/>
          <p:nvPr/>
        </p:nvSpPr>
        <p:spPr>
          <a:xfrm>
            <a:off x="201478" y="0"/>
            <a:ext cx="11840705" cy="6887782"/>
          </a:xfrm>
          <a:prstGeom prst="rect">
            <a:avLst/>
          </a:prstGeom>
        </p:spPr>
        <p:txBody>
          <a:bodyPr wrap="square" lIns="0" tIns="123189" rIns="0" bIns="0">
            <a:spAutoFit/>
          </a:bodyPr>
          <a:lstStyle>
            <a:lvl1pPr marL="3016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975"/>
              </a:spcBef>
            </a:pPr>
            <a:r>
              <a:rPr lang="it-IT" altLang="it-IT" sz="2400" b="1" dirty="0">
                <a:latin typeface="Arial" panose="020B0604020202020204" pitchFamily="34" charset="0"/>
                <a:cs typeface="Arial" panose="020B0604020202020204" pitchFamily="34" charset="0"/>
              </a:rPr>
              <a:t>Deposito ed iscrizione della decisione di fusione (Art 2502-bis)</a:t>
            </a:r>
            <a:endParaRPr lang="it-IT" altLang="it-IT" sz="2400" dirty="0">
              <a:latin typeface="Arial" panose="020B0604020202020204" pitchFamily="34" charset="0"/>
              <a:cs typeface="Arial" panose="020B0604020202020204" pitchFamily="34" charset="0"/>
            </a:endParaRPr>
          </a:p>
          <a:p>
            <a:pPr eaLnBrk="1" hangingPunct="1">
              <a:spcBef>
                <a:spcPts val="875"/>
              </a:spcBef>
            </a:pPr>
            <a:r>
              <a:rPr lang="it-IT" altLang="it-IT" sz="2400" dirty="0">
                <a:latin typeface="Arial" panose="020B0604020202020204" pitchFamily="34" charset="0"/>
                <a:cs typeface="Arial" panose="020B0604020202020204" pitchFamily="34" charset="0"/>
              </a:rPr>
              <a:t>La deliberazione in ordine alla fusione deve essere depositata, a norma dell’art 2502-</a:t>
            </a:r>
          </a:p>
          <a:p>
            <a:pPr eaLnBrk="1" hangingPunct="1"/>
            <a:r>
              <a:rPr lang="it-IT" altLang="it-IT" sz="2400" dirty="0">
                <a:latin typeface="Arial" panose="020B0604020202020204" pitchFamily="34" charset="0"/>
                <a:cs typeface="Arial" panose="020B0604020202020204" pitchFamily="34" charset="0"/>
              </a:rPr>
              <a:t>bis C.C., presso il Registro delle Imprese per permetterne l’iscrizione.</a:t>
            </a:r>
          </a:p>
          <a:p>
            <a:pPr eaLnBrk="1" hangingPunct="1"/>
            <a:r>
              <a:rPr lang="it-IT" altLang="it-IT" sz="2400" dirty="0">
                <a:latin typeface="Arial" panose="020B0604020202020204" pitchFamily="34" charset="0"/>
                <a:cs typeface="Arial" panose="020B0604020202020204" pitchFamily="34" charset="0"/>
              </a:rPr>
              <a:t>Il deposito obbligatorio ha per oggetto la delibera di fusione, accompagnata dai  documenti indicati dall’art 2501-septies C.C..</a:t>
            </a:r>
          </a:p>
          <a:p>
            <a:pPr eaLnBrk="1" hangingPunct="1">
              <a:spcBef>
                <a:spcPts val="38"/>
              </a:spcBef>
            </a:pPr>
            <a:endParaRPr lang="it-IT" altLang="it-IT" sz="2400" dirty="0">
              <a:latin typeface="Arial" panose="020B0604020202020204" pitchFamily="34" charset="0"/>
              <a:cs typeface="Arial" panose="020B0604020202020204" pitchFamily="34" charset="0"/>
            </a:endParaRPr>
          </a:p>
          <a:p>
            <a:pPr eaLnBrk="1" hangingPunct="1"/>
            <a:r>
              <a:rPr lang="it-IT" altLang="it-IT" sz="2400" dirty="0">
                <a:latin typeface="Arial" panose="020B0604020202020204" pitchFamily="34" charset="0"/>
                <a:cs typeface="Arial" panose="020B0604020202020204" pitchFamily="34" charset="0"/>
              </a:rPr>
              <a:t>Deputato al controllo di tale documentazione è il notaio, il quale deve eseguire una  valutazione di tipo formale, limitandosi ad attestare il rispetto della normativa senza entrare nel merito delle scelte degli amministratori.</a:t>
            </a:r>
          </a:p>
          <a:p>
            <a:pPr eaLnBrk="1" hangingPunct="1">
              <a:spcBef>
                <a:spcPts val="25"/>
              </a:spcBef>
            </a:pPr>
            <a:endParaRPr lang="it-IT" altLang="it-IT" sz="2400" dirty="0">
              <a:latin typeface="Arial" panose="020B0604020202020204" pitchFamily="34" charset="0"/>
              <a:cs typeface="Arial" panose="020B0604020202020204" pitchFamily="34" charset="0"/>
            </a:endParaRPr>
          </a:p>
          <a:p>
            <a:pPr algn="ctr" eaLnBrk="1" hangingPunct="1"/>
            <a:r>
              <a:rPr lang="it-IT" altLang="it-IT" sz="2400" b="1" dirty="0">
                <a:latin typeface="Arial" panose="020B0604020202020204" pitchFamily="34" charset="0"/>
                <a:cs typeface="Arial" panose="020B0604020202020204" pitchFamily="34" charset="0"/>
              </a:rPr>
              <a:t>Tutela ed opposizione dei creditori sociali (Art 2503 C.C.)</a:t>
            </a:r>
            <a:endParaRPr lang="it-IT" altLang="it-IT" sz="2400" dirty="0">
              <a:latin typeface="Arial" panose="020B0604020202020204" pitchFamily="34" charset="0"/>
              <a:cs typeface="Arial" panose="020B0604020202020204" pitchFamily="34" charset="0"/>
            </a:endParaRPr>
          </a:p>
          <a:p>
            <a:pPr eaLnBrk="1" hangingPunct="1"/>
            <a:r>
              <a:rPr lang="it-IT" altLang="it-IT" sz="2400" dirty="0">
                <a:latin typeface="Arial" panose="020B0604020202020204" pitchFamily="34" charset="0"/>
                <a:cs typeface="Arial" panose="020B0604020202020204" pitchFamily="34" charset="0"/>
              </a:rPr>
              <a:t>L’operazione di fusione comporta la confusione dei patrimoni delle società che vi  partecipano nonché la successione universale in capo alla società risultante dalla  fusione dei rapporti attivi e passivi precedentemente di titolarità delle singole società  partecipanti.</a:t>
            </a:r>
          </a:p>
          <a:p>
            <a:pPr algn="just" eaLnBrk="1" hangingPunct="1"/>
            <a:r>
              <a:rPr lang="it-IT" altLang="it-IT" sz="2400" dirty="0">
                <a:latin typeface="Arial" panose="020B0604020202020204" pitchFamily="34" charset="0"/>
                <a:cs typeface="Arial" panose="020B0604020202020204" pitchFamily="34" charset="0"/>
              </a:rPr>
              <a:t>Tale confusione e successione può determinare una diminuzione delle garanzie  relative ai creditori di dette società o, quantomeno, di almeno una delle società  partecipanti alla fusione.								</a:t>
            </a:r>
            <a:r>
              <a:rPr lang="it-IT" altLang="it-IT" sz="900" dirty="0">
                <a:latin typeface="Arial" panose="020B0604020202020204" pitchFamily="34" charset="0"/>
                <a:cs typeface="Arial" panose="020B0604020202020204" pitchFamily="34" charset="0"/>
              </a:rPr>
              <a:t>36</a:t>
            </a:r>
            <a:endParaRPr lang="it-IT" alt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7708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FFAFA-14D0-8AB2-18A0-6B7DDD25FEAE}"/>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F75588F1-D4C5-CC9D-83F0-0C52CB6D1218}"/>
              </a:ext>
            </a:extLst>
          </p:cNvPr>
          <p:cNvSpPr txBox="1"/>
          <p:nvPr/>
        </p:nvSpPr>
        <p:spPr>
          <a:xfrm>
            <a:off x="338203" y="136525"/>
            <a:ext cx="11761939" cy="7319761"/>
          </a:xfrm>
          <a:prstGeom prst="rect">
            <a:avLst/>
          </a:prstGeom>
          <a:noFill/>
        </p:spPr>
        <p:txBody>
          <a:bodyPr wrap="square">
            <a:spAutoFit/>
          </a:bodyPr>
          <a:lstStyle/>
          <a:p>
            <a:pPr>
              <a:lnSpc>
                <a:spcPct val="115000"/>
              </a:lnSpc>
              <a:spcAft>
                <a:spcPts val="800"/>
              </a:spcAft>
              <a:buNone/>
            </a:pPr>
            <a:r>
              <a:rPr lang="it-IT" sz="3200" b="1" kern="100" dirty="0">
                <a:effectLst/>
                <a:latin typeface="Aptos" panose="020B0004020202020204" pitchFamily="34" charset="0"/>
                <a:ea typeface="Aptos" panose="020B0004020202020204" pitchFamily="34" charset="0"/>
                <a:cs typeface="Times New Roman" panose="02020603050405020304" pitchFamily="18" charset="0"/>
              </a:rPr>
              <a:t>b) Motivazioni finanziarie</a:t>
            </a:r>
            <a:r>
              <a:rPr lang="it-IT" sz="3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Ottimizzazione della struttura finanziaria</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Accesso a nuove fonti di finanziamento</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Miglioramento del rating creditizio</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Ottimizzazione del carico fiscale</a:t>
            </a:r>
          </a:p>
          <a:p>
            <a:pPr>
              <a:lnSpc>
                <a:spcPct val="115000"/>
              </a:lnSpc>
              <a:spcAft>
                <a:spcPts val="800"/>
              </a:spcAft>
              <a:buNone/>
            </a:pPr>
            <a:r>
              <a:rPr lang="it-IT" sz="3200" b="1" kern="100" dirty="0">
                <a:effectLst/>
                <a:latin typeface="Aptos" panose="020B0004020202020204" pitchFamily="34" charset="0"/>
                <a:ea typeface="Aptos" panose="020B0004020202020204" pitchFamily="34" charset="0"/>
                <a:cs typeface="Times New Roman" panose="02020603050405020304" pitchFamily="18" charset="0"/>
              </a:rPr>
              <a:t>c) Motivazioni organizzative</a:t>
            </a:r>
            <a:r>
              <a:rPr lang="it-IT" sz="3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Semplificazione della struttura societaria di gruppo</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Razionalizzazione dei processi produttivi</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Ottimizzazione dell'utilizzo di risorse umane e strumentali</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ptos" panose="020B0004020202020204" pitchFamily="34" charset="0"/>
                <a:ea typeface="Aptos" panose="020B0004020202020204" pitchFamily="34" charset="0"/>
                <a:cs typeface="Times New Roman" panose="02020603050405020304" pitchFamily="18" charset="0"/>
              </a:rPr>
              <a:t>Centralizzazione di funzioni aziendali</a:t>
            </a:r>
          </a:p>
          <a:p>
            <a:pPr marL="342900" lvl="0" indent="-342900">
              <a:lnSpc>
                <a:spcPct val="115000"/>
              </a:lnSpc>
              <a:spcAft>
                <a:spcPts val="800"/>
              </a:spcAft>
              <a:buSzPts val="1000"/>
              <a:buFont typeface="Symbol" panose="05050102010706020507" pitchFamily="18" charset="2"/>
              <a:buChar char=""/>
              <a:tabLst>
                <a:tab pos="457200" algn="l"/>
              </a:tabLst>
            </a:pPr>
            <a:endParaRPr lang="it-IT"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egnaposto numero diapositiva 4">
            <a:extLst>
              <a:ext uri="{FF2B5EF4-FFF2-40B4-BE49-F238E27FC236}">
                <a16:creationId xmlns:a16="http://schemas.microsoft.com/office/drawing/2014/main" id="{8EDD5788-4B43-AE37-11E8-ADF6A60B9B3F}"/>
              </a:ext>
            </a:extLst>
          </p:cNvPr>
          <p:cNvSpPr>
            <a:spLocks noGrp="1"/>
          </p:cNvSpPr>
          <p:nvPr>
            <p:ph type="sldNum" sz="quarter" idx="12"/>
          </p:nvPr>
        </p:nvSpPr>
        <p:spPr/>
        <p:txBody>
          <a:bodyPr/>
          <a:lstStyle/>
          <a:p>
            <a:fld id="{E6BAC323-424C-4427-A55C-976988B02F12}" type="slidenum">
              <a:rPr lang="it-IT" smtClean="0"/>
              <a:t>5</a:t>
            </a:fld>
            <a:endParaRPr lang="it-IT"/>
          </a:p>
        </p:txBody>
      </p:sp>
    </p:spTree>
    <p:extLst>
      <p:ext uri="{BB962C8B-B14F-4D97-AF65-F5344CB8AC3E}">
        <p14:creationId xmlns:p14="http://schemas.microsoft.com/office/powerpoint/2010/main" val="20524454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3023BC4B-D1B2-E595-BF42-6D32A0C35497}"/>
              </a:ext>
            </a:extLst>
          </p:cNvPr>
          <p:cNvSpPr txBox="1"/>
          <p:nvPr/>
        </p:nvSpPr>
        <p:spPr>
          <a:xfrm>
            <a:off x="356461" y="144920"/>
            <a:ext cx="11639227" cy="6564361"/>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400" b="1" dirty="0">
                <a:latin typeface="Arial" panose="020B0604020202020204" pitchFamily="34" charset="0"/>
                <a:cs typeface="Arial" panose="020B0604020202020204" pitchFamily="34" charset="0"/>
              </a:rPr>
              <a:t>Tutela ed opposizione dei creditori sociali (Art 2503 C.C.)</a:t>
            </a:r>
            <a:endParaRPr lang="it-IT" altLang="it-IT" sz="2400" dirty="0">
              <a:latin typeface="Arial" panose="020B0604020202020204" pitchFamily="34" charset="0"/>
              <a:cs typeface="Arial" panose="020B0604020202020204" pitchFamily="34" charset="0"/>
            </a:endParaRPr>
          </a:p>
          <a:p>
            <a:pPr>
              <a:lnSpc>
                <a:spcPct val="115000"/>
              </a:lnSpc>
              <a:spcAft>
                <a:spcPts val="800"/>
              </a:spcAft>
              <a:buNone/>
            </a:pPr>
            <a:endParaRPr lang="it-IT" sz="2400" dirty="0">
              <a:latin typeface="Arial" panose="020B0604020202020204" pitchFamily="34" charset="0"/>
              <a:cs typeface="Arial" panose="020B0604020202020204" pitchFamily="34" charset="0"/>
            </a:endParaRPr>
          </a:p>
          <a:p>
            <a:pPr>
              <a:lnSpc>
                <a:spcPct val="115000"/>
              </a:lnSpc>
              <a:spcAft>
                <a:spcPts val="800"/>
              </a:spcAft>
              <a:buNone/>
            </a:pPr>
            <a:r>
              <a:rPr lang="it-IT" sz="2400" dirty="0">
                <a:latin typeface="Arial" panose="020B0604020202020204" pitchFamily="34" charset="0"/>
                <a:cs typeface="Arial" panose="020B0604020202020204" pitchFamily="34" charset="0"/>
              </a:rPr>
              <a:t>La fusione può essere attuata solo dopo 60 giorni (30 se non partecipano azionarie) dall'iscrizione delle delibere, termine entro il quale i creditori anteriori (</a:t>
            </a:r>
            <a:r>
              <a:rPr lang="it-IT" sz="2400" u="sng" dirty="0">
                <a:latin typeface="Arial" panose="020B0604020202020204" pitchFamily="34" charset="0"/>
                <a:cs typeface="Arial" panose="020B0604020202020204" pitchFamily="34" charset="0"/>
              </a:rPr>
              <a:t>all'iscrizione del Progetto di Fusione</a:t>
            </a:r>
            <a:r>
              <a:rPr lang="it-IT" sz="2400" dirty="0">
                <a:latin typeface="Arial" panose="020B0604020202020204" pitchFamily="34" charset="0"/>
                <a:cs typeface="Arial" panose="020B0604020202020204" pitchFamily="34" charset="0"/>
              </a:rPr>
              <a:t>) - anche per crediti condizionati, a termine o contestati o per fatto illecito - possono fare opposizione. Il termine può essere ridotto se:</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La relazione di una società di revisione attesta che la situazione patrimoniale e finanziaria non rende necessarie garanzie</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Viene effettuato il pagamento dei creditori che non acconsentono alla fusione</a:t>
            </a:r>
          </a:p>
          <a:p>
            <a:pPr marL="342900" lvl="0" indent="-342900">
              <a:lnSpc>
                <a:spcPct val="115000"/>
              </a:lnSpc>
              <a:spcAft>
                <a:spcPts val="800"/>
              </a:spcAft>
              <a:buSzPts val="1000"/>
              <a:buFont typeface="Symbol" panose="05050102010706020507" pitchFamily="18" charset="2"/>
              <a:buChar char=""/>
              <a:tabLst>
                <a:tab pos="457200" algn="l"/>
              </a:tabLst>
            </a:pPr>
            <a:r>
              <a:rPr lang="it-IT" sz="2400" dirty="0">
                <a:latin typeface="Arial" panose="020B0604020202020204" pitchFamily="34" charset="0"/>
                <a:cs typeface="Arial" panose="020B0604020202020204" pitchFamily="34" charset="0"/>
              </a:rPr>
              <a:t>Vengono depositate le somme corrispondenti presso un istituto di credito</a:t>
            </a:r>
          </a:p>
          <a:p>
            <a:r>
              <a:rPr lang="it-IT" altLang="it-IT" sz="2400" dirty="0">
                <a:latin typeface="Arial" panose="020B0604020202020204" pitchFamily="34" charset="0"/>
                <a:cs typeface="Arial" panose="020B0604020202020204" pitchFamily="34" charset="0"/>
              </a:rPr>
              <a:t>Se un creditore fa opposizione, spetta al Tribunale competente stabilire la fattibilità dell’operazione e, se il pericolo di pregiudizio fosse ritenuto infondato, il  Tribunale potrà comunque disporre in favore alla realizzazione dell’operazione.</a:t>
            </a:r>
          </a:p>
          <a:p>
            <a:pPr eaLnBrk="1" hangingPunct="1">
              <a:spcBef>
                <a:spcPts val="38"/>
              </a:spcBef>
            </a:pPr>
            <a:endParaRPr lang="it-IT" altLang="it-IT" sz="2400" dirty="0">
              <a:latin typeface="Arial" panose="020B0604020202020204" pitchFamily="34" charset="0"/>
              <a:cs typeface="Arial" panose="020B0604020202020204" pitchFamily="34" charset="0"/>
            </a:endParaRPr>
          </a:p>
          <a:p>
            <a:pPr algn="just" eaLnBrk="1" hangingPunct="1"/>
            <a:r>
              <a:rPr lang="it-IT" altLang="it-IT"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755248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D7F7AC4F-C657-55FC-046B-A208B8BC9CDC}"/>
              </a:ext>
            </a:extLst>
          </p:cNvPr>
          <p:cNvSpPr txBox="1"/>
          <p:nvPr/>
        </p:nvSpPr>
        <p:spPr>
          <a:xfrm>
            <a:off x="278969" y="0"/>
            <a:ext cx="11763214" cy="6619761"/>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400" b="1" dirty="0">
                <a:latin typeface="Arial" panose="020B0604020202020204" pitchFamily="34" charset="0"/>
                <a:cs typeface="Arial" panose="020B0604020202020204" pitchFamily="34" charset="0"/>
              </a:rPr>
              <a:t>Obbligazioni (Art 2503-bis C.C.)</a:t>
            </a:r>
            <a:endParaRPr lang="it-IT" altLang="it-IT" sz="2400" dirty="0">
              <a:latin typeface="Arial" panose="020B0604020202020204" pitchFamily="34" charset="0"/>
              <a:cs typeface="Arial" panose="020B0604020202020204" pitchFamily="34" charset="0"/>
            </a:endParaRPr>
          </a:p>
          <a:p>
            <a:pPr algn="just" eaLnBrk="1" hangingPunct="1">
              <a:spcBef>
                <a:spcPts val="1625"/>
              </a:spcBef>
            </a:pPr>
            <a:r>
              <a:rPr lang="it-IT" altLang="it-IT" sz="2800" dirty="0">
                <a:latin typeface="Arial" panose="020B0604020202020204" pitchFamily="34" charset="0"/>
                <a:cs typeface="Arial" panose="020B0604020202020204" pitchFamily="34" charset="0"/>
              </a:rPr>
              <a:t>Gli obbligazionisti, così come i creditori, hanno la facoltà di proporre opposizione ex  art 2503 C.C., salvo che l’operazione di fusione sia stata approvata  dall’assemblea degli obbligazionisti.</a:t>
            </a:r>
          </a:p>
          <a:p>
            <a:pPr algn="just" eaLnBrk="1" hangingPunct="1">
              <a:spcBef>
                <a:spcPts val="25"/>
              </a:spcBef>
            </a:pPr>
            <a:endParaRPr lang="it-IT" altLang="it-IT" sz="2800" dirty="0">
              <a:latin typeface="Arial" panose="020B0604020202020204" pitchFamily="34" charset="0"/>
              <a:cs typeface="Arial" panose="020B0604020202020204" pitchFamily="34" charset="0"/>
            </a:endParaRPr>
          </a:p>
          <a:p>
            <a:pPr algn="just" eaLnBrk="1" hangingPunct="1"/>
            <a:r>
              <a:rPr lang="it-IT" altLang="it-IT" sz="2800" dirty="0">
                <a:latin typeface="Arial" panose="020B0604020202020204" pitchFamily="34" charset="0"/>
                <a:cs typeface="Arial" panose="020B0604020202020204" pitchFamily="34" charset="0"/>
              </a:rPr>
              <a:t>Nel caso di soggetti che detengano obbligazioni convertibili, la società è tenuta a dare la  possibilità di conversione nel termine di trenta giorni dalla pubblicazione dell’avviso.  Tale facoltà deve inoltre risultare da avviso pubblicato in Gazzetta Ufficiale almeno  novanta giorni prima dell’iscrizione del progetto di fusione.</a:t>
            </a:r>
          </a:p>
          <a:p>
            <a:pPr algn="just" eaLnBrk="1" hangingPunct="1"/>
            <a:r>
              <a:rPr lang="it-IT" altLang="it-IT" sz="2800" dirty="0">
                <a:latin typeface="Arial" panose="020B0604020202020204" pitchFamily="34" charset="0"/>
                <a:cs typeface="Arial" panose="020B0604020202020204" pitchFamily="34" charset="0"/>
              </a:rPr>
              <a:t>Qualora detti soggetti non esercitino la facoltà di conversione devono comunque  essere assicurati i diritti equivalenti a quelli loro spettanti prima della fusione. Questo  vale a meno che la proposta di modifica dei loro diritti non sia stata oggetti di  approvazione da parte della loro assemblea ex art 2415 C.C.								</a:t>
            </a:r>
          </a:p>
        </p:txBody>
      </p:sp>
    </p:spTree>
    <p:extLst>
      <p:ext uri="{BB962C8B-B14F-4D97-AF65-F5344CB8AC3E}">
        <p14:creationId xmlns:p14="http://schemas.microsoft.com/office/powerpoint/2010/main" val="29722664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09B5F0D6-1469-54BA-6E0B-27585DB38595}"/>
              </a:ext>
            </a:extLst>
          </p:cNvPr>
          <p:cNvSpPr txBox="1"/>
          <p:nvPr/>
        </p:nvSpPr>
        <p:spPr>
          <a:xfrm>
            <a:off x="315132" y="325464"/>
            <a:ext cx="11561735" cy="5901616"/>
          </a:xfrm>
          <a:prstGeom prst="rect">
            <a:avLst/>
          </a:prstGeom>
        </p:spPr>
        <p:txBody>
          <a:bodyPr wrap="square"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
              </a:spcBef>
            </a:pPr>
            <a:r>
              <a:rPr lang="it-IT" altLang="it-IT" sz="2400" b="1" dirty="0">
                <a:latin typeface="Arial" panose="020B0604020202020204" pitchFamily="34" charset="0"/>
                <a:cs typeface="Arial" panose="020B0604020202020204" pitchFamily="34" charset="0"/>
              </a:rPr>
              <a:t>Atto di fusione (Art 2504 C.C.)</a:t>
            </a:r>
            <a:endParaRPr lang="it-IT" altLang="it-IT" sz="2400" dirty="0">
              <a:latin typeface="Arial" panose="020B0604020202020204" pitchFamily="34" charset="0"/>
              <a:cs typeface="Arial" panose="020B0604020202020204" pitchFamily="34" charset="0"/>
            </a:endParaRPr>
          </a:p>
          <a:p>
            <a:pPr algn="just" eaLnBrk="1" hangingPunct="1">
              <a:spcBef>
                <a:spcPts val="1625"/>
              </a:spcBef>
            </a:pPr>
            <a:r>
              <a:rPr lang="it-IT" altLang="it-IT" sz="2800" dirty="0">
                <a:latin typeface="Arial" panose="020B0604020202020204" pitchFamily="34" charset="0"/>
                <a:cs typeface="Arial" panose="020B0604020202020204" pitchFamily="34" charset="0"/>
              </a:rPr>
              <a:t>Il procedimento della fusione si conclude con la redazione dell’Atto di Fusione. </a:t>
            </a:r>
          </a:p>
          <a:p>
            <a:pPr algn="just" eaLnBrk="1" hangingPunct="1">
              <a:spcBef>
                <a:spcPts val="1625"/>
              </a:spcBef>
            </a:pPr>
            <a:r>
              <a:rPr lang="it-IT" altLang="it-IT" sz="2800" dirty="0">
                <a:latin typeface="Arial" panose="020B0604020202020204" pitchFamily="34" charset="0"/>
                <a:cs typeface="Arial" panose="020B0604020202020204" pitchFamily="34" charset="0"/>
              </a:rPr>
              <a:t>Alla redazione di quest’ultimo prendono parte tutte le società  partecipanti e tale atto costituisce l’attuazione della delibera di fusione.</a:t>
            </a:r>
          </a:p>
          <a:p>
            <a:pPr algn="just" eaLnBrk="1" hangingPunct="1">
              <a:spcBef>
                <a:spcPts val="25"/>
              </a:spcBef>
            </a:pPr>
            <a:endParaRPr lang="it-IT" altLang="it-IT" sz="2800" dirty="0">
              <a:latin typeface="Arial" panose="020B0604020202020204" pitchFamily="34" charset="0"/>
              <a:cs typeface="Arial" panose="020B0604020202020204" pitchFamily="34" charset="0"/>
            </a:endParaRPr>
          </a:p>
          <a:p>
            <a:pPr algn="just" eaLnBrk="1" hangingPunct="1"/>
            <a:r>
              <a:rPr lang="it-IT" altLang="it-IT" sz="2800" dirty="0">
                <a:latin typeface="Arial" panose="020B0604020202020204" pitchFamily="34" charset="0"/>
                <a:cs typeface="Arial" panose="020B0604020202020204" pitchFamily="34" charset="0"/>
              </a:rPr>
              <a:t>Ai sensi dell’art 2504 C.C. «</a:t>
            </a:r>
            <a:r>
              <a:rPr lang="it-IT" altLang="it-IT" sz="2800" i="1" dirty="0">
                <a:latin typeface="Arial" panose="020B0604020202020204" pitchFamily="34" charset="0"/>
                <a:cs typeface="Arial" panose="020B0604020202020204" pitchFamily="34" charset="0"/>
              </a:rPr>
              <a:t>L'atto di fusione deve essere depositato per l'iscrizione, a  cura del notaio o dei soggetti cui compete l'amministrazione della società risultante  dalla fusione o di quella incorporante</a:t>
            </a:r>
            <a:r>
              <a:rPr lang="it-IT" altLang="it-IT" sz="2800" b="1" i="1" dirty="0">
                <a:latin typeface="Arial" panose="020B0604020202020204" pitchFamily="34" charset="0"/>
                <a:cs typeface="Arial" panose="020B0604020202020204" pitchFamily="34" charset="0"/>
              </a:rPr>
              <a:t>, entro trenta giorni, nell'ufficio del registro  delle imprese dei luoghi ove è posta la sede delle società partecipanti alla fusione, di  quella che ne risulta o di quella incorporante</a:t>
            </a:r>
            <a:r>
              <a:rPr lang="it-IT" altLang="it-IT" sz="2800" dirty="0">
                <a:latin typeface="Arial" panose="020B0604020202020204" pitchFamily="34" charset="0"/>
                <a:cs typeface="Arial" panose="020B0604020202020204" pitchFamily="34" charset="0"/>
              </a:rPr>
              <a:t>». </a:t>
            </a:r>
            <a:r>
              <a:rPr lang="it-IT" altLang="it-IT" sz="2400" dirty="0">
                <a:latin typeface="Arial" panose="020B0604020202020204" pitchFamily="34" charset="0"/>
                <a:cs typeface="Arial" panose="020B0604020202020204" pitchFamily="34" charset="0"/>
              </a:rPr>
              <a:t>		</a:t>
            </a:r>
            <a:r>
              <a:rPr lang="it-IT" altLang="it-IT" sz="900" dirty="0">
                <a:latin typeface="Arial" panose="020B0604020202020204" pitchFamily="34" charset="0"/>
                <a:cs typeface="Arial" panose="020B0604020202020204" pitchFamily="34" charset="0"/>
              </a:rPr>
              <a:t>39</a:t>
            </a:r>
            <a:endParaRPr lang="it-IT" alt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3373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ABDB2166-FA26-15F4-EA46-C1BECAE78BD2}"/>
              </a:ext>
            </a:extLst>
          </p:cNvPr>
          <p:cNvSpPr txBox="1"/>
          <p:nvPr/>
        </p:nvSpPr>
        <p:spPr>
          <a:xfrm>
            <a:off x="121403" y="201478"/>
            <a:ext cx="11949194" cy="6774290"/>
          </a:xfrm>
          <a:prstGeom prst="rect">
            <a:avLst/>
          </a:prstGeom>
        </p:spPr>
        <p:txBody>
          <a:bodyPr wrap="square" lIns="0" tIns="132715" rIns="0" bIns="0">
            <a:spAutoFit/>
          </a:bodyPr>
          <a:lstStyle>
            <a:lvl1pPr marL="3651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50"/>
              </a:spcBef>
            </a:pPr>
            <a:r>
              <a:rPr lang="it-IT" altLang="it-IT" sz="2400" b="1" dirty="0">
                <a:latin typeface="Arial" panose="020B0604020202020204" pitchFamily="34" charset="0"/>
                <a:cs typeface="Arial" panose="020B0604020202020204" pitchFamily="34" charset="0"/>
              </a:rPr>
              <a:t>Effetti della fusione (Art 2504-bis C.C.)</a:t>
            </a:r>
            <a:endParaRPr lang="it-IT" altLang="it-IT" sz="2400" dirty="0">
              <a:latin typeface="Arial" panose="020B0604020202020204" pitchFamily="34" charset="0"/>
              <a:cs typeface="Arial" panose="020B0604020202020204" pitchFamily="34" charset="0"/>
            </a:endParaRPr>
          </a:p>
          <a:p>
            <a:pPr algn="just" eaLnBrk="1" hangingPunct="1">
              <a:spcBef>
                <a:spcPts val="900"/>
              </a:spcBef>
            </a:pPr>
            <a:r>
              <a:rPr lang="it-IT" altLang="it-IT" sz="2000" dirty="0">
                <a:latin typeface="Arial" panose="020B0604020202020204" pitchFamily="34" charset="0"/>
                <a:cs typeface="Arial" panose="020B0604020202020204" pitchFamily="34" charset="0"/>
              </a:rPr>
              <a:t>Gli effetti della fusione si producono a partire dall’ultima iscrizione dell’atto di fusione nel  registro delle imprese.</a:t>
            </a:r>
          </a:p>
          <a:p>
            <a:pPr algn="just" eaLnBrk="1" hangingPunct="1"/>
            <a:r>
              <a:rPr lang="it-IT" altLang="it-IT" sz="2000" dirty="0">
                <a:latin typeface="Arial" panose="020B0604020202020204" pitchFamily="34" charset="0"/>
                <a:cs typeface="Arial" panose="020B0604020202020204" pitchFamily="34" charset="0"/>
              </a:rPr>
              <a:t>È tuttavia prevista la possibilità di </a:t>
            </a:r>
            <a:r>
              <a:rPr lang="it-IT" altLang="it-IT" sz="2000" u="sng" dirty="0">
                <a:latin typeface="Arial" panose="020B0604020202020204" pitchFamily="34" charset="0"/>
                <a:cs typeface="Arial" panose="020B0604020202020204" pitchFamily="34" charset="0"/>
              </a:rPr>
              <a:t>postdatare (</a:t>
            </a:r>
            <a:r>
              <a:rPr lang="it-IT" altLang="it-IT" sz="2000" b="1" u="sng" dirty="0">
                <a:latin typeface="Arial" panose="020B0604020202020204" pitchFamily="34" charset="0"/>
                <a:cs typeface="Arial" panose="020B0604020202020204" pitchFamily="34" charset="0"/>
              </a:rPr>
              <a:t>solo</a:t>
            </a:r>
            <a:r>
              <a:rPr lang="it-IT" altLang="it-IT" sz="2000" u="sng" dirty="0">
                <a:latin typeface="Arial" panose="020B0604020202020204" pitchFamily="34" charset="0"/>
                <a:cs typeface="Arial" panose="020B0604020202020204" pitchFamily="34" charset="0"/>
              </a:rPr>
              <a:t> </a:t>
            </a:r>
            <a:r>
              <a:rPr lang="it-IT" altLang="it-IT" sz="2000" b="1" u="sng" dirty="0">
                <a:latin typeface="Arial" panose="020B0604020202020204" pitchFamily="34" charset="0"/>
                <a:cs typeface="Arial" panose="020B0604020202020204" pitchFamily="34" charset="0"/>
              </a:rPr>
              <a:t>se</a:t>
            </a:r>
            <a:r>
              <a:rPr lang="it-IT" altLang="it-IT" sz="2000" u="sng" dirty="0">
                <a:latin typeface="Arial" panose="020B0604020202020204" pitchFamily="34" charset="0"/>
                <a:cs typeface="Arial" panose="020B0604020202020204" pitchFamily="34" charset="0"/>
              </a:rPr>
              <a:t> la incorporante è preesistente)</a:t>
            </a:r>
            <a:r>
              <a:rPr lang="it-IT" altLang="it-IT" sz="2000" dirty="0">
                <a:latin typeface="Arial" panose="020B0604020202020204" pitchFamily="34" charset="0"/>
                <a:cs typeface="Arial" panose="020B0604020202020204" pitchFamily="34" charset="0"/>
              </a:rPr>
              <a:t> o retrodatare -  ma solo per quelli richiamati ai </a:t>
            </a:r>
            <a:r>
              <a:rPr lang="it-IT" altLang="it-IT" sz="2000" dirty="0" err="1">
                <a:latin typeface="Arial" panose="020B0604020202020204" pitchFamily="34" charset="0"/>
                <a:cs typeface="Arial" panose="020B0604020202020204" pitchFamily="34" charset="0"/>
              </a:rPr>
              <a:t>nn</a:t>
            </a:r>
            <a:r>
              <a:rPr lang="it-IT" altLang="it-IT" sz="2000" dirty="0">
                <a:latin typeface="Arial" panose="020B0604020202020204" pitchFamily="34" charset="0"/>
                <a:cs typeface="Arial" panose="020B0604020202020204" pitchFamily="34" charset="0"/>
              </a:rPr>
              <a:t>. 5 e 6 dell’art. 2501-ter -  gli effetti della fusione. L’effetto  principale e più significativo della fusione è la successione dell’incorporante o della beneficiaria  alle società estinte in tutti i rapporti contrattuali nonché processuali anteriori all’operazione.</a:t>
            </a:r>
          </a:p>
          <a:p>
            <a:pPr algn="just" eaLnBrk="1" hangingPunct="1">
              <a:spcBef>
                <a:spcPts val="25"/>
              </a:spcBef>
            </a:pPr>
            <a:endParaRPr lang="it-IT" altLang="it-IT" sz="2000" dirty="0">
              <a:latin typeface="Arial" panose="020B0604020202020204" pitchFamily="34" charset="0"/>
              <a:cs typeface="Arial" panose="020B0604020202020204" pitchFamily="34" charset="0"/>
            </a:endParaRPr>
          </a:p>
          <a:p>
            <a:pPr algn="just" eaLnBrk="1" hangingPunct="1"/>
            <a:r>
              <a:rPr lang="it-IT" altLang="it-IT" sz="2000" dirty="0">
                <a:latin typeface="Arial" panose="020B0604020202020204" pitchFamily="34" charset="0"/>
                <a:cs typeface="Arial" panose="020B0604020202020204" pitchFamily="34" charset="0"/>
              </a:rPr>
              <a:t>In caso di fusione attuata mediante costituzione di una nuova società di capitali o mediante  incorporazione in una società di capitali, non sono liberati i soci a responsabilità illimitata per le  obbligazioni delle rispettive società partecipanti alla fusione (sorte fino alla data dell’ultima iscrizione di cui all’art. 2504)  se non risulta che i creditori abbiano  dato il loro consenso.</a:t>
            </a:r>
          </a:p>
          <a:p>
            <a:pPr algn="just" eaLnBrk="1" hangingPunct="1"/>
            <a:endParaRPr lang="it-IT" altLang="it-IT" sz="2000" dirty="0">
              <a:latin typeface="Arial" panose="020B0604020202020204" pitchFamily="34" charset="0"/>
              <a:cs typeface="Arial" panose="020B0604020202020204" pitchFamily="34" charset="0"/>
            </a:endParaRPr>
          </a:p>
          <a:p>
            <a:pPr algn="just" eaLnBrk="1" hangingPunct="1"/>
            <a:r>
              <a:rPr lang="it-IT" altLang="it-IT" sz="2000" dirty="0">
                <a:latin typeface="Arial" panose="020B0604020202020204" pitchFamily="34" charset="0"/>
                <a:cs typeface="Arial" panose="020B0604020202020204" pitchFamily="34" charset="0"/>
              </a:rPr>
              <a:t>L’art. 2504 bis, 3° co., dispone espressamente il principio di continuità per la redazione del primo bilancio post fusione; </a:t>
            </a:r>
          </a:p>
          <a:p>
            <a:pPr algn="just" eaLnBrk="1" hangingPunct="1"/>
            <a:r>
              <a:rPr lang="it-IT" altLang="it-IT" sz="2000" dirty="0">
                <a:latin typeface="Arial" panose="020B0604020202020204" pitchFamily="34" charset="0"/>
                <a:cs typeface="Arial" panose="020B0604020202020204" pitchFamily="34" charset="0"/>
              </a:rPr>
              <a:t>Al riguardo si ricorda che ciò si pone in contrasto </a:t>
            </a:r>
            <a:r>
              <a:rPr lang="it-IT" altLang="it-IT" sz="2000" dirty="0" err="1">
                <a:latin typeface="Arial" panose="020B0604020202020204" pitchFamily="34" charset="0"/>
                <a:cs typeface="Arial" panose="020B0604020202020204" pitchFamily="34" charset="0"/>
              </a:rPr>
              <a:t>ocn</a:t>
            </a:r>
            <a:r>
              <a:rPr lang="it-IT" altLang="it-IT" sz="2000" dirty="0">
                <a:latin typeface="Arial" panose="020B0604020202020204" pitchFamily="34" charset="0"/>
                <a:cs typeface="Arial" panose="020B0604020202020204" pitchFamily="34" charset="0"/>
              </a:rPr>
              <a:t> quanto previsto a livello internazionale, dato che gli IFRS hanno abbandonato il metodo della continuità dei valori contabili (c.d. pooling of </a:t>
            </a:r>
            <a:r>
              <a:rPr lang="it-IT" altLang="it-IT" sz="2000" dirty="0" err="1">
                <a:latin typeface="Arial" panose="020B0604020202020204" pitchFamily="34" charset="0"/>
                <a:cs typeface="Arial" panose="020B0604020202020204" pitchFamily="34" charset="0"/>
              </a:rPr>
              <a:t>interests</a:t>
            </a:r>
            <a:r>
              <a:rPr lang="it-IT" altLang="it-IT" sz="2000" dirty="0">
                <a:latin typeface="Arial" panose="020B0604020202020204" pitchFamily="34" charset="0"/>
                <a:cs typeface="Arial" panose="020B0604020202020204" pitchFamily="34" charset="0"/>
              </a:rPr>
              <a:t>) per oil metodo che, inserendo le fusioni tra le operazioni di acquisizione in senso lato di aziende, vuole rappresentati i valori effettivi degli elementi patrimoniali acquisiti (c.d. </a:t>
            </a:r>
            <a:r>
              <a:rPr lang="it-IT" altLang="it-IT" sz="2000" dirty="0" err="1">
                <a:latin typeface="Arial" panose="020B0604020202020204" pitchFamily="34" charset="0"/>
                <a:cs typeface="Arial" panose="020B0604020202020204" pitchFamily="34" charset="0"/>
              </a:rPr>
              <a:t>acquisition</a:t>
            </a:r>
            <a:r>
              <a:rPr lang="it-IT" altLang="it-IT" sz="2000" dirty="0">
                <a:latin typeface="Arial" panose="020B0604020202020204" pitchFamily="34" charset="0"/>
                <a:cs typeface="Arial" panose="020B0604020202020204" pitchFamily="34" charset="0"/>
              </a:rPr>
              <a:t> </a:t>
            </a:r>
            <a:r>
              <a:rPr lang="it-IT" altLang="it-IT" sz="2000" dirty="0" err="1">
                <a:latin typeface="Arial" panose="020B0604020202020204" pitchFamily="34" charset="0"/>
                <a:cs typeface="Arial" panose="020B0604020202020204" pitchFamily="34" charset="0"/>
              </a:rPr>
              <a:t>method</a:t>
            </a:r>
            <a:r>
              <a:rPr lang="it-IT" altLang="it-IT" sz="2000" dirty="0">
                <a:latin typeface="Arial" panose="020B0604020202020204" pitchFamily="34" charset="0"/>
                <a:cs typeface="Arial" panose="020B0604020202020204" pitchFamily="34" charset="0"/>
              </a:rPr>
              <a:t>, evoluzione del c.d. </a:t>
            </a:r>
            <a:r>
              <a:rPr lang="it-IT" altLang="it-IT" sz="2000" dirty="0" err="1">
                <a:latin typeface="Arial" panose="020B0604020202020204" pitchFamily="34" charset="0"/>
                <a:cs typeface="Arial" panose="020B0604020202020204" pitchFamily="34" charset="0"/>
              </a:rPr>
              <a:t>purchase</a:t>
            </a:r>
            <a:r>
              <a:rPr lang="it-IT" altLang="it-IT" sz="2000" dirty="0">
                <a:latin typeface="Arial" panose="020B0604020202020204" pitchFamily="34" charset="0"/>
                <a:cs typeface="Arial" panose="020B0604020202020204" pitchFamily="34" charset="0"/>
              </a:rPr>
              <a:t> </a:t>
            </a:r>
            <a:r>
              <a:rPr lang="it-IT" altLang="it-IT" sz="2000" dirty="0" err="1">
                <a:latin typeface="Arial" panose="020B0604020202020204" pitchFamily="34" charset="0"/>
                <a:cs typeface="Arial" panose="020B0604020202020204" pitchFamily="34" charset="0"/>
              </a:rPr>
              <a:t>method</a:t>
            </a:r>
            <a:r>
              <a:rPr lang="it-IT" altLang="it-IT" sz="2000" dirty="0">
                <a:latin typeface="Arial" panose="020B0604020202020204" pitchFamily="34" charset="0"/>
                <a:cs typeface="Arial" panose="020B0604020202020204" pitchFamily="34" charset="0"/>
              </a:rPr>
              <a:t>).</a:t>
            </a:r>
          </a:p>
          <a:p>
            <a:pPr algn="just" eaLnBrk="1" hangingPunct="1"/>
            <a:r>
              <a:rPr lang="it-IT" altLang="it-IT"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2081913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4225AA-86F9-4713-12D1-76D208E39766}"/>
              </a:ext>
            </a:extLst>
          </p:cNvPr>
          <p:cNvSpPr>
            <a:spLocks noGrp="1"/>
          </p:cNvSpPr>
          <p:nvPr>
            <p:ph type="title"/>
          </p:nvPr>
        </p:nvSpPr>
        <p:spPr>
          <a:xfrm>
            <a:off x="835702" y="176480"/>
            <a:ext cx="10515600" cy="1552112"/>
          </a:xfrm>
        </p:spPr>
        <p:txBody>
          <a:bodyPr>
            <a:noAutofit/>
          </a:bodyPr>
          <a:lstStyle/>
          <a:p>
            <a:pPr algn="ctr"/>
            <a:r>
              <a:rPr lang="it-IT" sz="3200" spc="35" dirty="0">
                <a:latin typeface="Arial" panose="020B0604020202020204" pitchFamily="34" charset="0"/>
                <a:ea typeface="Times New Roman" panose="02020603050405020304" pitchFamily="18" charset="0"/>
                <a:cs typeface="Arial" panose="020B0604020202020204" pitchFamily="34" charset="0"/>
              </a:rPr>
              <a:t>In relazione al principio di continuità espresso dall’art. 2504 ter, 3° co.</a:t>
            </a:r>
            <a:br>
              <a:rPr lang="it-IT" sz="3200" spc="35" dirty="0">
                <a:latin typeface="Arial" panose="020B0604020202020204" pitchFamily="34" charset="0"/>
                <a:ea typeface="Times New Roman" panose="02020603050405020304" pitchFamily="18" charset="0"/>
                <a:cs typeface="Arial" panose="020B0604020202020204" pitchFamily="34" charset="0"/>
              </a:rPr>
            </a:br>
            <a:r>
              <a:rPr lang="it-IT" sz="3200" spc="35" dirty="0">
                <a:latin typeface="Arial" panose="020B0604020202020204" pitchFamily="34" charset="0"/>
                <a:ea typeface="Times New Roman" panose="02020603050405020304" pitchFamily="18" charset="0"/>
                <a:cs typeface="Arial" panose="020B0604020202020204" pitchFamily="34" charset="0"/>
              </a:rPr>
              <a:t> </a:t>
            </a:r>
            <a:r>
              <a:rPr lang="it-IT" sz="3200" kern="0" spc="35"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Le operazioni straordinarie possono essere distinte:</a:t>
            </a:r>
            <a:endParaRPr lang="it-IT" sz="3200" dirty="0">
              <a:solidFill>
                <a:schemeClr val="tx1"/>
              </a:solidFill>
              <a:latin typeface="Arial" panose="020B0604020202020204" pitchFamily="34" charset="0"/>
              <a:cs typeface="Arial" panose="020B0604020202020204" pitchFamily="34" charset="0"/>
            </a:endParaRPr>
          </a:p>
        </p:txBody>
      </p:sp>
      <p:sp>
        <p:nvSpPr>
          <p:cNvPr id="3" name="Segnaposto contenuto 2">
            <a:extLst>
              <a:ext uri="{FF2B5EF4-FFF2-40B4-BE49-F238E27FC236}">
                <a16:creationId xmlns:a16="http://schemas.microsoft.com/office/drawing/2014/main" id="{68B49786-7321-02CD-C578-F1B060433935}"/>
              </a:ext>
            </a:extLst>
          </p:cNvPr>
          <p:cNvSpPr>
            <a:spLocks noGrp="1"/>
          </p:cNvSpPr>
          <p:nvPr>
            <p:ph idx="1"/>
          </p:nvPr>
        </p:nvSpPr>
        <p:spPr>
          <a:xfrm>
            <a:off x="162838" y="1728592"/>
            <a:ext cx="12029162" cy="4634630"/>
          </a:xfrm>
        </p:spPr>
        <p:txBody>
          <a:bodyPr>
            <a:normAutofit fontScale="25000" lnSpcReduction="20000"/>
          </a:bodyPr>
          <a:lstStyle/>
          <a:p>
            <a:pPr marL="0" lvl="0" indent="0" eaLnBrk="0" fontAlgn="base" hangingPunct="0">
              <a:lnSpc>
                <a:spcPts val="2395"/>
              </a:lnSpc>
              <a:spcBef>
                <a:spcPts val="2700"/>
              </a:spcBef>
              <a:spcAft>
                <a:spcPts val="800"/>
              </a:spcAft>
              <a:buSzPts val="2000"/>
              <a:buNone/>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 Sotto il profilo </a:t>
            </a:r>
            <a:r>
              <a:rPr lang="it-IT" sz="11200" b="1" kern="0" spc="35" dirty="0">
                <a:effectLst/>
                <a:latin typeface="Arial" panose="020B0604020202020204" pitchFamily="34" charset="0"/>
                <a:ea typeface="Times New Roman" panose="02020603050405020304" pitchFamily="18" charset="0"/>
                <a:cs typeface="Arial" panose="020B0604020202020204" pitchFamily="34" charset="0"/>
              </a:rPr>
              <a:t>giuridico/formale </a:t>
            </a: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in:</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eaLnBrk="0" fontAlgn="base" hangingPunct="0">
              <a:lnSpc>
                <a:spcPts val="2395"/>
              </a:lnSpc>
              <a:spcAft>
                <a:spcPts val="800"/>
              </a:spcAft>
              <a:buSzPts val="2000"/>
              <a:buFont typeface="Arial" panose="020B0604020202020204" pitchFamily="34" charset="0"/>
              <a:buChar char="·"/>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Fusione;</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eaLnBrk="0" fontAlgn="base" hangingPunct="0">
              <a:lnSpc>
                <a:spcPts val="2395"/>
              </a:lnSpc>
              <a:spcBef>
                <a:spcPts val="5"/>
              </a:spcBef>
              <a:spcAft>
                <a:spcPts val="800"/>
              </a:spcAft>
              <a:buSzPts val="2000"/>
              <a:buFont typeface="Arial" panose="020B0604020202020204" pitchFamily="34" charset="0"/>
              <a:buChar char="·"/>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Scissione;</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eaLnBrk="0" fontAlgn="base" hangingPunct="0">
              <a:lnSpc>
                <a:spcPts val="2375"/>
              </a:lnSpc>
              <a:spcAft>
                <a:spcPts val="800"/>
              </a:spcAft>
              <a:buSzPts val="2000"/>
              <a:buFont typeface="Arial" panose="020B0604020202020204" pitchFamily="34" charset="0"/>
              <a:buChar char="·"/>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Conferimento;</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eaLnBrk="0" fontAlgn="base" hangingPunct="0">
              <a:lnSpc>
                <a:spcPts val="2395"/>
              </a:lnSpc>
              <a:spcBef>
                <a:spcPts val="5"/>
              </a:spcBef>
              <a:spcAft>
                <a:spcPts val="800"/>
              </a:spcAft>
              <a:buSzPts val="2000"/>
              <a:buFont typeface="Arial" panose="020B0604020202020204" pitchFamily="34" charset="0"/>
              <a:buChar char="·"/>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Acquisto/cessione.</a:t>
            </a:r>
          </a:p>
          <a:p>
            <a:pPr marL="342900" lvl="0" indent="-342900" eaLnBrk="0" fontAlgn="base" hangingPunct="0">
              <a:lnSpc>
                <a:spcPts val="2395"/>
              </a:lnSpc>
              <a:spcBef>
                <a:spcPts val="5"/>
              </a:spcBef>
              <a:spcAft>
                <a:spcPts val="800"/>
              </a:spcAft>
              <a:buSzPts val="2000"/>
              <a:buFont typeface="Arial" panose="020B0604020202020204" pitchFamily="34" charset="0"/>
              <a:buChar char="·"/>
              <a:tabLst>
                <a:tab pos="1691640" algn="l"/>
              </a:tabLst>
            </a:pPr>
            <a:endParaRPr lang="it-IT" sz="11200" kern="0" spc="35" dirty="0">
              <a:effectLst/>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lnSpc>
                <a:spcPts val="2395"/>
              </a:lnSpc>
              <a:spcBef>
                <a:spcPts val="5"/>
              </a:spcBef>
              <a:spcAft>
                <a:spcPts val="800"/>
              </a:spcAft>
              <a:buSzPts val="2000"/>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 Sotto il profilo </a:t>
            </a:r>
            <a:r>
              <a:rPr lang="it-IT" sz="11200" b="1" kern="0" spc="35" dirty="0">
                <a:effectLst/>
                <a:latin typeface="Arial" panose="020B0604020202020204" pitchFamily="34" charset="0"/>
                <a:ea typeface="Times New Roman" panose="02020603050405020304" pitchFamily="18" charset="0"/>
                <a:cs typeface="Arial" panose="020B0604020202020204" pitchFamily="34" charset="0"/>
              </a:rPr>
              <a:t>economico/sostanziale </a:t>
            </a: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in:</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eaLnBrk="0" fontAlgn="base" hangingPunct="0">
              <a:lnSpc>
                <a:spcPct val="120000"/>
              </a:lnSpc>
              <a:spcAft>
                <a:spcPts val="800"/>
              </a:spcAft>
              <a:buSzPts val="2000"/>
              <a:buFont typeface="Arial" panose="020B0604020202020204" pitchFamily="34" charset="0"/>
              <a:buChar char="·"/>
              <a:tabLst>
                <a:tab pos="1691640" algn="l"/>
              </a:tabLst>
            </a:pPr>
            <a:r>
              <a:rPr lang="it-IT" sz="11200" kern="0" spc="40" dirty="0">
                <a:effectLst/>
                <a:latin typeface="Arial" panose="020B0604020202020204" pitchFamily="34" charset="0"/>
                <a:ea typeface="Times New Roman" panose="02020603050405020304" pitchFamily="18" charset="0"/>
                <a:cs typeface="Arial" panose="020B0604020202020204" pitchFamily="34" charset="0"/>
              </a:rPr>
              <a:t>Operazione di aggregazione aziendale acquisitive </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342900" marR="1143000" lvl="0" indent="-342900" eaLnBrk="0" fontAlgn="base" hangingPunct="0">
              <a:lnSpc>
                <a:spcPct val="120000"/>
              </a:lnSpc>
              <a:spcAft>
                <a:spcPts val="4115"/>
              </a:spcAft>
              <a:buSzPts val="2000"/>
              <a:buFont typeface="Arial" panose="020B0604020202020204" pitchFamily="34" charset="0"/>
              <a:buChar char="·"/>
              <a:tabLst>
                <a:tab pos="1691640" algn="l"/>
              </a:tabLst>
            </a:pP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Operazione di aggregazione aziendale non acquisitive o sotto </a:t>
            </a:r>
            <a:r>
              <a:rPr lang="it-IT" sz="11200" spc="35" dirty="0">
                <a:latin typeface="Arial" panose="020B0604020202020204" pitchFamily="34" charset="0"/>
                <a:ea typeface="Times New Roman" panose="02020603050405020304" pitchFamily="18" charset="0"/>
                <a:cs typeface="Arial" panose="020B0604020202020204" pitchFamily="34" charset="0"/>
              </a:rPr>
              <a:t>il </a:t>
            </a:r>
            <a:r>
              <a:rPr lang="it-IT" sz="11200" kern="0" spc="35" dirty="0">
                <a:effectLst/>
                <a:latin typeface="Arial" panose="020B0604020202020204" pitchFamily="34" charset="0"/>
                <a:ea typeface="Times New Roman" panose="02020603050405020304" pitchFamily="18" charset="0"/>
                <a:cs typeface="Arial" panose="020B0604020202020204" pitchFamily="34" charset="0"/>
              </a:rPr>
              <a:t>comune controllo.</a:t>
            </a:r>
            <a:endParaRPr lang="it-IT" sz="11200" kern="100" spc="35"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buNone/>
            </a:pPr>
            <a:endParaRPr lang="it-IT" dirty="0"/>
          </a:p>
        </p:txBody>
      </p:sp>
    </p:spTree>
    <p:extLst>
      <p:ext uri="{BB962C8B-B14F-4D97-AF65-F5344CB8AC3E}">
        <p14:creationId xmlns:p14="http://schemas.microsoft.com/office/powerpoint/2010/main" val="6470191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4225AA-86F9-4713-12D1-76D208E39766}"/>
              </a:ext>
            </a:extLst>
          </p:cNvPr>
          <p:cNvSpPr>
            <a:spLocks noGrp="1"/>
          </p:cNvSpPr>
          <p:nvPr>
            <p:ph type="title"/>
          </p:nvPr>
        </p:nvSpPr>
        <p:spPr>
          <a:xfrm>
            <a:off x="838200" y="365126"/>
            <a:ext cx="10515600" cy="639216"/>
          </a:xfrm>
        </p:spPr>
        <p:txBody>
          <a:bodyPr>
            <a:normAutofit/>
          </a:bodyPr>
          <a:lstStyle/>
          <a:p>
            <a:pPr algn="ctr"/>
            <a:r>
              <a:rPr lang="it-IT" dirty="0"/>
              <a:t>Business Combination</a:t>
            </a:r>
          </a:p>
        </p:txBody>
      </p:sp>
      <p:sp>
        <p:nvSpPr>
          <p:cNvPr id="3" name="Segnaposto contenuto 2">
            <a:extLst>
              <a:ext uri="{FF2B5EF4-FFF2-40B4-BE49-F238E27FC236}">
                <a16:creationId xmlns:a16="http://schemas.microsoft.com/office/drawing/2014/main" id="{68B49786-7321-02CD-C578-F1B060433935}"/>
              </a:ext>
            </a:extLst>
          </p:cNvPr>
          <p:cNvSpPr>
            <a:spLocks noGrp="1"/>
          </p:cNvSpPr>
          <p:nvPr>
            <p:ph idx="1"/>
          </p:nvPr>
        </p:nvSpPr>
        <p:spPr>
          <a:xfrm>
            <a:off x="1034321" y="1418223"/>
            <a:ext cx="10319479" cy="4083167"/>
          </a:xfrm>
        </p:spPr>
        <p:txBody>
          <a:bodyPr>
            <a:normAutofit/>
          </a:bodyPr>
          <a:lstStyle/>
          <a:p>
            <a:pPr marL="0" indent="0" algn="just">
              <a:lnSpc>
                <a:spcPct val="100000"/>
              </a:lnSpc>
              <a:buNone/>
            </a:pPr>
            <a:r>
              <a:rPr lang="it-IT" sz="3200" dirty="0">
                <a:latin typeface="Arial" panose="020B0604020202020204" pitchFamily="34" charset="0"/>
                <a:cs typeface="Arial" panose="020B0604020202020204" pitchFamily="34" charset="0"/>
              </a:rPr>
              <a:t>In ambito internazionale, i principi contabili non effettuano una distinzione in base alle  differenti operazioni straordinarie, il principio contabile di riferimento, l’IFRS 3 «Business  Combination», prevede l’applicazione di un metodo unitario - il metodo di acquisto (o </a:t>
            </a:r>
            <a:r>
              <a:rPr lang="it-IT" sz="3200" dirty="0" err="1">
                <a:latin typeface="Arial" panose="020B0604020202020204" pitchFamily="34" charset="0"/>
                <a:cs typeface="Arial" panose="020B0604020202020204" pitchFamily="34" charset="0"/>
              </a:rPr>
              <a:t>purchase</a:t>
            </a:r>
            <a:r>
              <a:rPr lang="it-IT" sz="3200" dirty="0">
                <a:latin typeface="Arial" panose="020B0604020202020204" pitchFamily="34" charset="0"/>
                <a:cs typeface="Arial" panose="020B0604020202020204" pitchFamily="34" charset="0"/>
              </a:rPr>
              <a:t> </a:t>
            </a:r>
            <a:r>
              <a:rPr lang="it-IT" sz="3200" dirty="0" err="1">
                <a:latin typeface="Arial" panose="020B0604020202020204" pitchFamily="34" charset="0"/>
                <a:cs typeface="Arial" panose="020B0604020202020204" pitchFamily="34" charset="0"/>
              </a:rPr>
              <a:t>method</a:t>
            </a:r>
            <a:r>
              <a:rPr lang="it-IT" sz="3200" dirty="0">
                <a:latin typeface="Arial" panose="020B0604020202020204" pitchFamily="34" charset="0"/>
                <a:cs typeface="Arial" panose="020B0604020202020204" pitchFamily="34" charset="0"/>
              </a:rPr>
              <a:t>) - che prescinde dalla tipologia di  operazione straordinaria posta in essere </a:t>
            </a:r>
            <a:endParaRPr lang="it-IT" dirty="0"/>
          </a:p>
        </p:txBody>
      </p:sp>
    </p:spTree>
    <p:extLst>
      <p:ext uri="{BB962C8B-B14F-4D97-AF65-F5344CB8AC3E}">
        <p14:creationId xmlns:p14="http://schemas.microsoft.com/office/powerpoint/2010/main" val="31552490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table summary of accounting differences">
            <a:extLst>
              <a:ext uri="{FF2B5EF4-FFF2-40B4-BE49-F238E27FC236}">
                <a16:creationId xmlns:a16="http://schemas.microsoft.com/office/drawing/2014/main" id="{350BDB13-EB93-B33F-6DD6-217CFF0FE87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4557" y="299803"/>
            <a:ext cx="11152682" cy="6385810"/>
          </a:xfrm>
          <a:prstGeom prst="rect">
            <a:avLst/>
          </a:prstGeom>
          <a:noFill/>
          <a:ln>
            <a:noFill/>
          </a:ln>
        </p:spPr>
      </p:pic>
      <p:sp>
        <p:nvSpPr>
          <p:cNvPr id="5" name="Segnaposto numero diapositiva 4">
            <a:extLst>
              <a:ext uri="{FF2B5EF4-FFF2-40B4-BE49-F238E27FC236}">
                <a16:creationId xmlns:a16="http://schemas.microsoft.com/office/drawing/2014/main" id="{64EB23F5-032B-89BD-83ED-2DCE532A5216}"/>
              </a:ext>
            </a:extLst>
          </p:cNvPr>
          <p:cNvSpPr>
            <a:spLocks noGrp="1"/>
          </p:cNvSpPr>
          <p:nvPr>
            <p:ph type="sldNum" sz="quarter" idx="12"/>
          </p:nvPr>
        </p:nvSpPr>
        <p:spPr/>
        <p:txBody>
          <a:bodyPr/>
          <a:lstStyle/>
          <a:p>
            <a:fld id="{E6BAC323-424C-4427-A55C-976988B02F12}" type="slidenum">
              <a:rPr lang="it-IT" smtClean="0"/>
              <a:t>56</a:t>
            </a:fld>
            <a:endParaRPr lang="it-IT"/>
          </a:p>
        </p:txBody>
      </p:sp>
    </p:spTree>
    <p:extLst>
      <p:ext uri="{BB962C8B-B14F-4D97-AF65-F5344CB8AC3E}">
        <p14:creationId xmlns:p14="http://schemas.microsoft.com/office/powerpoint/2010/main" val="21606295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a:extLst>
              <a:ext uri="{FF2B5EF4-FFF2-40B4-BE49-F238E27FC236}">
                <a16:creationId xmlns:a16="http://schemas.microsoft.com/office/drawing/2014/main" id="{9046BEC7-D52C-00FE-ABEB-AB2E9544F9FD}"/>
              </a:ext>
            </a:extLst>
          </p:cNvPr>
          <p:cNvGraphicFramePr>
            <a:graphicFrameLocks noGrp="1"/>
          </p:cNvGraphicFramePr>
          <p:nvPr>
            <p:extLst>
              <p:ext uri="{D42A27DB-BD31-4B8C-83A1-F6EECF244321}">
                <p14:modId xmlns:p14="http://schemas.microsoft.com/office/powerpoint/2010/main" val="2372652319"/>
              </p:ext>
            </p:extLst>
          </p:nvPr>
        </p:nvGraphicFramePr>
        <p:xfrm>
          <a:off x="338203" y="400834"/>
          <a:ext cx="11473840" cy="6364663"/>
        </p:xfrm>
        <a:graphic>
          <a:graphicData uri="http://schemas.openxmlformats.org/drawingml/2006/table">
            <a:tbl>
              <a:tblPr/>
              <a:tblGrid>
                <a:gridCol w="2868460">
                  <a:extLst>
                    <a:ext uri="{9D8B030D-6E8A-4147-A177-3AD203B41FA5}">
                      <a16:colId xmlns:a16="http://schemas.microsoft.com/office/drawing/2014/main" val="3499243743"/>
                    </a:ext>
                  </a:extLst>
                </a:gridCol>
                <a:gridCol w="2868460">
                  <a:extLst>
                    <a:ext uri="{9D8B030D-6E8A-4147-A177-3AD203B41FA5}">
                      <a16:colId xmlns:a16="http://schemas.microsoft.com/office/drawing/2014/main" val="809960869"/>
                    </a:ext>
                  </a:extLst>
                </a:gridCol>
                <a:gridCol w="2868460">
                  <a:extLst>
                    <a:ext uri="{9D8B030D-6E8A-4147-A177-3AD203B41FA5}">
                      <a16:colId xmlns:a16="http://schemas.microsoft.com/office/drawing/2014/main" val="2910418588"/>
                    </a:ext>
                  </a:extLst>
                </a:gridCol>
                <a:gridCol w="2868460">
                  <a:extLst>
                    <a:ext uri="{9D8B030D-6E8A-4147-A177-3AD203B41FA5}">
                      <a16:colId xmlns:a16="http://schemas.microsoft.com/office/drawing/2014/main" val="3593459664"/>
                    </a:ext>
                  </a:extLst>
                </a:gridCol>
              </a:tblGrid>
              <a:tr h="652953">
                <a:tc>
                  <a:txBody>
                    <a:bodyPr/>
                    <a:lstStyle/>
                    <a:p>
                      <a:r>
                        <a:rPr lang="it-IT" sz="1400" b="1" dirty="0">
                          <a:solidFill>
                            <a:schemeClr val="tx2">
                              <a:lumMod val="50000"/>
                              <a:lumOff val="50000"/>
                            </a:schemeClr>
                          </a:solidFill>
                          <a:latin typeface="Arial" panose="020B0604020202020204" pitchFamily="34" charset="0"/>
                          <a:cs typeface="Arial" panose="020B0604020202020204" pitchFamily="34" charset="0"/>
                        </a:rPr>
                        <a:t>Concetto contabile</a:t>
                      </a:r>
                      <a:endParaRPr lang="it-IT" sz="1400" dirty="0">
                        <a:solidFill>
                          <a:schemeClr val="tx2">
                            <a:lumMod val="50000"/>
                            <a:lumOff val="50000"/>
                          </a:schemeClr>
                        </a:solidFill>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b="1" dirty="0">
                          <a:solidFill>
                            <a:schemeClr val="tx2">
                              <a:lumMod val="50000"/>
                              <a:lumOff val="50000"/>
                            </a:schemeClr>
                          </a:solidFill>
                          <a:latin typeface="Arial" panose="020B0604020202020204" pitchFamily="34" charset="0"/>
                          <a:cs typeface="Arial" panose="020B0604020202020204" pitchFamily="34" charset="0"/>
                        </a:rPr>
                        <a:t>US GAAP – </a:t>
                      </a:r>
                      <a:r>
                        <a:rPr lang="it-IT" sz="1400" b="1" dirty="0" err="1">
                          <a:solidFill>
                            <a:schemeClr val="tx2">
                              <a:lumMod val="50000"/>
                              <a:lumOff val="50000"/>
                            </a:schemeClr>
                          </a:solidFill>
                          <a:latin typeface="Arial" panose="020B0604020202020204" pitchFamily="34" charset="0"/>
                          <a:cs typeface="Arial" panose="020B0604020202020204" pitchFamily="34" charset="0"/>
                        </a:rPr>
                        <a:t>Acquisition</a:t>
                      </a:r>
                      <a:r>
                        <a:rPr lang="it-IT" sz="1400" b="1" dirty="0">
                          <a:solidFill>
                            <a:schemeClr val="tx2">
                              <a:lumMod val="50000"/>
                              <a:lumOff val="50000"/>
                            </a:schemeClr>
                          </a:solidFill>
                          <a:latin typeface="Arial" panose="020B0604020202020204" pitchFamily="34" charset="0"/>
                          <a:cs typeface="Arial" panose="020B0604020202020204" pitchFamily="34" charset="0"/>
                        </a:rPr>
                        <a:t> </a:t>
                      </a:r>
                      <a:r>
                        <a:rPr lang="it-IT" sz="1400" b="1" dirty="0" err="1">
                          <a:solidFill>
                            <a:schemeClr val="tx2">
                              <a:lumMod val="50000"/>
                              <a:lumOff val="50000"/>
                            </a:schemeClr>
                          </a:solidFill>
                          <a:latin typeface="Arial" panose="020B0604020202020204" pitchFamily="34" charset="0"/>
                          <a:cs typeface="Arial" panose="020B0604020202020204" pitchFamily="34" charset="0"/>
                        </a:rPr>
                        <a:t>method</a:t>
                      </a:r>
                      <a:r>
                        <a:rPr lang="it-IT" sz="1400" dirty="0">
                          <a:solidFill>
                            <a:schemeClr val="tx2">
                              <a:lumMod val="50000"/>
                              <a:lumOff val="50000"/>
                            </a:schemeClr>
                          </a:solidFill>
                          <a:latin typeface="Arial" panose="020B0604020202020204" pitchFamily="34" charset="0"/>
                          <a:cs typeface="Arial" panose="020B0604020202020204" pitchFamily="34" charset="0"/>
                        </a:rPr>
                        <a:t>&lt;</a:t>
                      </a:r>
                      <a:r>
                        <a:rPr lang="it-IT" sz="1400" dirty="0" err="1">
                          <a:solidFill>
                            <a:schemeClr val="tx2">
                              <a:lumMod val="50000"/>
                              <a:lumOff val="50000"/>
                            </a:schemeClr>
                          </a:solidFill>
                          <a:latin typeface="Arial" panose="020B0604020202020204" pitchFamily="34" charset="0"/>
                          <a:cs typeface="Arial" panose="020B0604020202020204" pitchFamily="34" charset="0"/>
                        </a:rPr>
                        <a:t>br</a:t>
                      </a:r>
                      <a:r>
                        <a:rPr lang="it-IT" sz="1400" dirty="0">
                          <a:solidFill>
                            <a:schemeClr val="tx2">
                              <a:lumMod val="50000"/>
                              <a:lumOff val="50000"/>
                            </a:schemeClr>
                          </a:solidFill>
                          <a:latin typeface="Arial" panose="020B0604020202020204" pitchFamily="34" charset="0"/>
                          <a:cs typeface="Arial" panose="020B0604020202020204" pitchFamily="34" charset="0"/>
                        </a:rPr>
                        <a:t>&gt;(Acquisizione di un’impresa)</a:t>
                      </a:r>
                    </a:p>
                  </a:txBody>
                  <a:tcPr marL="37838" marR="37838" marT="18919" marB="18919" anchor="ctr">
                    <a:lnL>
                      <a:noFill/>
                    </a:lnL>
                    <a:lnR>
                      <a:noFill/>
                    </a:lnR>
                    <a:lnT>
                      <a:noFill/>
                    </a:lnT>
                    <a:lnB>
                      <a:noFill/>
                    </a:lnB>
                    <a:noFill/>
                  </a:tcPr>
                </a:tc>
                <a:tc>
                  <a:txBody>
                    <a:bodyPr/>
                    <a:lstStyle/>
                    <a:p>
                      <a:r>
                        <a:rPr lang="it-IT" sz="1400" b="1" dirty="0">
                          <a:solidFill>
                            <a:schemeClr val="tx2">
                              <a:lumMod val="50000"/>
                              <a:lumOff val="50000"/>
                            </a:schemeClr>
                          </a:solidFill>
                          <a:latin typeface="Arial" panose="020B0604020202020204" pitchFamily="34" charset="0"/>
                          <a:cs typeface="Arial" panose="020B0604020202020204" pitchFamily="34" charset="0"/>
                        </a:rPr>
                        <a:t>US GAAP – Relative fair </a:t>
                      </a:r>
                      <a:r>
                        <a:rPr lang="it-IT" sz="1400" b="1" dirty="0" err="1">
                          <a:solidFill>
                            <a:schemeClr val="tx2">
                              <a:lumMod val="50000"/>
                              <a:lumOff val="50000"/>
                            </a:schemeClr>
                          </a:solidFill>
                          <a:latin typeface="Arial" panose="020B0604020202020204" pitchFamily="34" charset="0"/>
                          <a:cs typeface="Arial" panose="020B0604020202020204" pitchFamily="34" charset="0"/>
                        </a:rPr>
                        <a:t>value</a:t>
                      </a:r>
                      <a:r>
                        <a:rPr lang="it-IT" sz="1400" b="1" dirty="0">
                          <a:solidFill>
                            <a:schemeClr val="tx2">
                              <a:lumMod val="50000"/>
                              <a:lumOff val="50000"/>
                            </a:schemeClr>
                          </a:solidFill>
                          <a:latin typeface="Arial" panose="020B0604020202020204" pitchFamily="34" charset="0"/>
                          <a:cs typeface="Arial" panose="020B0604020202020204" pitchFamily="34" charset="0"/>
                        </a:rPr>
                        <a:t> </a:t>
                      </a:r>
                      <a:r>
                        <a:rPr lang="it-IT" sz="1400" b="1" dirty="0" err="1">
                          <a:solidFill>
                            <a:schemeClr val="tx2">
                              <a:lumMod val="50000"/>
                              <a:lumOff val="50000"/>
                            </a:schemeClr>
                          </a:solidFill>
                          <a:latin typeface="Arial" panose="020B0604020202020204" pitchFamily="34" charset="0"/>
                          <a:cs typeface="Arial" panose="020B0604020202020204" pitchFamily="34" charset="0"/>
                        </a:rPr>
                        <a:t>method</a:t>
                      </a:r>
                      <a:r>
                        <a:rPr lang="it-IT" sz="1400" dirty="0">
                          <a:solidFill>
                            <a:schemeClr val="tx2">
                              <a:lumMod val="50000"/>
                              <a:lumOff val="50000"/>
                            </a:schemeClr>
                          </a:solidFill>
                          <a:latin typeface="Arial" panose="020B0604020202020204" pitchFamily="34" charset="0"/>
                          <a:cs typeface="Arial" panose="020B0604020202020204" pitchFamily="34" charset="0"/>
                        </a:rPr>
                        <a:t>&lt;</a:t>
                      </a:r>
                      <a:r>
                        <a:rPr lang="it-IT" sz="1400" dirty="0" err="1">
                          <a:solidFill>
                            <a:schemeClr val="tx2">
                              <a:lumMod val="50000"/>
                              <a:lumOff val="50000"/>
                            </a:schemeClr>
                          </a:solidFill>
                          <a:latin typeface="Arial" panose="020B0604020202020204" pitchFamily="34" charset="0"/>
                          <a:cs typeface="Arial" panose="020B0604020202020204" pitchFamily="34" charset="0"/>
                        </a:rPr>
                        <a:t>br</a:t>
                      </a:r>
                      <a:r>
                        <a:rPr lang="it-IT" sz="1400" dirty="0">
                          <a:solidFill>
                            <a:schemeClr val="tx2">
                              <a:lumMod val="50000"/>
                              <a:lumOff val="50000"/>
                            </a:schemeClr>
                          </a:solidFill>
                          <a:latin typeface="Arial" panose="020B0604020202020204" pitchFamily="34" charset="0"/>
                          <a:cs typeface="Arial" panose="020B0604020202020204" pitchFamily="34" charset="0"/>
                        </a:rPr>
                        <a:t>&gt;(Acquisizione di un asset)</a:t>
                      </a:r>
                    </a:p>
                  </a:txBody>
                  <a:tcPr marL="37838" marR="37838" marT="18919" marB="18919" anchor="ctr">
                    <a:lnL>
                      <a:noFill/>
                    </a:lnL>
                    <a:lnR>
                      <a:noFill/>
                    </a:lnR>
                    <a:lnT>
                      <a:noFill/>
                    </a:lnT>
                    <a:lnB>
                      <a:noFill/>
                    </a:lnB>
                    <a:noFill/>
                  </a:tcPr>
                </a:tc>
                <a:tc>
                  <a:txBody>
                    <a:bodyPr/>
                    <a:lstStyle/>
                    <a:p>
                      <a:r>
                        <a:rPr lang="it-IT" sz="1400" b="1" dirty="0">
                          <a:solidFill>
                            <a:schemeClr val="tx2">
                              <a:lumMod val="50000"/>
                              <a:lumOff val="50000"/>
                            </a:schemeClr>
                          </a:solidFill>
                          <a:latin typeface="Arial" panose="020B0604020202020204" pitchFamily="34" charset="0"/>
                          <a:cs typeface="Arial" panose="020B0604020202020204" pitchFamily="34" charset="0"/>
                        </a:rPr>
                        <a:t>Equivalente italiano – Nota e spiegazione</a:t>
                      </a:r>
                      <a:endParaRPr lang="it-IT" sz="1400" dirty="0">
                        <a:solidFill>
                          <a:schemeClr val="tx2">
                            <a:lumMod val="50000"/>
                            <a:lumOff val="50000"/>
                          </a:schemeClr>
                        </a:solidFill>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extLst>
                  <a:ext uri="{0D108BD9-81ED-4DB2-BD59-A6C34878D82A}">
                    <a16:rowId xmlns:a16="http://schemas.microsoft.com/office/drawing/2014/main" val="2203966329"/>
                  </a:ext>
                </a:extLst>
              </a:tr>
              <a:tr h="954317">
                <a:tc>
                  <a:txBody>
                    <a:bodyPr/>
                    <a:lstStyle/>
                    <a:p>
                      <a:r>
                        <a:rPr lang="it-IT" sz="1400" b="1" dirty="0">
                          <a:latin typeface="Arial" panose="020B0604020202020204" pitchFamily="34" charset="0"/>
                          <a:cs typeface="Arial" panose="020B0604020202020204" pitchFamily="34" charset="0"/>
                        </a:rPr>
                        <a:t>Natura dell’operazione</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Acquisto di un </a:t>
                      </a:r>
                      <a:r>
                        <a:rPr lang="it-IT" sz="1400" b="1">
                          <a:latin typeface="Arial" panose="020B0604020202020204" pitchFamily="34" charset="0"/>
                          <a:cs typeface="Arial" panose="020B0604020202020204" pitchFamily="34" charset="0"/>
                        </a:rPr>
                        <a:t>business going concern</a:t>
                      </a:r>
                      <a:endParaRPr lang="it-IT" sz="140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Acquisto di </a:t>
                      </a:r>
                      <a:r>
                        <a:rPr lang="it-IT" sz="1400" b="1">
                          <a:latin typeface="Arial" panose="020B0604020202020204" pitchFamily="34" charset="0"/>
                          <a:cs typeface="Arial" panose="020B0604020202020204" pitchFamily="34" charset="0"/>
                        </a:rPr>
                        <a:t>beni o diritti isolati</a:t>
                      </a:r>
                      <a:endParaRPr lang="it-IT" sz="140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In Italia si distingue tra </a:t>
                      </a:r>
                      <a:r>
                        <a:rPr lang="it-IT" sz="1400" b="1">
                          <a:latin typeface="Arial" panose="020B0604020202020204" pitchFamily="34" charset="0"/>
                          <a:cs typeface="Arial" panose="020B0604020202020204" pitchFamily="34" charset="0"/>
                        </a:rPr>
                        <a:t>trasferimento d’azienda o di ramo</a:t>
                      </a:r>
                      <a:r>
                        <a:rPr lang="it-IT" sz="1400">
                          <a:latin typeface="Arial" panose="020B0604020202020204" pitchFamily="34" charset="0"/>
                          <a:cs typeface="Arial" panose="020B0604020202020204" pitchFamily="34" charset="0"/>
                        </a:rPr>
                        <a:t> (art. 2555 c.c.) e </a:t>
                      </a:r>
                      <a:r>
                        <a:rPr lang="it-IT" sz="1400" b="1">
                          <a:latin typeface="Arial" panose="020B0604020202020204" pitchFamily="34" charset="0"/>
                          <a:cs typeface="Arial" panose="020B0604020202020204" pitchFamily="34" charset="0"/>
                        </a:rPr>
                        <a:t>vendita di singoli beni</a:t>
                      </a:r>
                      <a:r>
                        <a:rPr lang="it-IT" sz="1400">
                          <a:latin typeface="Arial" panose="020B0604020202020204" pitchFamily="34" charset="0"/>
                          <a:cs typeface="Arial" panose="020B0604020202020204" pitchFamily="34" charset="0"/>
                        </a:rPr>
                        <a:t> (es. immobile, brevetto)</a:t>
                      </a:r>
                    </a:p>
                  </a:txBody>
                  <a:tcPr marL="37838" marR="37838" marT="18919" marB="18919" anchor="ctr">
                    <a:lnL>
                      <a:noFill/>
                    </a:lnL>
                    <a:lnR>
                      <a:noFill/>
                    </a:lnR>
                    <a:lnT>
                      <a:noFill/>
                    </a:lnT>
                    <a:lnB>
                      <a:noFill/>
                    </a:lnB>
                    <a:noFill/>
                  </a:tcPr>
                </a:tc>
                <a:extLst>
                  <a:ext uri="{0D108BD9-81ED-4DB2-BD59-A6C34878D82A}">
                    <a16:rowId xmlns:a16="http://schemas.microsoft.com/office/drawing/2014/main" val="3861092220"/>
                  </a:ext>
                </a:extLst>
              </a:tr>
              <a:tr h="803635">
                <a:tc>
                  <a:txBody>
                    <a:bodyPr/>
                    <a:lstStyle/>
                    <a:p>
                      <a:r>
                        <a:rPr lang="it-IT" sz="1400" b="1" dirty="0">
                          <a:latin typeface="Arial" panose="020B0604020202020204" pitchFamily="34" charset="0"/>
                          <a:cs typeface="Arial" panose="020B0604020202020204" pitchFamily="34" charset="0"/>
                        </a:rPr>
                        <a:t>Costi di acquisizione</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Spesati subito a conto economico</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Capitalizzati nel valore del bene acquisito</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In Italia: i costi accessori d’acquisto sono </a:t>
                      </a:r>
                      <a:r>
                        <a:rPr lang="it-IT" sz="1400" b="1">
                          <a:latin typeface="Arial" panose="020B0604020202020204" pitchFamily="34" charset="0"/>
                          <a:cs typeface="Arial" panose="020B0604020202020204" pitchFamily="34" charset="0"/>
                        </a:rPr>
                        <a:t>capitalizzabili</a:t>
                      </a:r>
                      <a:r>
                        <a:rPr lang="it-IT" sz="1400">
                          <a:latin typeface="Arial" panose="020B0604020202020204" pitchFamily="34" charset="0"/>
                          <a:cs typeface="Arial" panose="020B0604020202020204" pitchFamily="34" charset="0"/>
                        </a:rPr>
                        <a:t>, salvo siano irrilevanti o legati alla struttura finanziaria</a:t>
                      </a:r>
                    </a:p>
                  </a:txBody>
                  <a:tcPr marL="37838" marR="37838" marT="18919" marB="18919" anchor="ctr">
                    <a:lnL>
                      <a:noFill/>
                    </a:lnL>
                    <a:lnR>
                      <a:noFill/>
                    </a:lnR>
                    <a:lnT>
                      <a:noFill/>
                    </a:lnT>
                    <a:lnB>
                      <a:noFill/>
                    </a:lnB>
                    <a:noFill/>
                  </a:tcPr>
                </a:tc>
                <a:extLst>
                  <a:ext uri="{0D108BD9-81ED-4DB2-BD59-A6C34878D82A}">
                    <a16:rowId xmlns:a16="http://schemas.microsoft.com/office/drawing/2014/main" val="1679284076"/>
                  </a:ext>
                </a:extLst>
              </a:tr>
              <a:tr h="803635">
                <a:tc>
                  <a:txBody>
                    <a:bodyPr/>
                    <a:lstStyle/>
                    <a:p>
                      <a:r>
                        <a:rPr lang="it-IT" sz="1400" b="1" dirty="0">
                          <a:latin typeface="Arial" panose="020B0604020202020204" pitchFamily="34" charset="0"/>
                          <a:cs typeface="Arial" panose="020B0604020202020204" pitchFamily="34" charset="0"/>
                        </a:rPr>
                        <a:t>Valutazione iniziale</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Fair value alla data dell’acquisizione</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Valori relativi (fair value proporzionale)</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In Italia: il </a:t>
                      </a:r>
                      <a:r>
                        <a:rPr lang="it-IT" sz="1400" b="1">
                          <a:latin typeface="Arial" panose="020B0604020202020204" pitchFamily="34" charset="0"/>
                          <a:cs typeface="Arial" panose="020B0604020202020204" pitchFamily="34" charset="0"/>
                        </a:rPr>
                        <a:t>valore di acquisto</a:t>
                      </a:r>
                      <a:r>
                        <a:rPr lang="it-IT" sz="1400">
                          <a:latin typeface="Arial" panose="020B0604020202020204" pitchFamily="34" charset="0"/>
                          <a:cs typeface="Arial" panose="020B0604020202020204" pitchFamily="34" charset="0"/>
                        </a:rPr>
                        <a:t> è il prezzo pagato, eventualmente allocato tra i beni acquisiti</a:t>
                      </a:r>
                    </a:p>
                  </a:txBody>
                  <a:tcPr marL="37838" marR="37838" marT="18919" marB="18919" anchor="ctr">
                    <a:lnL>
                      <a:noFill/>
                    </a:lnL>
                    <a:lnR>
                      <a:noFill/>
                    </a:lnR>
                    <a:lnT>
                      <a:noFill/>
                    </a:lnT>
                    <a:lnB>
                      <a:noFill/>
                    </a:lnB>
                    <a:noFill/>
                  </a:tcPr>
                </a:tc>
                <a:extLst>
                  <a:ext uri="{0D108BD9-81ED-4DB2-BD59-A6C34878D82A}">
                    <a16:rowId xmlns:a16="http://schemas.microsoft.com/office/drawing/2014/main" val="257241541"/>
                  </a:ext>
                </a:extLst>
              </a:tr>
              <a:tr h="803635">
                <a:tc>
                  <a:txBody>
                    <a:bodyPr/>
                    <a:lstStyle/>
                    <a:p>
                      <a:r>
                        <a:rPr lang="it-IT" sz="1400" b="1" dirty="0">
                          <a:latin typeface="Arial" panose="020B0604020202020204" pitchFamily="34" charset="0"/>
                          <a:cs typeface="Arial" panose="020B0604020202020204" pitchFamily="34" charset="0"/>
                        </a:rPr>
                        <a:t>Goodwill (avviamento)</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Rilevato come eccedenza del prezzo sul patrimonio netto</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Non rilevato. Differenze possibili solo su beni non monetari</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In Italia: l’</a:t>
                      </a:r>
                      <a:r>
                        <a:rPr lang="it-IT" sz="1400" b="1">
                          <a:latin typeface="Arial" panose="020B0604020202020204" pitchFamily="34" charset="0"/>
                          <a:cs typeface="Arial" panose="020B0604020202020204" pitchFamily="34" charset="0"/>
                        </a:rPr>
                        <a:t>avviamento è attivo immateriale</a:t>
                      </a:r>
                      <a:r>
                        <a:rPr lang="it-IT" sz="1400">
                          <a:latin typeface="Arial" panose="020B0604020202020204" pitchFamily="34" charset="0"/>
                          <a:cs typeface="Arial" panose="020B0604020202020204" pitchFamily="34" charset="0"/>
                        </a:rPr>
                        <a:t> (art. 2426 c.c.) e si rileva solo in caso di acquisizione d’azienda</a:t>
                      </a:r>
                    </a:p>
                  </a:txBody>
                  <a:tcPr marL="37838" marR="37838" marT="18919" marB="18919" anchor="ctr">
                    <a:lnL>
                      <a:noFill/>
                    </a:lnL>
                    <a:lnR>
                      <a:noFill/>
                    </a:lnR>
                    <a:lnT>
                      <a:noFill/>
                    </a:lnT>
                    <a:lnB>
                      <a:noFill/>
                    </a:lnB>
                    <a:noFill/>
                  </a:tcPr>
                </a:tc>
                <a:extLst>
                  <a:ext uri="{0D108BD9-81ED-4DB2-BD59-A6C34878D82A}">
                    <a16:rowId xmlns:a16="http://schemas.microsoft.com/office/drawing/2014/main" val="4068062062"/>
                  </a:ext>
                </a:extLst>
              </a:tr>
              <a:tr h="803635">
                <a:tc>
                  <a:txBody>
                    <a:bodyPr/>
                    <a:lstStyle/>
                    <a:p>
                      <a:r>
                        <a:rPr lang="it-IT" sz="1400" b="1" dirty="0">
                          <a:latin typeface="Arial" panose="020B0604020202020204" pitchFamily="34" charset="0"/>
                          <a:cs typeface="Arial" panose="020B0604020202020204" pitchFamily="34" charset="0"/>
                        </a:rPr>
                        <a:t>Ricerca e sviluppo in corso (IPR&amp;D)</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Capitalizzata se ha valore</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Capitalizzata </a:t>
                      </a:r>
                      <a:r>
                        <a:rPr lang="it-IT" sz="1400" b="1">
                          <a:latin typeface="Arial" panose="020B0604020202020204" pitchFamily="34" charset="0"/>
                          <a:cs typeface="Arial" panose="020B0604020202020204" pitchFamily="34" charset="0"/>
                        </a:rPr>
                        <a:t>solo se ha utilità futura</a:t>
                      </a:r>
                      <a:r>
                        <a:rPr lang="it-IT" sz="1400">
                          <a:latin typeface="Arial" panose="020B0604020202020204" pitchFamily="34" charset="0"/>
                          <a:cs typeface="Arial" panose="020B0604020202020204" pitchFamily="34" charset="0"/>
                        </a:rPr>
                        <a:t>, altrimenti spesata</a:t>
                      </a:r>
                    </a:p>
                  </a:txBody>
                  <a:tcPr marL="37838" marR="37838" marT="18919" marB="18919" anchor="ctr">
                    <a:lnL>
                      <a:noFill/>
                    </a:lnL>
                    <a:lnR>
                      <a:noFill/>
                    </a:lnR>
                    <a:lnT>
                      <a:noFill/>
                    </a:lnT>
                    <a:lnB>
                      <a:noFill/>
                    </a:lnB>
                    <a:noFill/>
                  </a:tcPr>
                </a:tc>
                <a:tc>
                  <a:txBody>
                    <a:bodyPr/>
                    <a:lstStyle/>
                    <a:p>
                      <a:r>
                        <a:rPr lang="it-IT" sz="1400">
                          <a:latin typeface="Arial" panose="020B0604020202020204" pitchFamily="34" charset="0"/>
                          <a:cs typeface="Arial" panose="020B0604020202020204" pitchFamily="34" charset="0"/>
                        </a:rPr>
                        <a:t>In Italia: i costi R&amp;S sono capitalizzabili </a:t>
                      </a:r>
                      <a:r>
                        <a:rPr lang="it-IT" sz="1400" b="1">
                          <a:latin typeface="Arial" panose="020B0604020202020204" pitchFamily="34" charset="0"/>
                          <a:cs typeface="Arial" panose="020B0604020202020204" pitchFamily="34" charset="0"/>
                        </a:rPr>
                        <a:t>solo se con utilità pluriennale</a:t>
                      </a:r>
                      <a:r>
                        <a:rPr lang="it-IT" sz="1400">
                          <a:latin typeface="Arial" panose="020B0604020202020204" pitchFamily="34" charset="0"/>
                          <a:cs typeface="Arial" panose="020B0604020202020204" pitchFamily="34" charset="0"/>
                        </a:rPr>
                        <a:t>, altrimenti spesati (OIC 24)</a:t>
                      </a:r>
                    </a:p>
                  </a:txBody>
                  <a:tcPr marL="37838" marR="37838" marT="18919" marB="18919" anchor="ctr">
                    <a:lnL>
                      <a:noFill/>
                    </a:lnL>
                    <a:lnR>
                      <a:noFill/>
                    </a:lnR>
                    <a:lnT>
                      <a:noFill/>
                    </a:lnT>
                    <a:lnB>
                      <a:noFill/>
                    </a:lnB>
                    <a:noFill/>
                  </a:tcPr>
                </a:tc>
                <a:extLst>
                  <a:ext uri="{0D108BD9-81ED-4DB2-BD59-A6C34878D82A}">
                    <a16:rowId xmlns:a16="http://schemas.microsoft.com/office/drawing/2014/main" val="3381715710"/>
                  </a:ext>
                </a:extLst>
              </a:tr>
              <a:tr h="954317">
                <a:tc>
                  <a:txBody>
                    <a:bodyPr/>
                    <a:lstStyle/>
                    <a:p>
                      <a:r>
                        <a:rPr lang="it-IT" sz="1400" b="1" dirty="0">
                          <a:latin typeface="Arial" panose="020B0604020202020204" pitchFamily="34" charset="0"/>
                          <a:cs typeface="Arial" panose="020B0604020202020204" pitchFamily="34" charset="0"/>
                        </a:rPr>
                        <a:t>Contropartita condizionata (</a:t>
                      </a:r>
                      <a:r>
                        <a:rPr lang="it-IT" sz="1400" b="1" dirty="0" err="1">
                          <a:latin typeface="Arial" panose="020B0604020202020204" pitchFamily="34" charset="0"/>
                          <a:cs typeface="Arial" panose="020B0604020202020204" pitchFamily="34" charset="0"/>
                        </a:rPr>
                        <a:t>earn</a:t>
                      </a:r>
                      <a:r>
                        <a:rPr lang="it-IT" sz="1400" b="1" dirty="0">
                          <a:latin typeface="Arial" panose="020B0604020202020204" pitchFamily="34" charset="0"/>
                          <a:cs typeface="Arial" panose="020B0604020202020204" pitchFamily="34" charset="0"/>
                        </a:rPr>
                        <a:t>-out)</a:t>
                      </a:r>
                      <a:endParaRPr lang="it-IT" sz="1400" dirty="0">
                        <a:latin typeface="Arial" panose="020B0604020202020204" pitchFamily="34" charset="0"/>
                        <a:cs typeface="Arial" panose="020B0604020202020204" pitchFamily="34" charset="0"/>
                      </a:endParaRPr>
                    </a:p>
                  </a:txBody>
                  <a:tcPr marL="37838" marR="37838" marT="18919" marB="18919" anchor="ctr">
                    <a:lnL>
                      <a:noFill/>
                    </a:lnL>
                    <a:lnR>
                      <a:noFill/>
                    </a:lnR>
                    <a:lnT>
                      <a:noFill/>
                    </a:lnT>
                    <a:lnB>
                      <a:noFill/>
                    </a:lnB>
                    <a:noFill/>
                  </a:tcPr>
                </a:tc>
                <a:tc>
                  <a:txBody>
                    <a:bodyPr/>
                    <a:lstStyle/>
                    <a:p>
                      <a:r>
                        <a:rPr lang="it-IT" sz="1400" dirty="0">
                          <a:latin typeface="Arial" panose="020B0604020202020204" pitchFamily="34" charset="0"/>
                          <a:cs typeface="Arial" panose="020B0604020202020204" pitchFamily="34" charset="0"/>
                        </a:rPr>
                        <a:t>Rilevata subito al fair </a:t>
                      </a:r>
                      <a:r>
                        <a:rPr lang="it-IT" sz="1400" dirty="0" err="1">
                          <a:latin typeface="Arial" panose="020B0604020202020204" pitchFamily="34" charset="0"/>
                          <a:cs typeface="Arial" panose="020B0604020202020204" pitchFamily="34" charset="0"/>
                        </a:rPr>
                        <a:t>value</a:t>
                      </a:r>
                      <a:r>
                        <a:rPr lang="it-IT" sz="1400" dirty="0">
                          <a:latin typeface="Arial" panose="020B0604020202020204" pitchFamily="34" charset="0"/>
                          <a:cs typeface="Arial" panose="020B0604020202020204" pitchFamily="34" charset="0"/>
                        </a:rPr>
                        <a:t> (passività potenziale)</a:t>
                      </a:r>
                    </a:p>
                  </a:txBody>
                  <a:tcPr marL="37838" marR="37838" marT="18919" marB="18919" anchor="ctr">
                    <a:lnL>
                      <a:noFill/>
                    </a:lnL>
                    <a:lnR>
                      <a:noFill/>
                    </a:lnR>
                    <a:lnT>
                      <a:noFill/>
                    </a:lnT>
                    <a:lnB>
                      <a:noFill/>
                    </a:lnB>
                    <a:noFill/>
                  </a:tcPr>
                </a:tc>
                <a:tc>
                  <a:txBody>
                    <a:bodyPr/>
                    <a:lstStyle/>
                    <a:p>
                      <a:r>
                        <a:rPr lang="it-IT" sz="1400" dirty="0">
                          <a:latin typeface="Arial" panose="020B0604020202020204" pitchFamily="34" charset="0"/>
                          <a:cs typeface="Arial" panose="020B0604020202020204" pitchFamily="34" charset="0"/>
                        </a:rPr>
                        <a:t>Rilevata solo alla risoluzione dell’evento</a:t>
                      </a:r>
                    </a:p>
                  </a:txBody>
                  <a:tcPr marL="37838" marR="37838" marT="18919" marB="18919" anchor="ctr">
                    <a:lnL>
                      <a:noFill/>
                    </a:lnL>
                    <a:lnR>
                      <a:noFill/>
                    </a:lnR>
                    <a:lnT>
                      <a:noFill/>
                    </a:lnT>
                    <a:lnB>
                      <a:noFill/>
                    </a:lnB>
                    <a:noFill/>
                  </a:tcPr>
                </a:tc>
                <a:tc>
                  <a:txBody>
                    <a:bodyPr/>
                    <a:lstStyle/>
                    <a:p>
                      <a:r>
                        <a:rPr lang="it-IT" sz="1400" dirty="0">
                          <a:latin typeface="Arial" panose="020B0604020202020204" pitchFamily="34" charset="0"/>
                          <a:cs typeface="Arial" panose="020B0604020202020204" pitchFamily="34" charset="0"/>
                        </a:rPr>
                        <a:t>In Italia: normalmente è trattata come </a:t>
                      </a:r>
                      <a:r>
                        <a:rPr lang="it-IT" sz="1400" b="1" dirty="0">
                          <a:latin typeface="Arial" panose="020B0604020202020204" pitchFamily="34" charset="0"/>
                          <a:cs typeface="Arial" panose="020B0604020202020204" pitchFamily="34" charset="0"/>
                        </a:rPr>
                        <a:t>passività potenziale</a:t>
                      </a:r>
                      <a:r>
                        <a:rPr lang="it-IT" sz="1400" dirty="0">
                          <a:latin typeface="Arial" panose="020B0604020202020204" pitchFamily="34" charset="0"/>
                          <a:cs typeface="Arial" panose="020B0604020202020204" pitchFamily="34" charset="0"/>
                        </a:rPr>
                        <a:t> (OIC 31), da valutare secondo probabilità e attendibilità della stima</a:t>
                      </a:r>
                    </a:p>
                  </a:txBody>
                  <a:tcPr marL="37838" marR="37838" marT="18919" marB="18919" anchor="ctr">
                    <a:lnL>
                      <a:noFill/>
                    </a:lnL>
                    <a:lnR>
                      <a:noFill/>
                    </a:lnR>
                    <a:lnT>
                      <a:noFill/>
                    </a:lnT>
                    <a:lnB>
                      <a:noFill/>
                    </a:lnB>
                    <a:noFill/>
                  </a:tcPr>
                </a:tc>
                <a:extLst>
                  <a:ext uri="{0D108BD9-81ED-4DB2-BD59-A6C34878D82A}">
                    <a16:rowId xmlns:a16="http://schemas.microsoft.com/office/drawing/2014/main" val="2212623352"/>
                  </a:ext>
                </a:extLst>
              </a:tr>
            </a:tbl>
          </a:graphicData>
        </a:graphic>
      </p:graphicFrame>
      <p:sp>
        <p:nvSpPr>
          <p:cNvPr id="5" name="Segnaposto numero diapositiva 4">
            <a:extLst>
              <a:ext uri="{FF2B5EF4-FFF2-40B4-BE49-F238E27FC236}">
                <a16:creationId xmlns:a16="http://schemas.microsoft.com/office/drawing/2014/main" id="{5C7B0F77-B384-3708-8D35-3E588FDAAF7E}"/>
              </a:ext>
            </a:extLst>
          </p:cNvPr>
          <p:cNvSpPr>
            <a:spLocks noGrp="1"/>
          </p:cNvSpPr>
          <p:nvPr>
            <p:ph type="sldNum" sz="quarter" idx="12"/>
          </p:nvPr>
        </p:nvSpPr>
        <p:spPr/>
        <p:txBody>
          <a:bodyPr/>
          <a:lstStyle/>
          <a:p>
            <a:fld id="{E6BAC323-424C-4427-A55C-976988B02F12}" type="slidenum">
              <a:rPr lang="it-IT" smtClean="0"/>
              <a:t>57</a:t>
            </a:fld>
            <a:endParaRPr lang="it-IT"/>
          </a:p>
        </p:txBody>
      </p:sp>
    </p:spTree>
    <p:extLst>
      <p:ext uri="{BB962C8B-B14F-4D97-AF65-F5344CB8AC3E}">
        <p14:creationId xmlns:p14="http://schemas.microsoft.com/office/powerpoint/2010/main" val="31710447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5B0C85B2-9A96-23DA-906E-59813482C338}"/>
              </a:ext>
            </a:extLst>
          </p:cNvPr>
          <p:cNvSpPr txBox="1"/>
          <p:nvPr/>
        </p:nvSpPr>
        <p:spPr>
          <a:xfrm>
            <a:off x="516610" y="123774"/>
            <a:ext cx="11158779" cy="6398545"/>
          </a:xfrm>
          <a:prstGeom prst="rect">
            <a:avLst/>
          </a:prstGeom>
        </p:spPr>
        <p:txBody>
          <a:bodyPr wrap="square" lIns="0" tIns="126364" rIns="0" bIns="0">
            <a:spAutoFit/>
          </a:bodyPr>
          <a:lstStyle>
            <a:lvl1pPr marL="3651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Bef>
                <a:spcPts val="1000"/>
              </a:spcBef>
            </a:pPr>
            <a:r>
              <a:rPr lang="it-IT" altLang="it-IT" sz="2000" b="1" dirty="0">
                <a:latin typeface="Arial" panose="020B0604020202020204" pitchFamily="34" charset="0"/>
                <a:cs typeface="Arial" panose="020B0604020202020204" pitchFamily="34" charset="0"/>
              </a:rPr>
              <a:t>Divieto di assegnazione di azioni o quote (Art 2504-ter C.C.)</a:t>
            </a:r>
            <a:endParaRPr lang="it-IT" altLang="it-IT" sz="2000" dirty="0">
              <a:latin typeface="Arial" panose="020B0604020202020204" pitchFamily="34" charset="0"/>
              <a:cs typeface="Arial" panose="020B0604020202020204" pitchFamily="34" charset="0"/>
            </a:endParaRPr>
          </a:p>
          <a:p>
            <a:pPr eaLnBrk="1" hangingPunct="1">
              <a:spcBef>
                <a:spcPts val="900"/>
              </a:spcBef>
            </a:pPr>
            <a:r>
              <a:rPr lang="it-IT" altLang="it-IT" sz="2000" dirty="0">
                <a:latin typeface="Arial" panose="020B0604020202020204" pitchFamily="34" charset="0"/>
                <a:cs typeface="Arial" panose="020B0604020202020204" pitchFamily="34" charset="0"/>
              </a:rPr>
              <a:t>Nel caso di possesso, da parte delle società che partecipino alla fusione, di azioni  proprie o di altre società partecipanti all’operazione, la norma ha specificato essere  vietato, in tali fattispecie, il ricorso al concambio azionario.</a:t>
            </a:r>
          </a:p>
          <a:p>
            <a:pPr eaLnBrk="1" hangingPunct="1">
              <a:spcBef>
                <a:spcPts val="38"/>
              </a:spcBef>
            </a:pPr>
            <a:endParaRPr lang="it-IT" altLang="it-IT" sz="2000" dirty="0">
              <a:latin typeface="Arial" panose="020B0604020202020204" pitchFamily="34" charset="0"/>
              <a:cs typeface="Arial" panose="020B0604020202020204" pitchFamily="34" charset="0"/>
            </a:endParaRPr>
          </a:p>
          <a:p>
            <a:pPr eaLnBrk="1" hangingPunct="1"/>
            <a:r>
              <a:rPr lang="it-IT" altLang="it-IT" sz="2000" dirty="0">
                <a:latin typeface="Arial" panose="020B0604020202020204" pitchFamily="34" charset="0"/>
                <a:cs typeface="Arial" panose="020B0604020202020204" pitchFamily="34" charset="0"/>
              </a:rPr>
              <a:t>La società risultante dalla fusione non può assegnare azioni o quote in sostituzione di  quelle delle società partecipanti alla fusione possedute dalle società medesime; tali  azioni devono infatti essere necessariamente annullate.</a:t>
            </a:r>
          </a:p>
          <a:p>
            <a:pPr eaLnBrk="1" hangingPunct="1">
              <a:spcBef>
                <a:spcPts val="38"/>
              </a:spcBef>
            </a:pPr>
            <a:endParaRPr lang="it-IT" altLang="it-IT" sz="2000" dirty="0">
              <a:latin typeface="Arial" panose="020B0604020202020204" pitchFamily="34" charset="0"/>
              <a:cs typeface="Arial" panose="020B0604020202020204" pitchFamily="34" charset="0"/>
            </a:endParaRPr>
          </a:p>
          <a:p>
            <a:pPr algn="ctr" eaLnBrk="1" hangingPunct="1"/>
            <a:r>
              <a:rPr lang="it-IT" altLang="it-IT" sz="2000" b="1" dirty="0">
                <a:latin typeface="Arial" panose="020B0604020202020204" pitchFamily="34" charset="0"/>
                <a:cs typeface="Arial" panose="020B0604020202020204" pitchFamily="34" charset="0"/>
              </a:rPr>
              <a:t>Invalidità della fusione (Art 2504-quater C.C.)</a:t>
            </a:r>
            <a:endParaRPr lang="it-IT" altLang="it-IT" sz="2000" dirty="0">
              <a:latin typeface="Arial" panose="020B0604020202020204" pitchFamily="34" charset="0"/>
              <a:cs typeface="Arial" panose="020B0604020202020204" pitchFamily="34" charset="0"/>
            </a:endParaRPr>
          </a:p>
          <a:p>
            <a:pPr eaLnBrk="1" hangingPunct="1">
              <a:spcBef>
                <a:spcPts val="25"/>
              </a:spcBef>
            </a:pPr>
            <a:endParaRPr lang="it-IT" altLang="it-IT" sz="2000" dirty="0">
              <a:latin typeface="Arial" panose="020B0604020202020204" pitchFamily="34" charset="0"/>
              <a:cs typeface="Arial" panose="020B0604020202020204" pitchFamily="34" charset="0"/>
            </a:endParaRPr>
          </a:p>
          <a:p>
            <a:pPr eaLnBrk="1" hangingPunct="1"/>
            <a:r>
              <a:rPr lang="it-IT" altLang="it-IT" sz="2000" dirty="0">
                <a:latin typeface="Arial" panose="020B0604020202020204" pitchFamily="34" charset="0"/>
                <a:cs typeface="Arial" panose="020B0604020202020204" pitchFamily="34" charset="0"/>
              </a:rPr>
              <a:t>L’invalidità della fusione non può essere pronunciata dopo che siano state eseguite le  iscrizioni dell’atto di fusione.</a:t>
            </a:r>
          </a:p>
          <a:p>
            <a:pPr eaLnBrk="1" hangingPunct="1">
              <a:spcBef>
                <a:spcPts val="38"/>
              </a:spcBef>
            </a:pPr>
            <a:endParaRPr lang="it-IT" altLang="it-IT" sz="2000" dirty="0">
              <a:latin typeface="Arial" panose="020B0604020202020204" pitchFamily="34" charset="0"/>
              <a:cs typeface="Arial" panose="020B0604020202020204" pitchFamily="34" charset="0"/>
            </a:endParaRPr>
          </a:p>
          <a:p>
            <a:pPr eaLnBrk="1" hangingPunct="1"/>
            <a:r>
              <a:rPr lang="it-IT" altLang="it-IT" sz="2000" dirty="0">
                <a:latin typeface="Arial" panose="020B0604020202020204" pitchFamily="34" charset="0"/>
                <a:cs typeface="Arial" panose="020B0604020202020204" pitchFamily="34" charset="0"/>
              </a:rPr>
              <a:t>La disposizione in esame prevede una limitazione delle cause di nullità, fissa un termine  di sei mesi per l’impugnazione e stabilisce l’efficacia </a:t>
            </a:r>
            <a:r>
              <a:rPr lang="it-IT" altLang="it-IT" sz="2000" i="1" dirty="0">
                <a:latin typeface="Arial" panose="020B0604020202020204" pitchFamily="34" charset="0"/>
                <a:cs typeface="Arial" panose="020B0604020202020204" pitchFamily="34" charset="0"/>
              </a:rPr>
              <a:t>ex nunc </a:t>
            </a:r>
            <a:r>
              <a:rPr lang="it-IT" altLang="it-IT" sz="2000" dirty="0">
                <a:latin typeface="Arial" panose="020B0604020202020204" pitchFamily="34" charset="0"/>
                <a:cs typeface="Arial" panose="020B0604020202020204" pitchFamily="34" charset="0"/>
              </a:rPr>
              <a:t>della dichiarazione di  nullità.</a:t>
            </a:r>
          </a:p>
          <a:p>
            <a:pPr eaLnBrk="1" hangingPunct="1"/>
            <a:endParaRPr lang="it-IT" altLang="it-IT" sz="2000" dirty="0">
              <a:latin typeface="Arial" panose="020B0604020202020204" pitchFamily="34" charset="0"/>
              <a:cs typeface="Arial" panose="020B0604020202020204" pitchFamily="34" charset="0"/>
            </a:endParaRPr>
          </a:p>
          <a:p>
            <a:pPr eaLnBrk="1" hangingPunct="1"/>
            <a:r>
              <a:rPr lang="it-IT" altLang="it-IT" sz="2000" dirty="0">
                <a:solidFill>
                  <a:srgbClr val="FF0000"/>
                </a:solidFill>
                <a:latin typeface="Arial" panose="020B0604020202020204" pitchFamily="34" charset="0"/>
                <a:cs typeface="Arial" panose="020B0604020202020204" pitchFamily="34" charset="0"/>
              </a:rPr>
              <a:t>MA</a:t>
            </a:r>
            <a:r>
              <a:rPr lang="it-IT" altLang="it-IT" sz="2000" dirty="0">
                <a:latin typeface="Arial" panose="020B0604020202020204" pitchFamily="34" charset="0"/>
                <a:cs typeface="Arial" panose="020B0604020202020204" pitchFamily="34" charset="0"/>
              </a:rPr>
              <a:t>: attenzione a Sentenza Corte di Giustizia UE C-394-2018 del 30 gennaio 2020 (leggere)</a:t>
            </a:r>
          </a:p>
          <a:p>
            <a:pPr eaLnBrk="1" hangingPunct="1"/>
            <a:endParaRPr lang="it-IT" altLang="it-IT" sz="2000" dirty="0">
              <a:latin typeface="Arial" panose="020B0604020202020204" pitchFamily="34" charset="0"/>
              <a:cs typeface="Arial" panose="020B0604020202020204" pitchFamily="34" charset="0"/>
            </a:endParaRPr>
          </a:p>
          <a:p>
            <a:pPr eaLnBrk="1" hangingPunct="1"/>
            <a:r>
              <a:rPr lang="it-IT" altLang="it-IT" sz="2000" dirty="0">
                <a:latin typeface="Arial" panose="020B0604020202020204" pitchFamily="34" charset="0"/>
                <a:cs typeface="Arial" panose="020B0604020202020204" pitchFamily="34" charset="0"/>
              </a:rPr>
              <a:t>											</a:t>
            </a:r>
            <a:r>
              <a:rPr lang="it-IT" altLang="it-IT" sz="900" dirty="0">
                <a:latin typeface="Arial" panose="020B0604020202020204" pitchFamily="34" charset="0"/>
                <a:cs typeface="Arial" panose="020B0604020202020204" pitchFamily="34" charset="0"/>
              </a:rPr>
              <a:t>41</a:t>
            </a:r>
            <a:endParaRPr lang="it-IT" altLang="it-IT"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00683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FA03B6F-13E7-071E-43A0-4EB7821EFB6D}"/>
              </a:ext>
            </a:extLst>
          </p:cNvPr>
          <p:cNvSpPr txBox="1"/>
          <p:nvPr/>
        </p:nvSpPr>
        <p:spPr>
          <a:xfrm>
            <a:off x="263471" y="148881"/>
            <a:ext cx="11732217" cy="5940088"/>
          </a:xfrm>
          <a:prstGeom prst="rect">
            <a:avLst/>
          </a:prstGeom>
          <a:noFill/>
        </p:spPr>
        <p:txBody>
          <a:bodyPr wrap="square">
            <a:spAutoFit/>
          </a:bodyPr>
          <a:lstStyle/>
          <a:p>
            <a:pPr algn="ctr"/>
            <a:r>
              <a:rPr lang="it-IT" sz="2000" b="1" u="sng" dirty="0"/>
              <a:t>LIBRO I</a:t>
            </a:r>
            <a:r>
              <a:rPr lang="it-IT" sz="2000" b="1" dirty="0"/>
              <a:t> COD.CIV</a:t>
            </a:r>
            <a:r>
              <a:rPr lang="it-IT" sz="2000" dirty="0"/>
              <a:t>: </a:t>
            </a:r>
            <a:r>
              <a:rPr lang="it-IT" sz="2000" b="1" dirty="0"/>
              <a:t>Art. 42-bis </a:t>
            </a:r>
            <a:r>
              <a:rPr lang="it-IT" sz="2000" dirty="0"/>
              <a:t>(Trasformazione, fusione e scissione)     In vigore dal 03/08/2017</a:t>
            </a:r>
          </a:p>
          <a:p>
            <a:endParaRPr lang="it-IT" sz="2000" dirty="0"/>
          </a:p>
          <a:p>
            <a:pPr algn="just"/>
            <a:r>
              <a:rPr lang="it-IT" sz="2000" b="1" dirty="0">
                <a:latin typeface="Arial" panose="020B0604020202020204" pitchFamily="34" charset="0"/>
                <a:cs typeface="Arial" panose="020B0604020202020204" pitchFamily="34" charset="0"/>
              </a:rPr>
              <a:t>Se non </a:t>
            </a:r>
            <a:r>
              <a:rPr lang="it-IT" sz="2000" b="1" dirty="0" err="1">
                <a:latin typeface="Arial" panose="020B0604020202020204" pitchFamily="34" charset="0"/>
                <a:cs typeface="Arial" panose="020B0604020202020204" pitchFamily="34" charset="0"/>
              </a:rPr>
              <a:t>e'</a:t>
            </a:r>
            <a:r>
              <a:rPr lang="it-IT" sz="2000" b="1" dirty="0">
                <a:latin typeface="Arial" panose="020B0604020202020204" pitchFamily="34" charset="0"/>
                <a:cs typeface="Arial" panose="020B0604020202020204" pitchFamily="34" charset="0"/>
              </a:rPr>
              <a:t> espressamente escluso dall'atto costitutivo o dallo statuto</a:t>
            </a:r>
            <a:r>
              <a:rPr lang="it-IT" sz="2000" dirty="0">
                <a:latin typeface="Arial" panose="020B0604020202020204" pitchFamily="34" charset="0"/>
                <a:cs typeface="Arial" panose="020B0604020202020204" pitchFamily="34" charset="0"/>
              </a:rPr>
              <a:t>, le associazioni riconosciute e non riconosciute e le fondazioni di cui al presente titolo possono operare reciproche trasformazioni, fusioni o scissioni.</a:t>
            </a:r>
          </a:p>
          <a:p>
            <a:pPr algn="just"/>
            <a:endParaRPr lang="it-IT" sz="2000" dirty="0">
              <a:latin typeface="Arial" panose="020B0604020202020204" pitchFamily="34" charset="0"/>
              <a:cs typeface="Arial" panose="020B0604020202020204" pitchFamily="34" charset="0"/>
            </a:endParaRPr>
          </a:p>
          <a:p>
            <a:pPr algn="just"/>
            <a:r>
              <a:rPr lang="it-IT" sz="2000" dirty="0">
                <a:latin typeface="Arial" panose="020B0604020202020204" pitchFamily="34" charset="0"/>
                <a:cs typeface="Arial" panose="020B0604020202020204" pitchFamily="34" charset="0"/>
              </a:rPr>
              <a:t>La trasformazione produce gli effetti di cui all'articolo </a:t>
            </a:r>
            <a:r>
              <a:rPr lang="it-IT" sz="2000" b="1" dirty="0">
                <a:latin typeface="Arial" panose="020B0604020202020204" pitchFamily="34" charset="0"/>
                <a:cs typeface="Arial" panose="020B0604020202020204" pitchFamily="34" charset="0"/>
              </a:rPr>
              <a:t>2498</a:t>
            </a:r>
            <a:r>
              <a:rPr lang="it-IT" sz="2000" dirty="0">
                <a:latin typeface="Arial" panose="020B0604020202020204" pitchFamily="34" charset="0"/>
                <a:cs typeface="Arial" panose="020B0604020202020204" pitchFamily="34" charset="0"/>
              </a:rPr>
              <a:t>. L'organo di amministrazione deve predisporre una relazione relativa alla situazione patrimoniale dell'ente in via di trasformazione </a:t>
            </a:r>
            <a:r>
              <a:rPr lang="it-IT" sz="2000" u="sng" dirty="0">
                <a:latin typeface="Arial" panose="020B0604020202020204" pitchFamily="34" charset="0"/>
                <a:cs typeface="Arial" panose="020B0604020202020204" pitchFamily="34" charset="0"/>
              </a:rPr>
              <a:t>contenente l'elenco dei creditori</a:t>
            </a:r>
            <a:r>
              <a:rPr lang="it-IT" sz="2000" dirty="0">
                <a:latin typeface="Arial" panose="020B0604020202020204" pitchFamily="34" charset="0"/>
                <a:cs typeface="Arial" panose="020B0604020202020204" pitchFamily="34" charset="0"/>
              </a:rPr>
              <a:t>, aggiornata a non </a:t>
            </a:r>
            <a:r>
              <a:rPr lang="it-IT" sz="2000" dirty="0" err="1">
                <a:latin typeface="Arial" panose="020B0604020202020204" pitchFamily="34" charset="0"/>
                <a:cs typeface="Arial" panose="020B0604020202020204" pitchFamily="34" charset="0"/>
              </a:rPr>
              <a:t>piu'</a:t>
            </a:r>
            <a:r>
              <a:rPr lang="it-IT" sz="2000" dirty="0">
                <a:latin typeface="Arial" panose="020B0604020202020204" pitchFamily="34" charset="0"/>
                <a:cs typeface="Arial" panose="020B0604020202020204" pitchFamily="34" charset="0"/>
              </a:rPr>
              <a:t> di centoventi giorni precedenti la delibera di trasformazione, </a:t>
            </a:r>
            <a:r>
              <a:rPr lang="it-IT" sz="2000" dirty="0" err="1">
                <a:latin typeface="Arial" panose="020B0604020202020204" pitchFamily="34" charset="0"/>
                <a:cs typeface="Arial" panose="020B0604020202020204" pitchFamily="34" charset="0"/>
              </a:rPr>
              <a:t>nonche</a:t>
            </a:r>
            <a:r>
              <a:rPr lang="it-IT" sz="2000" dirty="0">
                <a:latin typeface="Arial" panose="020B0604020202020204" pitchFamily="34" charset="0"/>
                <a:cs typeface="Arial" panose="020B0604020202020204" pitchFamily="34" charset="0"/>
              </a:rPr>
              <a:t>' la relazione di cui all'articolo 2500-sexies, secondo comma. Si applicano inoltre gli articoli 2499, 2500, 2500-bis, 2500-ter, secondo comma, 2500-quinquies e 2500-nonies, in quanto compatibili.</a:t>
            </a:r>
          </a:p>
          <a:p>
            <a:pPr algn="just"/>
            <a:endParaRPr lang="it-IT" sz="2000" dirty="0">
              <a:latin typeface="Arial" panose="020B0604020202020204" pitchFamily="34" charset="0"/>
              <a:cs typeface="Arial" panose="020B0604020202020204" pitchFamily="34" charset="0"/>
            </a:endParaRPr>
          </a:p>
          <a:p>
            <a:pPr algn="just"/>
            <a:r>
              <a:rPr lang="it-IT" sz="2000" dirty="0">
                <a:latin typeface="Arial" panose="020B0604020202020204" pitchFamily="34" charset="0"/>
                <a:cs typeface="Arial" panose="020B0604020202020204" pitchFamily="34" charset="0"/>
              </a:rPr>
              <a:t>Alle fusioni e alle scissioni si applicano, rispettivamente, le disposizioni di cui alle sezioni II e III del capo X, titolo V</a:t>
            </a:r>
            <a:r>
              <a:rPr lang="it-IT" sz="2000" b="1" dirty="0">
                <a:latin typeface="Arial" panose="020B0604020202020204" pitchFamily="34" charset="0"/>
                <a:cs typeface="Arial" panose="020B0604020202020204" pitchFamily="34" charset="0"/>
              </a:rPr>
              <a:t>, libro V, </a:t>
            </a:r>
            <a:r>
              <a:rPr lang="it-IT" sz="2000" u="sng" dirty="0">
                <a:latin typeface="Arial" panose="020B0604020202020204" pitchFamily="34" charset="0"/>
                <a:cs typeface="Arial" panose="020B0604020202020204" pitchFamily="34" charset="0"/>
              </a:rPr>
              <a:t>in quanto compatibili</a:t>
            </a:r>
            <a:r>
              <a:rPr lang="it-IT" sz="2000" dirty="0">
                <a:latin typeface="Arial" panose="020B0604020202020204" pitchFamily="34" charset="0"/>
                <a:cs typeface="Arial" panose="020B0604020202020204" pitchFamily="34" charset="0"/>
              </a:rPr>
              <a:t>.</a:t>
            </a:r>
          </a:p>
          <a:p>
            <a:pPr algn="just"/>
            <a:endParaRPr lang="it-IT" sz="2000" dirty="0">
              <a:latin typeface="Arial" panose="020B0604020202020204" pitchFamily="34" charset="0"/>
              <a:cs typeface="Arial" panose="020B0604020202020204" pitchFamily="34" charset="0"/>
            </a:endParaRPr>
          </a:p>
          <a:p>
            <a:pPr algn="just"/>
            <a:r>
              <a:rPr lang="it-IT" sz="2000" dirty="0">
                <a:latin typeface="Arial" panose="020B0604020202020204" pitchFamily="34" charset="0"/>
                <a:cs typeface="Arial" panose="020B0604020202020204" pitchFamily="34" charset="0"/>
              </a:rPr>
              <a:t>Gli atti relativi alle trasformazioni, alle fusioni e alle scissioni per i quali il libro V prevede l'iscrizione nel Registro delle imprese sono iscritti nel Registro delle Persone Giuridiche ovvero, nel caso di enti del Terzo settore, nel Registro unico nazionale del Terzo settore.</a:t>
            </a:r>
          </a:p>
        </p:txBody>
      </p:sp>
      <p:sp>
        <p:nvSpPr>
          <p:cNvPr id="5" name="Segnaposto numero diapositiva 4">
            <a:extLst>
              <a:ext uri="{FF2B5EF4-FFF2-40B4-BE49-F238E27FC236}">
                <a16:creationId xmlns:a16="http://schemas.microsoft.com/office/drawing/2014/main" id="{0321AFF3-501F-4E13-BC91-A12631E33ECF}"/>
              </a:ext>
            </a:extLst>
          </p:cNvPr>
          <p:cNvSpPr>
            <a:spLocks noGrp="1"/>
          </p:cNvSpPr>
          <p:nvPr>
            <p:ph type="sldNum" sz="quarter" idx="12"/>
          </p:nvPr>
        </p:nvSpPr>
        <p:spPr/>
        <p:txBody>
          <a:bodyPr/>
          <a:lstStyle/>
          <a:p>
            <a:fld id="{E6BAC323-424C-4427-A55C-976988B02F12}" type="slidenum">
              <a:rPr lang="it-IT" smtClean="0"/>
              <a:t>59</a:t>
            </a:fld>
            <a:endParaRPr lang="it-IT"/>
          </a:p>
        </p:txBody>
      </p:sp>
    </p:spTree>
    <p:extLst>
      <p:ext uri="{BB962C8B-B14F-4D97-AF65-F5344CB8AC3E}">
        <p14:creationId xmlns:p14="http://schemas.microsoft.com/office/powerpoint/2010/main" val="330939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EE10551E-445D-8A3A-157A-482E6A0CFBEF}"/>
              </a:ext>
            </a:extLst>
          </p:cNvPr>
          <p:cNvSpPr txBox="1"/>
          <p:nvPr/>
        </p:nvSpPr>
        <p:spPr>
          <a:xfrm>
            <a:off x="100208" y="136525"/>
            <a:ext cx="11899726" cy="6238311"/>
          </a:xfrm>
          <a:prstGeom prst="rect">
            <a:avLst/>
          </a:prstGeom>
          <a:noFill/>
        </p:spPr>
        <p:txBody>
          <a:bodyPr wrap="square">
            <a:spAutoFit/>
          </a:bodyPr>
          <a:lstStyle/>
          <a:p>
            <a:pPr algn="ctr">
              <a:lnSpc>
                <a:spcPct val="115000"/>
              </a:lnSpc>
              <a:spcAft>
                <a:spcPts val="1000"/>
              </a:spcAft>
              <a:buNone/>
            </a:pPr>
            <a:r>
              <a:rPr lang="it-IT" sz="2000" b="1" dirty="0">
                <a:effectLst/>
                <a:latin typeface="Arial" panose="020B0604020202020204" pitchFamily="34" charset="0"/>
                <a:ea typeface="MS Mincho" panose="02020609040205080304" pitchFamily="49" charset="-128"/>
                <a:cs typeface="Arial" panose="020B0604020202020204" pitchFamily="34" charset="0"/>
              </a:rPr>
              <a:t>Motivazioni economiche e strategiche: crescita e riorganizzazione</a:t>
            </a:r>
            <a:endParaRPr lang="it-IT" sz="2000" dirty="0">
              <a:effectLst/>
              <a:latin typeface="Arial" panose="020B0604020202020204" pitchFamily="34" charset="0"/>
              <a:ea typeface="MS Mincho" panose="02020609040205080304" pitchFamily="49" charset="-128"/>
              <a:cs typeface="Arial" panose="020B0604020202020204" pitchFamily="34" charset="0"/>
            </a:endParaRPr>
          </a:p>
          <a:p>
            <a:pPr>
              <a:lnSpc>
                <a:spcPct val="115000"/>
              </a:lnSpc>
              <a:spcAft>
                <a:spcPts val="1000"/>
              </a:spcAft>
              <a:buNone/>
            </a:pPr>
            <a:r>
              <a:rPr lang="it-IT" sz="2000" b="1" dirty="0">
                <a:effectLst/>
                <a:latin typeface="Arial" panose="020B0604020202020204" pitchFamily="34" charset="0"/>
                <a:ea typeface="MS Mincho" panose="02020609040205080304" pitchFamily="49" charset="-128"/>
                <a:cs typeface="Arial" panose="020B0604020202020204" pitchFamily="34" charset="0"/>
              </a:rPr>
              <a:t>Aumento della dimensione e delle quote di mercato</a:t>
            </a:r>
            <a:r>
              <a:rPr lang="it-IT" sz="2000" dirty="0">
                <a:effectLst/>
                <a:latin typeface="Arial" panose="020B0604020202020204" pitchFamily="34" charset="0"/>
                <a:ea typeface="MS Mincho" panose="02020609040205080304" pitchFamily="49" charset="-128"/>
                <a:cs typeface="Arial" panose="020B0604020202020204" pitchFamily="34" charset="0"/>
              </a:rPr>
              <a:t>: fondere due aziende concorrenti (fusione orizzontale) permette di rafforzare la posizione competitiva in un dato settore, eliminando duplicazioni e acquisendo una maggiore quota di mercato​. ​Ciò può portare anche ad economie di scala, riduzione dei costi medi e maggiore potere contrattuale verso fornitori e clienti.</a:t>
            </a:r>
          </a:p>
          <a:p>
            <a:pPr>
              <a:lnSpc>
                <a:spcPct val="115000"/>
              </a:lnSpc>
              <a:spcAft>
                <a:spcPts val="1000"/>
              </a:spcAft>
              <a:buNone/>
            </a:pPr>
            <a:r>
              <a:rPr lang="it-IT" sz="2000" b="1" dirty="0">
                <a:effectLst/>
                <a:latin typeface="Arial" panose="020B0604020202020204" pitchFamily="34" charset="0"/>
                <a:ea typeface="MS Mincho" panose="02020609040205080304" pitchFamily="49" charset="-128"/>
                <a:cs typeface="Arial" panose="020B0604020202020204" pitchFamily="34" charset="0"/>
              </a:rPr>
              <a:t>Diversificazione e accesso a nuovi mercati</a:t>
            </a:r>
            <a:r>
              <a:rPr lang="it-IT" sz="2000" dirty="0">
                <a:effectLst/>
                <a:latin typeface="Arial" panose="020B0604020202020204" pitchFamily="34" charset="0"/>
                <a:ea typeface="MS Mincho" panose="02020609040205080304" pitchFamily="49" charset="-128"/>
                <a:cs typeface="Arial" panose="020B0604020202020204" pitchFamily="34" charset="0"/>
              </a:rPr>
              <a:t>: una fusione tra imprese operanti in settori diversi (fusione conglomerale) consente di diversificare il rischio complessivo e accedere a nuovi mercati o linee di prodotto. In tal modo l’azienda risultante riduce la dipendenza da un singolo settore e sfrutta sinergie finanziarie e commerciali.</a:t>
            </a:r>
          </a:p>
          <a:p>
            <a:pPr>
              <a:lnSpc>
                <a:spcPct val="115000"/>
              </a:lnSpc>
              <a:spcAft>
                <a:spcPts val="1000"/>
              </a:spcAft>
            </a:pPr>
            <a:r>
              <a:rPr lang="it-IT" sz="2000" b="1" dirty="0">
                <a:effectLst/>
                <a:latin typeface="Arial" panose="020B0604020202020204" pitchFamily="34" charset="0"/>
                <a:ea typeface="MS Mincho" panose="02020609040205080304" pitchFamily="49" charset="-128"/>
                <a:cs typeface="Arial" panose="020B0604020202020204" pitchFamily="34" charset="0"/>
              </a:rPr>
              <a:t>Integrazione verticale</a:t>
            </a:r>
            <a:r>
              <a:rPr lang="it-IT" sz="2000" dirty="0">
                <a:effectLst/>
                <a:latin typeface="Arial" panose="020B0604020202020204" pitchFamily="34" charset="0"/>
                <a:ea typeface="MS Mincho" panose="02020609040205080304" pitchFamily="49" charset="-128"/>
                <a:cs typeface="Arial" panose="020B0604020202020204" pitchFamily="34" charset="0"/>
              </a:rPr>
              <a:t>: fondere aziende in fasi diverse della filiera produttiva (fusione verticale tra fornitore e cliente, ad es.) può assicurare il controllo diretto sull’approvvigionamento di materiali o sulla distribuzione dei prodotti​. Qui l’obiettivo è migliorare la catena del valore, garantire sbocchi di mercato stabili e incrementare il margine operativo grazie al coordinamento interno di attività prima separate. (Esempio: un produttore che incorpora un proprio fornitore critico per garantire continuità di rifornimento e ridurre i costi di acquisto.)</a:t>
            </a:r>
          </a:p>
          <a:p>
            <a:pPr>
              <a:lnSpc>
                <a:spcPct val="115000"/>
              </a:lnSpc>
              <a:spcAft>
                <a:spcPts val="1000"/>
              </a:spcAft>
            </a:pPr>
            <a:endParaRPr lang="it-IT" sz="2000" dirty="0">
              <a:effectLst/>
              <a:latin typeface="Arial" panose="020B0604020202020204" pitchFamily="34" charset="0"/>
              <a:ea typeface="MS Mincho" panose="02020609040205080304" pitchFamily="49" charset="-128"/>
              <a:cs typeface="Arial" panose="020B0604020202020204" pitchFamily="34" charset="0"/>
            </a:endParaRPr>
          </a:p>
        </p:txBody>
      </p:sp>
      <p:sp>
        <p:nvSpPr>
          <p:cNvPr id="5" name="Segnaposto numero diapositiva 4">
            <a:extLst>
              <a:ext uri="{FF2B5EF4-FFF2-40B4-BE49-F238E27FC236}">
                <a16:creationId xmlns:a16="http://schemas.microsoft.com/office/drawing/2014/main" id="{DB8E1B19-B123-C6D0-C0F0-63462A84DAFE}"/>
              </a:ext>
            </a:extLst>
          </p:cNvPr>
          <p:cNvSpPr>
            <a:spLocks noGrp="1"/>
          </p:cNvSpPr>
          <p:nvPr>
            <p:ph type="sldNum" sz="quarter" idx="12"/>
          </p:nvPr>
        </p:nvSpPr>
        <p:spPr/>
        <p:txBody>
          <a:bodyPr/>
          <a:lstStyle/>
          <a:p>
            <a:fld id="{E6BAC323-424C-4427-A55C-976988B02F12}" type="slidenum">
              <a:rPr lang="it-IT" smtClean="0"/>
              <a:t>6</a:t>
            </a:fld>
            <a:endParaRPr lang="it-IT"/>
          </a:p>
        </p:txBody>
      </p:sp>
    </p:spTree>
    <p:extLst>
      <p:ext uri="{BB962C8B-B14F-4D97-AF65-F5344CB8AC3E}">
        <p14:creationId xmlns:p14="http://schemas.microsoft.com/office/powerpoint/2010/main" val="38258619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BE6996C-009D-DE6C-0772-7EB579FC0692}"/>
              </a:ext>
            </a:extLst>
          </p:cNvPr>
          <p:cNvSpPr txBox="1"/>
          <p:nvPr/>
        </p:nvSpPr>
        <p:spPr>
          <a:xfrm>
            <a:off x="1539498" y="2598241"/>
            <a:ext cx="9113003" cy="769441"/>
          </a:xfrm>
          <a:prstGeom prst="rect">
            <a:avLst/>
          </a:prstGeom>
          <a:noFill/>
        </p:spPr>
        <p:txBody>
          <a:bodyPr wrap="square" rtlCol="0">
            <a:spAutoFit/>
          </a:bodyPr>
          <a:lstStyle/>
          <a:p>
            <a:pPr algn="ctr"/>
            <a:r>
              <a:rPr lang="it-IT" sz="4400" dirty="0">
                <a:latin typeface="Arial" panose="020B0604020202020204" pitchFamily="34" charset="0"/>
                <a:cs typeface="Arial" panose="020B0604020202020204" pitchFamily="34" charset="0"/>
              </a:rPr>
              <a:t>GRAZIE PER L’ATTENZIONE</a:t>
            </a:r>
          </a:p>
        </p:txBody>
      </p:sp>
      <p:sp>
        <p:nvSpPr>
          <p:cNvPr id="4" name="Segnaposto numero diapositiva 3">
            <a:extLst>
              <a:ext uri="{FF2B5EF4-FFF2-40B4-BE49-F238E27FC236}">
                <a16:creationId xmlns:a16="http://schemas.microsoft.com/office/drawing/2014/main" id="{7A07507E-3111-9FFA-2977-C0E24531C23A}"/>
              </a:ext>
            </a:extLst>
          </p:cNvPr>
          <p:cNvSpPr>
            <a:spLocks noGrp="1"/>
          </p:cNvSpPr>
          <p:nvPr>
            <p:ph type="sldNum" sz="quarter" idx="12"/>
          </p:nvPr>
        </p:nvSpPr>
        <p:spPr/>
        <p:txBody>
          <a:bodyPr/>
          <a:lstStyle/>
          <a:p>
            <a:fld id="{E6BAC323-424C-4427-A55C-976988B02F12}" type="slidenum">
              <a:rPr lang="it-IT" smtClean="0"/>
              <a:t>60</a:t>
            </a:fld>
            <a:endParaRPr lang="it-IT"/>
          </a:p>
        </p:txBody>
      </p:sp>
    </p:spTree>
    <p:extLst>
      <p:ext uri="{BB962C8B-B14F-4D97-AF65-F5344CB8AC3E}">
        <p14:creationId xmlns:p14="http://schemas.microsoft.com/office/powerpoint/2010/main" val="273916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4D5C7-1D68-143B-67AB-77B66F240F2B}"/>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A51E37C6-9810-3F4A-084B-E02DEC168F9D}"/>
              </a:ext>
            </a:extLst>
          </p:cNvPr>
          <p:cNvSpPr txBox="1"/>
          <p:nvPr/>
        </p:nvSpPr>
        <p:spPr>
          <a:xfrm>
            <a:off x="146137" y="324416"/>
            <a:ext cx="11899726" cy="6291018"/>
          </a:xfrm>
          <a:prstGeom prst="rect">
            <a:avLst/>
          </a:prstGeom>
          <a:noFill/>
        </p:spPr>
        <p:txBody>
          <a:bodyPr wrap="square">
            <a:spAutoFit/>
          </a:bodyPr>
          <a:lstStyle/>
          <a:p>
            <a:pPr algn="ctr">
              <a:lnSpc>
                <a:spcPct val="115000"/>
              </a:lnSpc>
              <a:spcAft>
                <a:spcPts val="1000"/>
              </a:spcAft>
              <a:buNone/>
            </a:pPr>
            <a:r>
              <a:rPr lang="it-IT" sz="2000" b="1" dirty="0">
                <a:effectLst/>
                <a:latin typeface="Arial" panose="020B0604020202020204" pitchFamily="34" charset="0"/>
                <a:ea typeface="MS Mincho" panose="02020609040205080304" pitchFamily="49" charset="-128"/>
                <a:cs typeface="Arial" panose="020B0604020202020204" pitchFamily="34" charset="0"/>
              </a:rPr>
              <a:t>Motivazioni economiche e strategiche: crescita e riorganizzazione</a:t>
            </a:r>
            <a:endParaRPr lang="it-IT" sz="2000" dirty="0">
              <a:effectLst/>
              <a:latin typeface="Arial" panose="020B0604020202020204" pitchFamily="34" charset="0"/>
              <a:ea typeface="MS Mincho" panose="02020609040205080304" pitchFamily="49" charset="-128"/>
              <a:cs typeface="Arial" panose="020B0604020202020204" pitchFamily="34" charset="0"/>
            </a:endParaRPr>
          </a:p>
          <a:p>
            <a:pPr>
              <a:lnSpc>
                <a:spcPct val="115000"/>
              </a:lnSpc>
              <a:spcAft>
                <a:spcPts val="1000"/>
              </a:spcAft>
            </a:pPr>
            <a:r>
              <a:rPr lang="it-IT" b="1" dirty="0">
                <a:latin typeface="Arial" panose="020B0604020202020204" pitchFamily="34" charset="0"/>
                <a:ea typeface="MS Mincho" panose="02020609040205080304" pitchFamily="49" charset="-128"/>
                <a:cs typeface="Arial" panose="020B0604020202020204" pitchFamily="34" charset="0"/>
              </a:rPr>
              <a:t>Razionalizzazione e sinergie operative</a:t>
            </a:r>
            <a:r>
              <a:rPr lang="it-IT" dirty="0">
                <a:latin typeface="Arial" panose="020B0604020202020204" pitchFamily="34" charset="0"/>
                <a:ea typeface="MS Mincho" panose="02020609040205080304" pitchFamily="49" charset="-128"/>
                <a:cs typeface="Arial" panose="020B0604020202020204" pitchFamily="34" charset="0"/>
              </a:rPr>
              <a:t>: specialmente nell’ambito di gruppi societari, le fusioni sono spesso motivate dall’esigenza di riorganizzare strutture complesse. Unendo società controllate che svolgono attività complementari o duplicate, si ottiene una semplificazione del gruppo, con risparmio di costi amministrativi e gestionali e una governance più snella. In questi casi la fusione è uno strumento di riassetto organizzativo interno, più che di crescita esterna.</a:t>
            </a:r>
          </a:p>
          <a:p>
            <a:pPr>
              <a:lnSpc>
                <a:spcPct val="115000"/>
              </a:lnSpc>
              <a:spcAft>
                <a:spcPts val="1000"/>
              </a:spcAft>
              <a:buNone/>
            </a:pPr>
            <a:r>
              <a:rPr lang="it-IT" b="1" dirty="0">
                <a:latin typeface="Arial" panose="020B0604020202020204" pitchFamily="34" charset="0"/>
                <a:ea typeface="MS Mincho" panose="02020609040205080304" pitchFamily="49" charset="-128"/>
                <a:cs typeface="Arial" panose="020B0604020202020204" pitchFamily="34" charset="0"/>
              </a:rPr>
              <a:t>Motivazioni finanziarie e patrimoniali</a:t>
            </a:r>
            <a:r>
              <a:rPr lang="it-IT" dirty="0">
                <a:latin typeface="Arial" panose="020B0604020202020204" pitchFamily="34" charset="0"/>
                <a:ea typeface="MS Mincho" panose="02020609040205080304" pitchFamily="49" charset="-128"/>
                <a:cs typeface="Arial" panose="020B0604020202020204" pitchFamily="34" charset="0"/>
              </a:rPr>
              <a:t>: talvolta una società decide di fondersi per incorporare un’altra azienda con ingente liquidità o altre risorse finanziarie, al fine di rafforzare la propria situazione patrimoniale​</a:t>
            </a:r>
          </a:p>
          <a:p>
            <a:pPr>
              <a:lnSpc>
                <a:spcPct val="115000"/>
              </a:lnSpc>
              <a:spcAft>
                <a:spcPts val="1000"/>
              </a:spcAft>
              <a:buNone/>
            </a:pPr>
            <a:r>
              <a:rPr lang="it-IT" dirty="0">
                <a:latin typeface="Arial" panose="020B0604020202020204" pitchFamily="34" charset="0"/>
                <a:ea typeface="MS Mincho" panose="02020609040205080304" pitchFamily="49" charset="-128"/>
                <a:cs typeface="Arial" panose="020B0604020202020204" pitchFamily="34" charset="0"/>
              </a:rPr>
              <a:t>In altri casi si mira a fondere un’azienda in perdita con una sana per sfruttare eventuali benefici (ad esempio, l’utilizzo di perdite fiscali pregresse dell’incorporata, nei limiti consentiti dalla legge). </a:t>
            </a:r>
          </a:p>
          <a:p>
            <a:pPr>
              <a:lnSpc>
                <a:spcPct val="115000"/>
              </a:lnSpc>
              <a:spcAft>
                <a:spcPts val="1000"/>
              </a:spcAft>
            </a:pPr>
            <a:endParaRPr lang="it-IT" dirty="0">
              <a:latin typeface="Arial" panose="020B0604020202020204" pitchFamily="34" charset="0"/>
              <a:ea typeface="MS Mincho" panose="02020609040205080304" pitchFamily="49" charset="-128"/>
              <a:cs typeface="Arial" panose="020B0604020202020204" pitchFamily="34" charset="0"/>
            </a:endParaRPr>
          </a:p>
          <a:p>
            <a:pPr>
              <a:lnSpc>
                <a:spcPct val="115000"/>
              </a:lnSpc>
              <a:spcAft>
                <a:spcPts val="1000"/>
              </a:spcAft>
            </a:pPr>
            <a:r>
              <a:rPr lang="it-IT" dirty="0">
                <a:latin typeface="Arial" panose="020B0604020202020204" pitchFamily="34" charset="0"/>
                <a:ea typeface="MS Mincho" panose="02020609040205080304" pitchFamily="49" charset="-128"/>
                <a:cs typeface="Arial" panose="020B0604020202020204" pitchFamily="34" charset="0"/>
              </a:rPr>
              <a:t>È importante notare, tuttavia, che dopo l’introduzione di norme antielusive più severe non è più possibile effettuare fusioni </a:t>
            </a:r>
            <a:r>
              <a:rPr lang="it-IT" b="1" dirty="0">
                <a:latin typeface="Arial" panose="020B0604020202020204" pitchFamily="34" charset="0"/>
                <a:ea typeface="MS Mincho" panose="02020609040205080304" pitchFamily="49" charset="-128"/>
                <a:cs typeface="Arial" panose="020B0604020202020204" pitchFamily="34" charset="0"/>
              </a:rPr>
              <a:t>aventi come unico scopo/risultato </a:t>
            </a:r>
            <a:r>
              <a:rPr lang="it-IT" dirty="0">
                <a:latin typeface="Arial" panose="020B0604020202020204" pitchFamily="34" charset="0"/>
                <a:ea typeface="MS Mincho" panose="02020609040205080304" pitchFamily="49" charset="-128"/>
                <a:cs typeface="Arial" panose="020B0604020202020204" pitchFamily="34" charset="0"/>
              </a:rPr>
              <a:t>un vantaggio fiscale​: eventuali benefici fiscali sono ammessi solo se l’operazione ha valide ragioni economico-organizzative (principio della </a:t>
            </a:r>
            <a:r>
              <a:rPr lang="it-IT" b="1" dirty="0">
                <a:latin typeface="Arial" panose="020B0604020202020204" pitchFamily="34" charset="0"/>
                <a:ea typeface="MS Mincho" panose="02020609040205080304" pitchFamily="49" charset="-128"/>
                <a:cs typeface="Arial" panose="020B0604020202020204" pitchFamily="34" charset="0"/>
              </a:rPr>
              <a:t>neutralità fiscale con divieto di abuso</a:t>
            </a:r>
            <a:r>
              <a:rPr lang="it-IT" dirty="0">
                <a:latin typeface="Arial" panose="020B0604020202020204" pitchFamily="34" charset="0"/>
                <a:ea typeface="MS Mincho" panose="02020609040205080304" pitchFamily="49" charset="-128"/>
                <a:cs typeface="Arial" panose="020B0604020202020204" pitchFamily="34" charset="0"/>
              </a:rPr>
              <a:t>):</a:t>
            </a:r>
          </a:p>
          <a:p>
            <a:pPr>
              <a:lnSpc>
                <a:spcPct val="115000"/>
              </a:lnSpc>
              <a:spcAft>
                <a:spcPts val="1000"/>
              </a:spcAft>
            </a:pPr>
            <a:r>
              <a:rPr lang="it-IT" sz="1800" i="1" kern="0" dirty="0">
                <a:effectLst/>
                <a:latin typeface="Arial" panose="020B0604020202020204" pitchFamily="34" charset="0"/>
                <a:ea typeface="Times New Roman" panose="02020603050405020304" pitchFamily="18" charset="0"/>
                <a:cs typeface="Arial" panose="020B0604020202020204" pitchFamily="34" charset="0"/>
              </a:rPr>
              <a:t>con la risposta n. 84 del 2024, l’Agenzia delle entrate ha chiarito che costituisce abuso del diritto ex art. 10-bis della L. 212/2000 un’operazione di fusione seguita da scissione non proporzionale, ove questa celi un’operazione non tassata di trasferimento di partecipazioni tra i soci originari</a:t>
            </a:r>
            <a:r>
              <a:rPr lang="it-IT" i="1" kern="0" dirty="0">
                <a:solidFill>
                  <a:srgbClr val="707070"/>
                </a:solidFill>
                <a:latin typeface="Noto Sans" panose="020B0502040504020204" pitchFamily="34" charset="0"/>
                <a:ea typeface="Times New Roman" panose="02020603050405020304" pitchFamily="18" charset="0"/>
                <a:cs typeface="Times New Roman" panose="02020603050405020304" pitchFamily="18" charset="0"/>
              </a:rPr>
              <a:t> (LEGGERE IL CASO)</a:t>
            </a:r>
            <a:endParaRPr lang="it-IT" sz="2000" dirty="0">
              <a:effectLst/>
              <a:latin typeface="Arial" panose="020B0604020202020204" pitchFamily="34" charset="0"/>
              <a:ea typeface="MS Mincho" panose="02020609040205080304" pitchFamily="49" charset="-128"/>
              <a:cs typeface="Arial" panose="020B0604020202020204" pitchFamily="34" charset="0"/>
            </a:endParaRPr>
          </a:p>
        </p:txBody>
      </p:sp>
      <p:sp>
        <p:nvSpPr>
          <p:cNvPr id="5" name="Segnaposto numero diapositiva 4">
            <a:extLst>
              <a:ext uri="{FF2B5EF4-FFF2-40B4-BE49-F238E27FC236}">
                <a16:creationId xmlns:a16="http://schemas.microsoft.com/office/drawing/2014/main" id="{28F8E5F5-4004-1D74-A49A-6E9EA31A4262}"/>
              </a:ext>
            </a:extLst>
          </p:cNvPr>
          <p:cNvSpPr>
            <a:spLocks noGrp="1"/>
          </p:cNvSpPr>
          <p:nvPr>
            <p:ph type="sldNum" sz="quarter" idx="12"/>
          </p:nvPr>
        </p:nvSpPr>
        <p:spPr/>
        <p:txBody>
          <a:bodyPr/>
          <a:lstStyle/>
          <a:p>
            <a:fld id="{E6BAC323-424C-4427-A55C-976988B02F12}" type="slidenum">
              <a:rPr lang="it-IT" smtClean="0"/>
              <a:t>7</a:t>
            </a:fld>
            <a:endParaRPr lang="it-IT"/>
          </a:p>
        </p:txBody>
      </p:sp>
    </p:spTree>
    <p:extLst>
      <p:ext uri="{BB962C8B-B14F-4D97-AF65-F5344CB8AC3E}">
        <p14:creationId xmlns:p14="http://schemas.microsoft.com/office/powerpoint/2010/main" val="1697760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92AC4-301E-E6F6-E3B1-51F7223F6A27}"/>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5C18BD68-89FB-997E-1246-815D31F5FD1B}"/>
              </a:ext>
            </a:extLst>
          </p:cNvPr>
          <p:cNvSpPr txBox="1"/>
          <p:nvPr/>
        </p:nvSpPr>
        <p:spPr>
          <a:xfrm>
            <a:off x="430061" y="161834"/>
            <a:ext cx="11761939" cy="6194516"/>
          </a:xfrm>
          <a:prstGeom prst="rect">
            <a:avLst/>
          </a:prstGeom>
          <a:noFill/>
        </p:spPr>
        <p:txBody>
          <a:bodyPr wrap="square">
            <a:spAutoFit/>
          </a:bodyPr>
          <a:lstStyle/>
          <a:p>
            <a:pPr>
              <a:lnSpc>
                <a:spcPct val="115000"/>
              </a:lnSpc>
              <a:spcAft>
                <a:spcPts val="800"/>
              </a:spcAft>
              <a:buNone/>
            </a:pPr>
            <a:r>
              <a:rPr lang="it-IT" sz="3200" b="1" kern="100" dirty="0">
                <a:effectLst/>
                <a:latin typeface="Arial" panose="020B0604020202020204" pitchFamily="34" charset="0"/>
                <a:ea typeface="Aptos" panose="020B0004020202020204" pitchFamily="34" charset="0"/>
                <a:cs typeface="Arial" panose="020B0604020202020204" pitchFamily="34" charset="0"/>
              </a:rPr>
              <a:t>Art. 42 bis </a:t>
            </a:r>
            <a:r>
              <a:rPr lang="it-IT" sz="3200" b="1" kern="100" dirty="0" err="1">
                <a:effectLst/>
                <a:latin typeface="Arial" panose="020B0604020202020204" pitchFamily="34" charset="0"/>
                <a:ea typeface="Aptos" panose="020B0004020202020204" pitchFamily="34" charset="0"/>
                <a:cs typeface="Arial" panose="020B0604020202020204" pitchFamily="34" charset="0"/>
              </a:rPr>
              <a:t>Cod.Civ</a:t>
            </a:r>
            <a:r>
              <a:rPr lang="it-IT" sz="3200" b="1" kern="100" dirty="0">
                <a:effectLst/>
                <a:latin typeface="Arial" panose="020B0604020202020204" pitchFamily="34" charset="0"/>
                <a:ea typeface="Aptos" panose="020B0004020202020204" pitchFamily="34" charset="0"/>
                <a:cs typeface="Arial" panose="020B0604020202020204" pitchFamily="34" charset="0"/>
              </a:rPr>
              <a:t>. Fusione  (oltre a scissione e trasformazione) di Associazioni e </a:t>
            </a:r>
            <a:r>
              <a:rPr lang="it-IT" sz="3200" b="1" kern="100" dirty="0">
                <a:latin typeface="Arial" panose="020B0604020202020204" pitchFamily="34" charset="0"/>
                <a:ea typeface="Aptos" panose="020B0004020202020204" pitchFamily="34" charset="0"/>
                <a:cs typeface="Arial" panose="020B0604020202020204" pitchFamily="34" charset="0"/>
              </a:rPr>
              <a:t>F</a:t>
            </a:r>
            <a:r>
              <a:rPr lang="it-IT" sz="3200" b="1" kern="100" dirty="0">
                <a:effectLst/>
                <a:latin typeface="Arial" panose="020B0604020202020204" pitchFamily="34" charset="0"/>
                <a:ea typeface="Aptos" panose="020B0004020202020204" pitchFamily="34" charset="0"/>
                <a:cs typeface="Arial" panose="020B0604020202020204" pitchFamily="34" charset="0"/>
              </a:rPr>
              <a:t>ondazioni, introdotto dall’art. 11 del D.Lgs. 117/2017. c.d. Codice del </a:t>
            </a:r>
            <a:r>
              <a:rPr lang="it-IT" sz="3200" b="1" kern="100" dirty="0">
                <a:latin typeface="Arial" panose="020B0604020202020204" pitchFamily="34" charset="0"/>
                <a:ea typeface="Aptos" panose="020B0004020202020204" pitchFamily="34" charset="0"/>
                <a:cs typeface="Arial" panose="020B0604020202020204" pitchFamily="34" charset="0"/>
              </a:rPr>
              <a:t>T</a:t>
            </a:r>
            <a:r>
              <a:rPr lang="it-IT" sz="3200" b="1" kern="100" dirty="0">
                <a:effectLst/>
                <a:latin typeface="Arial" panose="020B0604020202020204" pitchFamily="34" charset="0"/>
                <a:ea typeface="Aptos" panose="020B0004020202020204" pitchFamily="34" charset="0"/>
                <a:cs typeface="Arial" panose="020B0604020202020204" pitchFamily="34" charset="0"/>
              </a:rPr>
              <a:t>erzo Settore  (</a:t>
            </a:r>
            <a:r>
              <a:rPr lang="it-IT" sz="3200" b="1" u="sng" kern="100" dirty="0">
                <a:effectLst/>
                <a:latin typeface="Arial" panose="020B0604020202020204" pitchFamily="34" charset="0"/>
                <a:ea typeface="Aptos" panose="020B0004020202020204" pitchFamily="34" charset="0"/>
                <a:cs typeface="Arial" panose="020B0604020202020204" pitchFamily="34" charset="0"/>
              </a:rPr>
              <a:t>dal 1/1/2026 efficace tutto l’impianto fiscale agevolativo</a:t>
            </a:r>
            <a:r>
              <a:rPr lang="it-IT" sz="3200" b="1" kern="100" dirty="0">
                <a:effectLst/>
                <a:latin typeface="Arial" panose="020B0604020202020204" pitchFamily="34" charset="0"/>
                <a:ea typeface="Aptos" panose="020B0004020202020204" pitchFamily="34" charset="0"/>
                <a:cs typeface="Arial" panose="020B0604020202020204" pitchFamily="34" charset="0"/>
              </a:rPr>
              <a:t>)</a:t>
            </a:r>
            <a:endParaRPr lang="it-IT" sz="3200" b="1"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it-IT" sz="3200" b="1" kern="100" dirty="0">
                <a:effectLst/>
                <a:latin typeface="Arial" panose="020B0604020202020204" pitchFamily="34" charset="0"/>
                <a:ea typeface="Aptos" panose="020B0004020202020204" pitchFamily="34" charset="0"/>
                <a:cs typeface="Arial" panose="020B0604020202020204" pitchFamily="34" charset="0"/>
              </a:rPr>
              <a:t>Motivazioni specifiche del terzo settore</a:t>
            </a:r>
            <a:r>
              <a:rPr lang="it-IT" sz="32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Rafforzamento della missione sociale</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Ottimizzazione dell'impatto sociale</a:t>
            </a:r>
          </a:p>
          <a:p>
            <a:pPr marL="342900" lvl="0" indent="-342900">
              <a:lnSpc>
                <a:spcPct val="115000"/>
              </a:lnSpc>
              <a:spcAft>
                <a:spcPts val="800"/>
              </a:spcAft>
              <a:buSzPts val="1000"/>
              <a:buFont typeface="Symbol" panose="05050102010706020507" pitchFamily="18" charset="2"/>
              <a:buChar char=""/>
              <a:tabLst>
                <a:tab pos="457200" algn="l"/>
              </a:tabLst>
            </a:pPr>
            <a:r>
              <a:rPr lang="it-IT" sz="3200" kern="100" dirty="0">
                <a:effectLst/>
                <a:latin typeface="Arial" panose="020B0604020202020204" pitchFamily="34" charset="0"/>
                <a:ea typeface="Aptos" panose="020B0004020202020204" pitchFamily="34" charset="0"/>
                <a:cs typeface="Arial" panose="020B0604020202020204" pitchFamily="34" charset="0"/>
              </a:rPr>
              <a:t>Accesso a maggiori risorse per progetti di utilità sociale</a:t>
            </a:r>
          </a:p>
          <a:p>
            <a:pPr marL="342900" lvl="0" indent="-342900">
              <a:lnSpc>
                <a:spcPct val="115000"/>
              </a:lnSpc>
              <a:spcAft>
                <a:spcPts val="800"/>
              </a:spcAft>
              <a:buSzPts val="1000"/>
              <a:buFont typeface="Symbol" panose="05050102010706020507" pitchFamily="18" charset="2"/>
              <a:buChar char=""/>
              <a:tabLst>
                <a:tab pos="457200" algn="l"/>
              </a:tabLst>
            </a:pPr>
            <a:r>
              <a:rPr lang="it-IT" sz="3200" dirty="0">
                <a:effectLst/>
                <a:latin typeface="Arial" panose="020B0604020202020204" pitchFamily="34" charset="0"/>
                <a:ea typeface="Aptos" panose="020B0004020202020204" pitchFamily="34" charset="0"/>
                <a:cs typeface="Arial" panose="020B0604020202020204" pitchFamily="34" charset="0"/>
              </a:rPr>
              <a:t>Consolidamento della reputazione</a:t>
            </a:r>
            <a:endParaRPr lang="it-IT" sz="3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5" name="Segnaposto numero diapositiva 4">
            <a:extLst>
              <a:ext uri="{FF2B5EF4-FFF2-40B4-BE49-F238E27FC236}">
                <a16:creationId xmlns:a16="http://schemas.microsoft.com/office/drawing/2014/main" id="{905CD852-DF68-0383-FE83-2E8E0C98E10A}"/>
              </a:ext>
            </a:extLst>
          </p:cNvPr>
          <p:cNvSpPr>
            <a:spLocks noGrp="1"/>
          </p:cNvSpPr>
          <p:nvPr>
            <p:ph type="sldNum" sz="quarter" idx="12"/>
          </p:nvPr>
        </p:nvSpPr>
        <p:spPr/>
        <p:txBody>
          <a:bodyPr/>
          <a:lstStyle/>
          <a:p>
            <a:fld id="{E6BAC323-424C-4427-A55C-976988B02F12}" type="slidenum">
              <a:rPr lang="it-IT" smtClean="0"/>
              <a:t>8</a:t>
            </a:fld>
            <a:endParaRPr lang="it-IT"/>
          </a:p>
        </p:txBody>
      </p:sp>
    </p:spTree>
    <p:extLst>
      <p:ext uri="{BB962C8B-B14F-4D97-AF65-F5344CB8AC3E}">
        <p14:creationId xmlns:p14="http://schemas.microsoft.com/office/powerpoint/2010/main" val="241428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A113A62F-89C0-C3A7-78C0-62F9AFDBCF00}"/>
              </a:ext>
            </a:extLst>
          </p:cNvPr>
          <p:cNvSpPr>
            <a:spLocks noGrp="1" noChangeArrowheads="1"/>
          </p:cNvSpPr>
          <p:nvPr>
            <p:ph type="title" idx="4294967295"/>
          </p:nvPr>
        </p:nvSpPr>
        <p:spPr>
          <a:xfrm>
            <a:off x="2565400" y="131356"/>
            <a:ext cx="7416800" cy="524676"/>
          </a:xfrm>
        </p:spPr>
        <p:txBody>
          <a:bodyPr>
            <a:normAutofit fontScale="90000"/>
          </a:bodyPr>
          <a:lstStyle/>
          <a:p>
            <a:pPr algn="ctr" eaLnBrk="1" hangingPunct="1"/>
            <a:r>
              <a:rPr lang="it-IT" altLang="it-IT" dirty="0"/>
              <a:t>GLI OBIETTIVI IN CONCRETO</a:t>
            </a:r>
            <a:endParaRPr lang="it-IT" altLang="it-IT" dirty="0">
              <a:solidFill>
                <a:schemeClr val="tx1"/>
              </a:solidFill>
            </a:endParaRPr>
          </a:p>
        </p:txBody>
      </p:sp>
      <p:cxnSp>
        <p:nvCxnSpPr>
          <p:cNvPr id="11271" name="Connettore 2 7">
            <a:extLst>
              <a:ext uri="{FF2B5EF4-FFF2-40B4-BE49-F238E27FC236}">
                <a16:creationId xmlns:a16="http://schemas.microsoft.com/office/drawing/2014/main" id="{BCD156F7-BC7B-EFEA-BB3A-58ABF4BDC3F4}"/>
              </a:ext>
            </a:extLst>
          </p:cNvPr>
          <p:cNvCxnSpPr>
            <a:cxnSpLocks noChangeShapeType="1"/>
            <a:endCxn id="11272" idx="1"/>
          </p:cNvCxnSpPr>
          <p:nvPr/>
        </p:nvCxnSpPr>
        <p:spPr bwMode="auto">
          <a:xfrm>
            <a:off x="3360011" y="1697929"/>
            <a:ext cx="1151664" cy="367701"/>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1272" name="CasellaDiTesto 14">
            <a:extLst>
              <a:ext uri="{FF2B5EF4-FFF2-40B4-BE49-F238E27FC236}">
                <a16:creationId xmlns:a16="http://schemas.microsoft.com/office/drawing/2014/main" id="{D97CFE61-74D4-EE71-8FC6-5C425A65B317}"/>
              </a:ext>
            </a:extLst>
          </p:cNvPr>
          <p:cNvSpPr txBox="1">
            <a:spLocks noChangeArrowheads="1"/>
          </p:cNvSpPr>
          <p:nvPr/>
        </p:nvSpPr>
        <p:spPr bwMode="auto">
          <a:xfrm>
            <a:off x="4511675" y="988412"/>
            <a:ext cx="7056114" cy="215443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1450" indent="-171450"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buFontTx/>
              <a:buChar char="•"/>
            </a:pPr>
            <a:r>
              <a:rPr lang="it-IT" altLang="it-IT" sz="2400" dirty="0">
                <a:solidFill>
                  <a:srgbClr val="000000"/>
                </a:solidFill>
              </a:rPr>
              <a:t>Migliore utilizzo e sfruttamento degli impianti e delle attrezzature;</a:t>
            </a:r>
          </a:p>
          <a:p>
            <a:pPr>
              <a:buFontTx/>
              <a:buChar char="•"/>
            </a:pPr>
            <a:r>
              <a:rPr lang="it-IT" altLang="it-IT" sz="2400" dirty="0">
                <a:solidFill>
                  <a:srgbClr val="000000"/>
                </a:solidFill>
              </a:rPr>
              <a:t>Incremento ed integrazione della capacità produttiva dei diversi impianti;</a:t>
            </a:r>
          </a:p>
          <a:p>
            <a:pPr>
              <a:buFontTx/>
              <a:buChar char="•"/>
            </a:pPr>
            <a:r>
              <a:rPr lang="it-IT" altLang="it-IT" sz="2400" dirty="0">
                <a:solidFill>
                  <a:srgbClr val="000000"/>
                </a:solidFill>
              </a:rPr>
              <a:t>Integrazione di fasi produttive consecutive</a:t>
            </a:r>
          </a:p>
          <a:p>
            <a:pPr>
              <a:buFontTx/>
              <a:buChar char="•"/>
            </a:pPr>
            <a:endParaRPr lang="it-IT" altLang="it-IT" sz="1400" dirty="0">
              <a:solidFill>
                <a:srgbClr val="000000"/>
              </a:solidFill>
            </a:endParaRPr>
          </a:p>
        </p:txBody>
      </p:sp>
      <p:cxnSp>
        <p:nvCxnSpPr>
          <p:cNvPr id="11274" name="Connettore 2 37">
            <a:extLst>
              <a:ext uri="{FF2B5EF4-FFF2-40B4-BE49-F238E27FC236}">
                <a16:creationId xmlns:a16="http://schemas.microsoft.com/office/drawing/2014/main" id="{AB2211B1-CE89-D0CF-5F02-0399F56DCA2D}"/>
              </a:ext>
            </a:extLst>
          </p:cNvPr>
          <p:cNvCxnSpPr>
            <a:cxnSpLocks noChangeShapeType="1"/>
          </p:cNvCxnSpPr>
          <p:nvPr/>
        </p:nvCxnSpPr>
        <p:spPr bwMode="auto">
          <a:xfrm>
            <a:off x="3863975" y="3753646"/>
            <a:ext cx="503238" cy="180179"/>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1275" name="CasellaDiTesto 38">
            <a:extLst>
              <a:ext uri="{FF2B5EF4-FFF2-40B4-BE49-F238E27FC236}">
                <a16:creationId xmlns:a16="http://schemas.microsoft.com/office/drawing/2014/main" id="{D15F1B70-8171-A23F-695D-BC01CE85FFC1}"/>
              </a:ext>
            </a:extLst>
          </p:cNvPr>
          <p:cNvSpPr txBox="1">
            <a:spLocks noChangeArrowheads="1"/>
          </p:cNvSpPr>
          <p:nvPr/>
        </p:nvSpPr>
        <p:spPr bwMode="auto">
          <a:xfrm>
            <a:off x="4511675" y="3218658"/>
            <a:ext cx="7127552" cy="178510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1450" indent="-171450"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buFontTx/>
              <a:buChar char="•"/>
            </a:pPr>
            <a:r>
              <a:rPr lang="it-IT" altLang="it-IT" sz="2400" dirty="0">
                <a:solidFill>
                  <a:srgbClr val="000000"/>
                </a:solidFill>
              </a:rPr>
              <a:t>Conseguimento di economie di scala e sinergie nella ricerca e progettazione.</a:t>
            </a:r>
          </a:p>
          <a:p>
            <a:pPr>
              <a:buFontTx/>
              <a:buChar char="•"/>
            </a:pPr>
            <a:r>
              <a:rPr lang="it-IT" altLang="it-IT" sz="2400" dirty="0">
                <a:solidFill>
                  <a:srgbClr val="000000"/>
                </a:solidFill>
              </a:rPr>
              <a:t>Acquisizione di brevetti, licenze, segreti di fabbricazione e know-how;</a:t>
            </a:r>
          </a:p>
          <a:p>
            <a:pPr>
              <a:buFontTx/>
              <a:buChar char="•"/>
            </a:pPr>
            <a:endParaRPr lang="it-IT" altLang="it-IT" sz="1400" dirty="0">
              <a:solidFill>
                <a:srgbClr val="000000"/>
              </a:solidFill>
            </a:endParaRPr>
          </a:p>
        </p:txBody>
      </p:sp>
      <p:cxnSp>
        <p:nvCxnSpPr>
          <p:cNvPr id="11277" name="Connettore 2 61">
            <a:extLst>
              <a:ext uri="{FF2B5EF4-FFF2-40B4-BE49-F238E27FC236}">
                <a16:creationId xmlns:a16="http://schemas.microsoft.com/office/drawing/2014/main" id="{A03C04C7-B5E0-7AB8-3CF1-141305C1049D}"/>
              </a:ext>
            </a:extLst>
          </p:cNvPr>
          <p:cNvCxnSpPr>
            <a:cxnSpLocks noChangeShapeType="1"/>
          </p:cNvCxnSpPr>
          <p:nvPr/>
        </p:nvCxnSpPr>
        <p:spPr bwMode="auto">
          <a:xfrm>
            <a:off x="3863975" y="5685230"/>
            <a:ext cx="503238" cy="180181"/>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1278" name="CasellaDiTesto 62">
            <a:extLst>
              <a:ext uri="{FF2B5EF4-FFF2-40B4-BE49-F238E27FC236}">
                <a16:creationId xmlns:a16="http://schemas.microsoft.com/office/drawing/2014/main" id="{CD1EC486-75ED-AB79-51AB-3D6C1B634F8C}"/>
              </a:ext>
            </a:extLst>
          </p:cNvPr>
          <p:cNvSpPr txBox="1">
            <a:spLocks noChangeArrowheads="1"/>
          </p:cNvSpPr>
          <p:nvPr/>
        </p:nvSpPr>
        <p:spPr bwMode="auto">
          <a:xfrm>
            <a:off x="4511675" y="5248480"/>
            <a:ext cx="5905500" cy="10464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1450" indent="-171450" eaLnBrk="0" hangingPunct="0">
              <a:defRPr sz="900">
                <a:solidFill>
                  <a:schemeClr val="bg1"/>
                </a:solidFill>
                <a:latin typeface="Arial" panose="020B0604020202020204" pitchFamily="34" charset="0"/>
                <a:ea typeface="ＭＳ Ｐゴシック" panose="020B0600070205080204" pitchFamily="34" charset="-128"/>
              </a:defRPr>
            </a:lvl1pPr>
            <a:lvl2pPr marL="742950" indent="-285750" eaLnBrk="0" hangingPunct="0">
              <a:defRPr sz="900">
                <a:solidFill>
                  <a:schemeClr val="bg1"/>
                </a:solidFill>
                <a:latin typeface="Arial" panose="020B0604020202020204" pitchFamily="34" charset="0"/>
                <a:ea typeface="ＭＳ Ｐゴシック" panose="020B0600070205080204" pitchFamily="34" charset="-128"/>
              </a:defRPr>
            </a:lvl2pPr>
            <a:lvl3pPr marL="1143000" indent="-228600" eaLnBrk="0" hangingPunct="0">
              <a:defRPr sz="900">
                <a:solidFill>
                  <a:schemeClr val="bg1"/>
                </a:solidFill>
                <a:latin typeface="Arial" panose="020B0604020202020204" pitchFamily="34" charset="0"/>
                <a:ea typeface="ＭＳ Ｐゴシック" panose="020B0600070205080204" pitchFamily="34" charset="-128"/>
              </a:defRPr>
            </a:lvl3pPr>
            <a:lvl4pPr marL="1600200" indent="-228600" eaLnBrk="0" hangingPunct="0">
              <a:defRPr sz="900">
                <a:solidFill>
                  <a:schemeClr val="bg1"/>
                </a:solidFill>
                <a:latin typeface="Arial" panose="020B0604020202020204" pitchFamily="34" charset="0"/>
                <a:ea typeface="ＭＳ Ｐゴシック" panose="020B0600070205080204" pitchFamily="34" charset="-128"/>
              </a:defRPr>
            </a:lvl4pPr>
            <a:lvl5pPr marL="2057400" indent="-228600" eaLnBrk="0" hangingPunct="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buFontTx/>
              <a:buChar char="•"/>
            </a:pPr>
            <a:r>
              <a:rPr lang="it-IT" altLang="it-IT" sz="2400" dirty="0">
                <a:solidFill>
                  <a:srgbClr val="000000"/>
                </a:solidFill>
              </a:rPr>
              <a:t>Ottimizzazione del processo distributivo (trasporto, magazzinaggio </a:t>
            </a:r>
            <a:r>
              <a:rPr lang="it-IT" altLang="it-IT" sz="2400" dirty="0" err="1">
                <a:solidFill>
                  <a:srgbClr val="000000"/>
                </a:solidFill>
              </a:rPr>
              <a:t>ecc</a:t>
            </a:r>
            <a:r>
              <a:rPr lang="is-IS" altLang="it-IT" sz="2400" dirty="0">
                <a:solidFill>
                  <a:srgbClr val="000000"/>
                </a:solidFill>
              </a:rPr>
              <a:t>…)</a:t>
            </a:r>
            <a:endParaRPr lang="it-IT" altLang="it-IT" sz="2400" dirty="0">
              <a:solidFill>
                <a:srgbClr val="000000"/>
              </a:solidFill>
            </a:endParaRPr>
          </a:p>
          <a:p>
            <a:pPr>
              <a:buFontTx/>
              <a:buChar char="•"/>
            </a:pPr>
            <a:endParaRPr lang="it-IT" altLang="it-IT" sz="1400" dirty="0">
              <a:solidFill>
                <a:srgbClr val="000000"/>
              </a:solidFill>
            </a:endParaRPr>
          </a:p>
        </p:txBody>
      </p:sp>
      <p:sp>
        <p:nvSpPr>
          <p:cNvPr id="6" name="CasellaDiTesto 5">
            <a:extLst>
              <a:ext uri="{FF2B5EF4-FFF2-40B4-BE49-F238E27FC236}">
                <a16:creationId xmlns:a16="http://schemas.microsoft.com/office/drawing/2014/main" id="{CD0F6632-A04E-66AE-75E5-D53A0BB73EB3}"/>
              </a:ext>
            </a:extLst>
          </p:cNvPr>
          <p:cNvSpPr txBox="1"/>
          <p:nvPr/>
        </p:nvSpPr>
        <p:spPr>
          <a:xfrm>
            <a:off x="1270862" y="1341952"/>
            <a:ext cx="2089150" cy="461665"/>
          </a:xfrm>
          <a:prstGeom prst="rect">
            <a:avLst/>
          </a:prstGeom>
          <a:noFill/>
        </p:spPr>
        <p:txBody>
          <a:bodyPr wrap="square" rtlCol="0">
            <a:spAutoFit/>
          </a:bodyPr>
          <a:lstStyle/>
          <a:p>
            <a:r>
              <a:rPr lang="it-IT" sz="2400" b="1" dirty="0">
                <a:solidFill>
                  <a:srgbClr val="FF0000"/>
                </a:solidFill>
              </a:rPr>
              <a:t>PRODUTTIVI</a:t>
            </a:r>
          </a:p>
        </p:txBody>
      </p:sp>
      <p:sp>
        <p:nvSpPr>
          <p:cNvPr id="9" name="CasellaDiTesto 8">
            <a:extLst>
              <a:ext uri="{FF2B5EF4-FFF2-40B4-BE49-F238E27FC236}">
                <a16:creationId xmlns:a16="http://schemas.microsoft.com/office/drawing/2014/main" id="{0F8D20F9-711A-A179-819A-BE97D9BD4D86}"/>
              </a:ext>
            </a:extLst>
          </p:cNvPr>
          <p:cNvSpPr txBox="1"/>
          <p:nvPr/>
        </p:nvSpPr>
        <p:spPr>
          <a:xfrm>
            <a:off x="1270862" y="3256543"/>
            <a:ext cx="2448652" cy="461665"/>
          </a:xfrm>
          <a:prstGeom prst="rect">
            <a:avLst/>
          </a:prstGeom>
          <a:noFill/>
        </p:spPr>
        <p:txBody>
          <a:bodyPr wrap="square" rtlCol="0">
            <a:spAutoFit/>
          </a:bodyPr>
          <a:lstStyle/>
          <a:p>
            <a:r>
              <a:rPr lang="it-IT" sz="2400" b="1" dirty="0">
                <a:solidFill>
                  <a:schemeClr val="accent1">
                    <a:lumMod val="60000"/>
                    <a:lumOff val="40000"/>
                  </a:schemeClr>
                </a:solidFill>
              </a:rPr>
              <a:t>TECNOLOGICI</a:t>
            </a:r>
          </a:p>
        </p:txBody>
      </p:sp>
      <p:sp>
        <p:nvSpPr>
          <p:cNvPr id="10" name="CasellaDiTesto 9">
            <a:extLst>
              <a:ext uri="{FF2B5EF4-FFF2-40B4-BE49-F238E27FC236}">
                <a16:creationId xmlns:a16="http://schemas.microsoft.com/office/drawing/2014/main" id="{05A62DC5-EEF1-2584-E719-26A077B662A8}"/>
              </a:ext>
            </a:extLst>
          </p:cNvPr>
          <p:cNvSpPr txBox="1"/>
          <p:nvPr/>
        </p:nvSpPr>
        <p:spPr>
          <a:xfrm flipH="1">
            <a:off x="1501708" y="4940301"/>
            <a:ext cx="1858303" cy="461665"/>
          </a:xfrm>
          <a:prstGeom prst="rect">
            <a:avLst/>
          </a:prstGeom>
          <a:noFill/>
        </p:spPr>
        <p:txBody>
          <a:bodyPr wrap="square" rtlCol="0">
            <a:spAutoFit/>
          </a:bodyPr>
          <a:lstStyle/>
          <a:p>
            <a:r>
              <a:rPr lang="it-IT" sz="2400" b="1" dirty="0">
                <a:solidFill>
                  <a:schemeClr val="accent6">
                    <a:lumMod val="60000"/>
                    <a:lumOff val="40000"/>
                  </a:schemeClr>
                </a:solidFill>
              </a:rPr>
              <a:t>LOGISTICI</a:t>
            </a:r>
          </a:p>
        </p:txBody>
      </p:sp>
      <p:sp>
        <p:nvSpPr>
          <p:cNvPr id="3" name="Segnaposto numero diapositiva 2">
            <a:extLst>
              <a:ext uri="{FF2B5EF4-FFF2-40B4-BE49-F238E27FC236}">
                <a16:creationId xmlns:a16="http://schemas.microsoft.com/office/drawing/2014/main" id="{6BE58534-9FEC-6832-5A59-59E70816F925}"/>
              </a:ext>
            </a:extLst>
          </p:cNvPr>
          <p:cNvSpPr>
            <a:spLocks noGrp="1"/>
          </p:cNvSpPr>
          <p:nvPr>
            <p:ph type="sldNum" sz="quarter" idx="12"/>
          </p:nvPr>
        </p:nvSpPr>
        <p:spPr/>
        <p:txBody>
          <a:bodyPr/>
          <a:lstStyle/>
          <a:p>
            <a:fld id="{E6BAC323-424C-4427-A55C-976988B02F12}" type="slidenum">
              <a:rPr lang="it-IT" smtClean="0"/>
              <a:t>9</a:t>
            </a:fld>
            <a:endParaRPr lang="it-IT"/>
          </a:p>
        </p:txBody>
      </p:sp>
    </p:spTree>
    <p:extLst>
      <p:ext uri="{BB962C8B-B14F-4D97-AF65-F5344CB8AC3E}">
        <p14:creationId xmlns:p14="http://schemas.microsoft.com/office/powerpoint/2010/main" val="223105816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6959</Words>
  <Application>Microsoft Office PowerPoint</Application>
  <PresentationFormat>Widescreen</PresentationFormat>
  <Paragraphs>521</Paragraphs>
  <Slides>60</Slides>
  <Notes>6</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60</vt:i4>
      </vt:variant>
    </vt:vector>
  </HeadingPairs>
  <TitlesOfParts>
    <vt:vector size="70" baseType="lpstr">
      <vt:lpstr>Aptos</vt:lpstr>
      <vt:lpstr>Aptos Display</vt:lpstr>
      <vt:lpstr>Arial</vt:lpstr>
      <vt:lpstr>Calibri</vt:lpstr>
      <vt:lpstr>Courier New</vt:lpstr>
      <vt:lpstr>Noto Sans</vt:lpstr>
      <vt:lpstr>Symbol</vt:lpstr>
      <vt:lpstr>Times New Roman</vt:lpstr>
      <vt:lpstr>Tema di Office</vt:lpstr>
      <vt:lpstr>Office Theme</vt:lpstr>
      <vt:lpstr> LA FUSIONE Operazione straordinaria</vt:lpstr>
      <vt:lpstr>La FUSIONE è Operazione straordinaria</vt:lpstr>
      <vt:lpstr>DEFINIZIONE</vt:lpstr>
      <vt:lpstr>Presentazione standard di PowerPoint</vt:lpstr>
      <vt:lpstr>Presentazione standard di PowerPoint</vt:lpstr>
      <vt:lpstr>Presentazione standard di PowerPoint</vt:lpstr>
      <vt:lpstr>Presentazione standard di PowerPoint</vt:lpstr>
      <vt:lpstr>Presentazione standard di PowerPoint</vt:lpstr>
      <vt:lpstr>GLI OBIETTIVI IN CONCRETO</vt:lpstr>
      <vt:lpstr>GLI OBIETTIVI IN CONCRETO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TIPI DI FUSIONE</vt:lpstr>
      <vt:lpstr> FUSIONE DIRETTA O  INVERSA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Fusione e capitale sociale</vt:lpstr>
      <vt:lpstr>Fusione e capitale sociale</vt:lpstr>
      <vt:lpstr>Fusione e capitale sociale</vt:lpstr>
      <vt:lpstr>Presentazione standard di PowerPoint</vt:lpstr>
      <vt:lpstr>Presentazione standard di PowerPoint</vt:lpstr>
      <vt:lpstr>Fusione: procedimento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In relazione al principio di continuità espresso dall’art. 2504 ter, 3° co.  Le operazioni straordinarie possono essere distinte:</vt:lpstr>
      <vt:lpstr>Business Combination</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FUSIONE</dc:title>
  <dc:creator>Notaio Eliana Morandi - Notai Trentini Riuniti</dc:creator>
  <cp:lastModifiedBy>Gloria Fuser</cp:lastModifiedBy>
  <cp:revision>29</cp:revision>
  <cp:lastPrinted>2025-04-09T18:17:45Z</cp:lastPrinted>
  <dcterms:created xsi:type="dcterms:W3CDTF">2024-04-09T09:43:27Z</dcterms:created>
  <dcterms:modified xsi:type="dcterms:W3CDTF">2025-04-10T07:33:58Z</dcterms:modified>
</cp:coreProperties>
</file>