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678" r:id="rId4"/>
    <p:sldMasterId id="2147483685" r:id="rId5"/>
  </p:sldMasterIdLst>
  <p:notesMasterIdLst>
    <p:notesMasterId r:id="rId20"/>
  </p:notesMasterIdLst>
  <p:handoutMasterIdLst>
    <p:handoutMasterId r:id="rId21"/>
  </p:handoutMasterIdLst>
  <p:sldIdLst>
    <p:sldId id="7907" r:id="rId6"/>
    <p:sldId id="7905" r:id="rId7"/>
    <p:sldId id="8000" r:id="rId8"/>
    <p:sldId id="8016" r:id="rId9"/>
    <p:sldId id="7992" r:id="rId10"/>
    <p:sldId id="7993" r:id="rId11"/>
    <p:sldId id="8017" r:id="rId12"/>
    <p:sldId id="8018" r:id="rId13"/>
    <p:sldId id="7996" r:id="rId14"/>
    <p:sldId id="7988" r:id="rId15"/>
    <p:sldId id="7997" r:id="rId16"/>
    <p:sldId id="8019" r:id="rId17"/>
    <p:sldId id="8015" r:id="rId18"/>
    <p:sldId id="801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6D"/>
    <a:srgbClr val="E7E7E8"/>
    <a:srgbClr val="CC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6247" autoAdjust="0"/>
  </p:normalViewPr>
  <p:slideViewPr>
    <p:cSldViewPr snapToGrid="0" snapToObjects="1">
      <p:cViewPr varScale="1">
        <p:scale>
          <a:sx n="136" d="100"/>
          <a:sy n="136" d="100"/>
        </p:scale>
        <p:origin x="744" y="114"/>
      </p:cViewPr>
      <p:guideLst>
        <p:guide orient="horz" pos="676"/>
        <p:guide pos="5668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AC631-FCA0-3448-98D1-F478E395540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1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4EF41E2-2DF8-6B27-34A2-54161A28E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6376C1C-AE3E-AE0D-B90E-5D60D57AF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/>
              <a:t>This template was inserted from Power-user, the productivity add-in for PowerPoint, Excel and Word.</a:t>
            </a:r>
          </a:p>
          <a:p>
            <a:r>
              <a:rPr lang="en-US" altLang="it-IT"/>
              <a:t>Get thousands of templates, icons, maps, diagrams and charts with Power-user. Visit https://www.powerusersoftwares.com/!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AB57D86-4FFA-8172-7B9D-59B06125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8ED0DB-5F37-4ADA-9E78-84A292A5844B}" type="slidenum">
              <a:rPr lang="en-US" altLang="it-IT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AC631-FCA0-3448-98D1-F478E395540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6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F425B-EA61-4F0B-7B14-EC25DDF1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C31246D2-BD68-50C5-8D10-81F6FABFE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C4C5EBC8-3424-7FDC-6508-9BE1B2FE5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0B041659-7ED9-D477-B08D-188A982B4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8769D-C5D0-459B-9E27-630A704AF32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8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4FA6-A4A8-590C-8284-DCAA6279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5EAFA2E8-C149-AA7C-7A9A-F524D7BB8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6A635593-70BE-05BB-B8DE-B6432CF43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A8597A1A-4BBF-754F-E5C7-94C812DCC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8769D-C5D0-459B-9E27-630A704AF32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8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AAEF-FD7E-A5ED-2968-D718195D4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B9D0AB19-0D08-7609-754D-45FE6856C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DD5A3AE6-B62E-676E-09E7-E32F9878B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C784AC52-92FE-F066-7175-DEAAAD443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8769D-C5D0-459B-9E27-630A704AF32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E1DD2-5ECD-72CC-2AF2-0507D8499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2737EB8B-C527-0439-B977-596F094CB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3793B4C2-1B70-F2EF-11EE-E197ADF7E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E24B18F8-E3C6-F0F3-C471-4795F860C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8769D-C5D0-459B-9E27-630A704AF32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6" hidden="1">
            <a:extLst>
              <a:ext uri="{FF2B5EF4-FFF2-40B4-BE49-F238E27FC236}">
                <a16:creationId xmlns:a16="http://schemas.microsoft.com/office/drawing/2014/main" id="{D9ECADBB-48C3-48AD-88C4-CD0DD658D8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3" y="1193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0" imgH="0" progId="TCLayout.ActiveDocument.1">
                  <p:embed/>
                </p:oleObj>
              </mc:Choice>
              <mc:Fallback>
                <p:oleObj name="Diapositiva think-cell" r:id="rId4" imgW="0" imgH="0" progId="TCLayout.ActiveDocument.1">
                  <p:embed/>
                  <p:pic>
                    <p:nvPicPr>
                      <p:cNvPr id="3" name="Oggetto 6" hidden="1">
                        <a:extLst>
                          <a:ext uri="{FF2B5EF4-FFF2-40B4-BE49-F238E27FC236}">
                            <a16:creationId xmlns:a16="http://schemas.microsoft.com/office/drawing/2014/main" id="{D9ECADBB-48C3-48AD-88C4-CD0DD658D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193"/>
                        <a:ext cx="2381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7" hidden="1">
            <a:extLst>
              <a:ext uri="{FF2B5EF4-FFF2-40B4-BE49-F238E27FC236}">
                <a16:creationId xmlns:a16="http://schemas.microsoft.com/office/drawing/2014/main" id="{484E3FC7-04B8-4D8B-A367-20E2C7F2CE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3" y="1193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0" imgH="0" progId="TCLayout.ActiveDocument.1">
                  <p:embed/>
                </p:oleObj>
              </mc:Choice>
              <mc:Fallback>
                <p:oleObj name="Diapositiva think-cell" r:id="rId6" imgW="0" imgH="0" progId="TCLayout.ActiveDocument.1">
                  <p:embed/>
                  <p:pic>
                    <p:nvPicPr>
                      <p:cNvPr id="4" name="Oggetto 7" hidden="1">
                        <a:extLst>
                          <a:ext uri="{FF2B5EF4-FFF2-40B4-BE49-F238E27FC236}">
                            <a16:creationId xmlns:a16="http://schemas.microsoft.com/office/drawing/2014/main" id="{484E3FC7-04B8-4D8B-A367-20E2C7F2CE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193"/>
                        <a:ext cx="2381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19">
            <a:extLst>
              <a:ext uri="{FF2B5EF4-FFF2-40B4-BE49-F238E27FC236}">
                <a16:creationId xmlns:a16="http://schemas.microsoft.com/office/drawing/2014/main" id="{B8BB3965-FFC8-4101-987F-5BDF1C59636F}"/>
              </a:ext>
            </a:extLst>
          </p:cNvPr>
          <p:cNvSpPr/>
          <p:nvPr userDrawn="1"/>
        </p:nvSpPr>
        <p:spPr>
          <a:xfrm>
            <a:off x="0" y="2"/>
            <a:ext cx="9173766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760"/>
          </a:p>
        </p:txBody>
      </p:sp>
      <p:cxnSp>
        <p:nvCxnSpPr>
          <p:cNvPr id="6" name="Connettore 1 10">
            <a:extLst>
              <a:ext uri="{FF2B5EF4-FFF2-40B4-BE49-F238E27FC236}">
                <a16:creationId xmlns:a16="http://schemas.microsoft.com/office/drawing/2014/main" id="{108D4735-D73E-4F57-9DFE-AED615B9467D}"/>
              </a:ext>
            </a:extLst>
          </p:cNvPr>
          <p:cNvCxnSpPr/>
          <p:nvPr userDrawn="1"/>
        </p:nvCxnSpPr>
        <p:spPr>
          <a:xfrm>
            <a:off x="9526" y="110730"/>
            <a:ext cx="9164241" cy="595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>
            <a:extLst>
              <a:ext uri="{FF2B5EF4-FFF2-40B4-BE49-F238E27FC236}">
                <a16:creationId xmlns:a16="http://schemas.microsoft.com/office/drawing/2014/main" id="{B785B67B-83E5-4D27-A06E-B97191BAA13D}"/>
              </a:ext>
            </a:extLst>
          </p:cNvPr>
          <p:cNvCxnSpPr/>
          <p:nvPr userDrawn="1"/>
        </p:nvCxnSpPr>
        <p:spPr>
          <a:xfrm flipV="1">
            <a:off x="0" y="4710112"/>
            <a:ext cx="9144000" cy="5954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CB3A3E-98F6-4013-A62F-9B7447C535E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03537" y="4723008"/>
            <a:ext cx="926306" cy="396286"/>
          </a:xfrm>
          <a:prstGeom prst="rect">
            <a:avLst/>
          </a:prstGeom>
        </p:spPr>
      </p:pic>
      <p:pic>
        <p:nvPicPr>
          <p:cNvPr id="13" name="Graphic 14">
            <a:extLst>
              <a:ext uri="{FF2B5EF4-FFF2-40B4-BE49-F238E27FC236}">
                <a16:creationId xmlns:a16="http://schemas.microsoft.com/office/drawing/2014/main" id="{D2DD622A-DE1D-410E-98AF-B72E8E2BE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8"/>
          <a:stretch>
            <a:fillRect/>
          </a:stretch>
        </p:blipFill>
        <p:spPr bwMode="auto">
          <a:xfrm>
            <a:off x="6788727" y="1237062"/>
            <a:ext cx="2345749" cy="29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0">
            <a:extLst>
              <a:ext uri="{FF2B5EF4-FFF2-40B4-BE49-F238E27FC236}">
                <a16:creationId xmlns:a16="http://schemas.microsoft.com/office/drawing/2014/main" id="{9C8AA2FC-0283-474A-AA00-BD5C0CDED5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6" y="4782443"/>
            <a:ext cx="92630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6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525" cy="9525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89552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1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4BEA-D865-4B20-9659-51FC551EF13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6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0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5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3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36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3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F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DD44B36-1366-4680-B663-87DF49285452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cxnSp>
        <p:nvCxnSpPr>
          <p:cNvPr id="7" name="Connettore 1 10">
            <a:extLst>
              <a:ext uri="{FF2B5EF4-FFF2-40B4-BE49-F238E27FC236}">
                <a16:creationId xmlns:a16="http://schemas.microsoft.com/office/drawing/2014/main" id="{8DE346C7-BAD4-45D0-ADC1-454BCE10EF5C}"/>
              </a:ext>
            </a:extLst>
          </p:cNvPr>
          <p:cNvCxnSpPr/>
          <p:nvPr userDrawn="1"/>
        </p:nvCxnSpPr>
        <p:spPr>
          <a:xfrm>
            <a:off x="0" y="113110"/>
            <a:ext cx="9164638" cy="476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16">
            <a:extLst>
              <a:ext uri="{FF2B5EF4-FFF2-40B4-BE49-F238E27FC236}">
                <a16:creationId xmlns:a16="http://schemas.microsoft.com/office/drawing/2014/main" id="{065C54A5-BDAC-4DD6-89E2-99549A3136B9}"/>
              </a:ext>
            </a:extLst>
          </p:cNvPr>
          <p:cNvCxnSpPr/>
          <p:nvPr userDrawn="1"/>
        </p:nvCxnSpPr>
        <p:spPr>
          <a:xfrm flipV="1">
            <a:off x="0" y="4505914"/>
            <a:ext cx="9144000" cy="595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1">
            <a:extLst>
              <a:ext uri="{FF2B5EF4-FFF2-40B4-BE49-F238E27FC236}">
                <a16:creationId xmlns:a16="http://schemas.microsoft.com/office/drawing/2014/main" id="{6697A0F9-C044-439B-9D3D-6EEBCD47A5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8" y="4598185"/>
            <a:ext cx="1236204" cy="3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2729" y="174871"/>
            <a:ext cx="8444753" cy="835235"/>
          </a:xfrm>
        </p:spPr>
        <p:txBody>
          <a:bodyPr>
            <a:noAutofit/>
          </a:bodyPr>
          <a:lstStyle>
            <a:lvl1pPr algn="ctr">
              <a:defRPr sz="2400" b="1" i="0" baseline="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083635" y="1381642"/>
            <a:ext cx="2894084" cy="5529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1"/>
          </p:nvPr>
        </p:nvSpPr>
        <p:spPr>
          <a:xfrm>
            <a:off x="532264" y="2395183"/>
            <a:ext cx="8235218" cy="142315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85912A1-FC6F-45AE-A1DC-AC74D6587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3629" y="4608905"/>
            <a:ext cx="1049338" cy="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97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3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06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F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 userDrawn="1"/>
        </p:nvSpPr>
        <p:spPr>
          <a:xfrm>
            <a:off x="-9627" y="2208"/>
            <a:ext cx="9174857" cy="83445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013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" y="113316"/>
            <a:ext cx="9165229" cy="5017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 userDrawn="1"/>
        </p:nvCxnSpPr>
        <p:spPr>
          <a:xfrm flipV="1">
            <a:off x="-9628" y="4678682"/>
            <a:ext cx="9144000" cy="5824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FD6E9CDE-55FA-41A3-A199-7A3E54D9B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3537" y="4723008"/>
            <a:ext cx="926306" cy="396286"/>
          </a:xfrm>
          <a:prstGeom prst="rect">
            <a:avLst/>
          </a:prstGeom>
        </p:spPr>
      </p:pic>
      <p:pic>
        <p:nvPicPr>
          <p:cNvPr id="6" name="Immagine 20">
            <a:extLst>
              <a:ext uri="{FF2B5EF4-FFF2-40B4-BE49-F238E27FC236}">
                <a16:creationId xmlns:a16="http://schemas.microsoft.com/office/drawing/2014/main" id="{6245930D-7FE4-42FF-9F0A-C6DB68A91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4782449"/>
            <a:ext cx="92630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2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F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DD44B36-1366-4680-B663-87DF49285452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cxnSp>
        <p:nvCxnSpPr>
          <p:cNvPr id="7" name="Connettore 1 10">
            <a:extLst>
              <a:ext uri="{FF2B5EF4-FFF2-40B4-BE49-F238E27FC236}">
                <a16:creationId xmlns:a16="http://schemas.microsoft.com/office/drawing/2014/main" id="{8DE346C7-BAD4-45D0-ADC1-454BCE10EF5C}"/>
              </a:ext>
            </a:extLst>
          </p:cNvPr>
          <p:cNvCxnSpPr/>
          <p:nvPr userDrawn="1"/>
        </p:nvCxnSpPr>
        <p:spPr>
          <a:xfrm>
            <a:off x="0" y="113110"/>
            <a:ext cx="9164638" cy="476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5E3542-DFA9-47C6-BF9B-61276A43D8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2729" y="174871"/>
            <a:ext cx="8444753" cy="835235"/>
          </a:xfrm>
        </p:spPr>
        <p:txBody>
          <a:bodyPr>
            <a:noAutofit/>
          </a:bodyPr>
          <a:lstStyle>
            <a:lvl1pPr algn="ctr">
              <a:defRPr sz="2400" b="1" i="0" baseline="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083635" y="1381642"/>
            <a:ext cx="2894084" cy="5529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1"/>
          </p:nvPr>
        </p:nvSpPr>
        <p:spPr>
          <a:xfrm>
            <a:off x="532264" y="2395183"/>
            <a:ext cx="8235218" cy="142315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2" name="Immagine 20">
            <a:extLst>
              <a:ext uri="{FF2B5EF4-FFF2-40B4-BE49-F238E27FC236}">
                <a16:creationId xmlns:a16="http://schemas.microsoft.com/office/drawing/2014/main" id="{8F5A9ED2-2702-4B6C-BBF6-E7A9B3475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" y="4782443"/>
            <a:ext cx="92630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5908938-0B14-49DA-B104-87415CC711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3537" y="4723008"/>
            <a:ext cx="926306" cy="396286"/>
          </a:xfrm>
          <a:prstGeom prst="rect">
            <a:avLst/>
          </a:prstGeom>
        </p:spPr>
      </p:pic>
      <p:cxnSp>
        <p:nvCxnSpPr>
          <p:cNvPr id="14" name="Connettore 1 16">
            <a:extLst>
              <a:ext uri="{FF2B5EF4-FFF2-40B4-BE49-F238E27FC236}">
                <a16:creationId xmlns:a16="http://schemas.microsoft.com/office/drawing/2014/main" id="{47415878-2ADF-45C6-81AD-812D6D891C54}"/>
              </a:ext>
            </a:extLst>
          </p:cNvPr>
          <p:cNvCxnSpPr/>
          <p:nvPr userDrawn="1"/>
        </p:nvCxnSpPr>
        <p:spPr>
          <a:xfrm flipV="1">
            <a:off x="0" y="4710112"/>
            <a:ext cx="9144000" cy="5954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3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6" hidden="1">
            <a:extLst>
              <a:ext uri="{FF2B5EF4-FFF2-40B4-BE49-F238E27FC236}">
                <a16:creationId xmlns:a16="http://schemas.microsoft.com/office/drawing/2014/main" id="{96633550-1829-4FC2-933D-3F0AFC623F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198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16" imgH="216" progId="TCLayout.ActiveDocument.1">
                  <p:embed/>
                </p:oleObj>
              </mc:Choice>
              <mc:Fallback>
                <p:oleObj name="Diapositiva think-cell" r:id="rId4" imgW="216" imgH="216" progId="TCLayout.ActiveDocument.1">
                  <p:embed/>
                  <p:pic>
                    <p:nvPicPr>
                      <p:cNvPr id="3" name="Oggetto 6" hidden="1">
                        <a:extLst>
                          <a:ext uri="{FF2B5EF4-FFF2-40B4-BE49-F238E27FC236}">
                            <a16:creationId xmlns:a16="http://schemas.microsoft.com/office/drawing/2014/main" id="{96633550-1829-4FC2-933D-3F0AFC623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8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7" hidden="1">
            <a:extLst>
              <a:ext uri="{FF2B5EF4-FFF2-40B4-BE49-F238E27FC236}">
                <a16:creationId xmlns:a16="http://schemas.microsoft.com/office/drawing/2014/main" id="{51E05376-9EAC-4969-A4F0-0E73C6757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8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16" imgH="216" progId="TCLayout.ActiveDocument.1">
                  <p:embed/>
                </p:oleObj>
              </mc:Choice>
              <mc:Fallback>
                <p:oleObj name="Diapositiva think-cell" r:id="rId6" imgW="216" imgH="216" progId="TCLayout.ActiveDocument.1">
                  <p:embed/>
                  <p:pic>
                    <p:nvPicPr>
                      <p:cNvPr id="4" name="Oggetto 7" hidden="1">
                        <a:extLst>
                          <a:ext uri="{FF2B5EF4-FFF2-40B4-BE49-F238E27FC236}">
                            <a16:creationId xmlns:a16="http://schemas.microsoft.com/office/drawing/2014/main" id="{51E05376-9EAC-4969-A4F0-0E73C6757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8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19">
            <a:extLst>
              <a:ext uri="{FF2B5EF4-FFF2-40B4-BE49-F238E27FC236}">
                <a16:creationId xmlns:a16="http://schemas.microsoft.com/office/drawing/2014/main" id="{C77DEDDD-30E0-48D1-91F0-270C69E23BEA}"/>
              </a:ext>
            </a:extLst>
          </p:cNvPr>
          <p:cNvSpPr/>
          <p:nvPr userDrawn="1"/>
        </p:nvSpPr>
        <p:spPr>
          <a:xfrm>
            <a:off x="5" y="6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760"/>
          </a:p>
        </p:txBody>
      </p:sp>
      <p:cxnSp>
        <p:nvCxnSpPr>
          <p:cNvPr id="6" name="Connettore 1 10">
            <a:extLst>
              <a:ext uri="{FF2B5EF4-FFF2-40B4-BE49-F238E27FC236}">
                <a16:creationId xmlns:a16="http://schemas.microsoft.com/office/drawing/2014/main" id="{4EA02C99-4AF7-4CD3-8242-F7D9B2FEB05E}"/>
              </a:ext>
            </a:extLst>
          </p:cNvPr>
          <p:cNvCxnSpPr/>
          <p:nvPr userDrawn="1"/>
        </p:nvCxnSpPr>
        <p:spPr>
          <a:xfrm>
            <a:off x="9525" y="110735"/>
            <a:ext cx="9164638" cy="595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16">
            <a:extLst>
              <a:ext uri="{FF2B5EF4-FFF2-40B4-BE49-F238E27FC236}">
                <a16:creationId xmlns:a16="http://schemas.microsoft.com/office/drawing/2014/main" id="{6A5F998D-B0F4-46DE-9A14-62A960DC85BC}"/>
              </a:ext>
            </a:extLst>
          </p:cNvPr>
          <p:cNvCxnSpPr/>
          <p:nvPr userDrawn="1"/>
        </p:nvCxnSpPr>
        <p:spPr>
          <a:xfrm flipV="1">
            <a:off x="0" y="4710112"/>
            <a:ext cx="9144000" cy="5954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11" name="Immagine 20">
            <a:extLst>
              <a:ext uri="{FF2B5EF4-FFF2-40B4-BE49-F238E27FC236}">
                <a16:creationId xmlns:a16="http://schemas.microsoft.com/office/drawing/2014/main" id="{D73FFBB8-FBB8-47FF-AC33-D083CF274E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4782449"/>
            <a:ext cx="92630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FD77330-B32E-4C4E-9AB9-7EC0C1BD8A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03537" y="4723014"/>
            <a:ext cx="926306" cy="396286"/>
          </a:xfrm>
          <a:prstGeom prst="rect">
            <a:avLst/>
          </a:prstGeom>
        </p:spPr>
      </p:pic>
      <p:pic>
        <p:nvPicPr>
          <p:cNvPr id="14" name="Graphic 14">
            <a:extLst>
              <a:ext uri="{FF2B5EF4-FFF2-40B4-BE49-F238E27FC236}">
                <a16:creationId xmlns:a16="http://schemas.microsoft.com/office/drawing/2014/main" id="{E45EDCF7-6C20-41BB-88DC-E178E43FD9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8"/>
          <a:stretch>
            <a:fillRect/>
          </a:stretch>
        </p:blipFill>
        <p:spPr bwMode="auto">
          <a:xfrm>
            <a:off x="6788731" y="1237064"/>
            <a:ext cx="2345749" cy="29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0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 -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4058D2E-A62F-4B63-967B-0C9812A26886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211FFE6-20A9-40EA-B46B-A1A1F024F2AF}"/>
              </a:ext>
            </a:extLst>
          </p:cNvPr>
          <p:cNvSpPr/>
          <p:nvPr userDrawn="1"/>
        </p:nvSpPr>
        <p:spPr>
          <a:xfrm>
            <a:off x="-3175" y="4298157"/>
            <a:ext cx="9158288" cy="845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5B10C1BD-7211-46C6-8CB5-08906EA82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45282"/>
            <a:ext cx="3436938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39">
            <a:extLst>
              <a:ext uri="{FF2B5EF4-FFF2-40B4-BE49-F238E27FC236}">
                <a16:creationId xmlns:a16="http://schemas.microsoft.com/office/drawing/2014/main" id="{C5216E49-D46C-485B-84B6-87A307BEC246}"/>
              </a:ext>
            </a:extLst>
          </p:cNvPr>
          <p:cNvCxnSpPr/>
          <p:nvPr userDrawn="1"/>
        </p:nvCxnSpPr>
        <p:spPr>
          <a:xfrm>
            <a:off x="0" y="122635"/>
            <a:ext cx="9164638" cy="476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40">
            <a:extLst>
              <a:ext uri="{FF2B5EF4-FFF2-40B4-BE49-F238E27FC236}">
                <a16:creationId xmlns:a16="http://schemas.microsoft.com/office/drawing/2014/main" id="{F60CBF98-6257-4521-87D0-C3014D8CA789}"/>
              </a:ext>
            </a:extLst>
          </p:cNvPr>
          <p:cNvCxnSpPr/>
          <p:nvPr userDrawn="1"/>
        </p:nvCxnSpPr>
        <p:spPr>
          <a:xfrm flipV="1">
            <a:off x="0" y="4362450"/>
            <a:ext cx="9144000" cy="595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41">
            <a:extLst>
              <a:ext uri="{FF2B5EF4-FFF2-40B4-BE49-F238E27FC236}">
                <a16:creationId xmlns:a16="http://schemas.microsoft.com/office/drawing/2014/main" id="{7C1562C5-BB82-4A07-A696-FFACA6381300}"/>
              </a:ext>
            </a:extLst>
          </p:cNvPr>
          <p:cNvCxnSpPr/>
          <p:nvPr userDrawn="1"/>
        </p:nvCxnSpPr>
        <p:spPr>
          <a:xfrm flipV="1">
            <a:off x="0" y="5051823"/>
            <a:ext cx="9164638" cy="595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13">
            <a:extLst>
              <a:ext uri="{FF2B5EF4-FFF2-40B4-BE49-F238E27FC236}">
                <a16:creationId xmlns:a16="http://schemas.microsoft.com/office/drawing/2014/main" id="{7639EFCA-ACCD-41DB-9CA6-1D43963E28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2026" y="3727849"/>
            <a:ext cx="4676775" cy="439340"/>
            <a:chOff x="2234147" y="4747802"/>
            <a:chExt cx="4676185" cy="585275"/>
          </a:xfrm>
        </p:grpSpPr>
        <p:pic>
          <p:nvPicPr>
            <p:cNvPr id="10" name="Immagine 14">
              <a:extLst>
                <a:ext uri="{FF2B5EF4-FFF2-40B4-BE49-F238E27FC236}">
                  <a16:creationId xmlns:a16="http://schemas.microsoft.com/office/drawing/2014/main" id="{22AE9A45-9915-41D6-BCD4-FE2D048618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895" y="4747802"/>
              <a:ext cx="1255437" cy="58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magine 15">
              <a:extLst>
                <a:ext uri="{FF2B5EF4-FFF2-40B4-BE49-F238E27FC236}">
                  <a16:creationId xmlns:a16="http://schemas.microsoft.com/office/drawing/2014/main" id="{4391DC98-AA3D-4319-BBE6-BA4519BC2D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147" y="4807658"/>
              <a:ext cx="2811267" cy="50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sellaDiTesto 16">
            <a:extLst>
              <a:ext uri="{FF2B5EF4-FFF2-40B4-BE49-F238E27FC236}">
                <a16:creationId xmlns:a16="http://schemas.microsoft.com/office/drawing/2014/main" id="{902FA768-A7BB-4988-8C4C-097BD6CA0B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38" y="3343276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1200">
                <a:latin typeface="Arial" panose="020B0604020202020204" pitchFamily="34" charset="0"/>
              </a:rPr>
              <a:t>In collaborazione con: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853" y="1320827"/>
            <a:ext cx="8444753" cy="1166656"/>
          </a:xfrm>
        </p:spPr>
        <p:txBody>
          <a:bodyPr>
            <a:noAutofit/>
          </a:bodyPr>
          <a:lstStyle>
            <a:lvl1pPr algn="ctr">
              <a:defRPr sz="3150" b="1" i="0" baseline="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19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F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2729" y="174871"/>
            <a:ext cx="8444753" cy="835235"/>
          </a:xfrm>
        </p:spPr>
        <p:txBody>
          <a:bodyPr>
            <a:noAutofit/>
          </a:bodyPr>
          <a:lstStyle>
            <a:lvl1pPr algn="ctr">
              <a:defRPr sz="2400" b="1" i="0" baseline="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20" name="Rettangolo 19"/>
          <p:cNvSpPr/>
          <p:nvPr userDrawn="1"/>
        </p:nvSpPr>
        <p:spPr>
          <a:xfrm>
            <a:off x="-9627" y="2208"/>
            <a:ext cx="9174857" cy="83445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013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" y="113316"/>
            <a:ext cx="9165229" cy="5017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 userDrawn="1"/>
        </p:nvCxnSpPr>
        <p:spPr>
          <a:xfrm flipV="1">
            <a:off x="-26895" y="4690329"/>
            <a:ext cx="9144000" cy="5824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67BF0C97-3833-4B27-B050-90E0EABF7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3537" y="4723008"/>
            <a:ext cx="926306" cy="396286"/>
          </a:xfrm>
          <a:prstGeom prst="rect">
            <a:avLst/>
          </a:prstGeom>
        </p:spPr>
      </p:pic>
      <p:pic>
        <p:nvPicPr>
          <p:cNvPr id="7" name="Immagine 20">
            <a:extLst>
              <a:ext uri="{FF2B5EF4-FFF2-40B4-BE49-F238E27FC236}">
                <a16:creationId xmlns:a16="http://schemas.microsoft.com/office/drawing/2014/main" id="{E4485EAA-B259-47FE-82B2-A8CA498925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4782449"/>
            <a:ext cx="92630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1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6" hidden="1">
            <a:extLst>
              <a:ext uri="{FF2B5EF4-FFF2-40B4-BE49-F238E27FC236}">
                <a16:creationId xmlns:a16="http://schemas.microsoft.com/office/drawing/2014/main" id="{21A60242-D4F7-021C-B23A-618AE7C10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16" imgH="216" progId="TCLayout.ActiveDocument.1">
                  <p:embed/>
                </p:oleObj>
              </mc:Choice>
              <mc:Fallback>
                <p:oleObj name="Diapositiva think-cell" r:id="rId4" imgW="216" imgH="216" progId="TCLayout.ActiveDocument.1">
                  <p:embed/>
                  <p:pic>
                    <p:nvPicPr>
                      <p:cNvPr id="3" name="Oggetto 6" hidden="1">
                        <a:extLst>
                          <a:ext uri="{FF2B5EF4-FFF2-40B4-BE49-F238E27FC236}">
                            <a16:creationId xmlns:a16="http://schemas.microsoft.com/office/drawing/2014/main" id="{21A60242-D4F7-021C-B23A-618AE7C10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7" hidden="1">
            <a:extLst>
              <a:ext uri="{FF2B5EF4-FFF2-40B4-BE49-F238E27FC236}">
                <a16:creationId xmlns:a16="http://schemas.microsoft.com/office/drawing/2014/main" id="{B8FA1D2E-3207-A32F-52E0-AC282F4239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16" imgH="216" progId="TCLayout.ActiveDocument.1">
                  <p:embed/>
                </p:oleObj>
              </mc:Choice>
              <mc:Fallback>
                <p:oleObj name="Diapositiva think-cell" r:id="rId6" imgW="216" imgH="216" progId="TCLayout.ActiveDocument.1">
                  <p:embed/>
                  <p:pic>
                    <p:nvPicPr>
                      <p:cNvPr id="4" name="Oggetto 7" hidden="1">
                        <a:extLst>
                          <a:ext uri="{FF2B5EF4-FFF2-40B4-BE49-F238E27FC236}">
                            <a16:creationId xmlns:a16="http://schemas.microsoft.com/office/drawing/2014/main" id="{B8FA1D2E-3207-A32F-52E0-AC282F423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19">
            <a:extLst>
              <a:ext uri="{FF2B5EF4-FFF2-40B4-BE49-F238E27FC236}">
                <a16:creationId xmlns:a16="http://schemas.microsoft.com/office/drawing/2014/main" id="{9DEAFDA5-E717-D3FF-9C65-A97EE3935508}"/>
              </a:ext>
            </a:extLst>
          </p:cNvPr>
          <p:cNvSpPr/>
          <p:nvPr userDrawn="1"/>
        </p:nvSpPr>
        <p:spPr>
          <a:xfrm>
            <a:off x="0" y="0"/>
            <a:ext cx="9173766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cxnSp>
        <p:nvCxnSpPr>
          <p:cNvPr id="6" name="Connettore 1 10">
            <a:extLst>
              <a:ext uri="{FF2B5EF4-FFF2-40B4-BE49-F238E27FC236}">
                <a16:creationId xmlns:a16="http://schemas.microsoft.com/office/drawing/2014/main" id="{9EE7E8C0-CF8D-35E3-6FBE-9D72C269A67F}"/>
              </a:ext>
            </a:extLst>
          </p:cNvPr>
          <p:cNvCxnSpPr/>
          <p:nvPr userDrawn="1"/>
        </p:nvCxnSpPr>
        <p:spPr>
          <a:xfrm>
            <a:off x="9525" y="110729"/>
            <a:ext cx="9164241" cy="595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14">
            <a:extLst>
              <a:ext uri="{FF2B5EF4-FFF2-40B4-BE49-F238E27FC236}">
                <a16:creationId xmlns:a16="http://schemas.microsoft.com/office/drawing/2014/main" id="{5B263712-9542-4BC1-B335-E7D824F9DB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8"/>
          <a:stretch>
            <a:fillRect/>
          </a:stretch>
        </p:blipFill>
        <p:spPr bwMode="auto">
          <a:xfrm>
            <a:off x="6959203" y="1229916"/>
            <a:ext cx="218479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16">
            <a:extLst>
              <a:ext uri="{FF2B5EF4-FFF2-40B4-BE49-F238E27FC236}">
                <a16:creationId xmlns:a16="http://schemas.microsoft.com/office/drawing/2014/main" id="{1D2B401D-1DF1-8306-F47A-2F4BF85F6731}"/>
              </a:ext>
            </a:extLst>
          </p:cNvPr>
          <p:cNvCxnSpPr/>
          <p:nvPr userDrawn="1"/>
        </p:nvCxnSpPr>
        <p:spPr>
          <a:xfrm flipV="1">
            <a:off x="0" y="4710112"/>
            <a:ext cx="9144000" cy="5954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20">
            <a:extLst>
              <a:ext uri="{FF2B5EF4-FFF2-40B4-BE49-F238E27FC236}">
                <a16:creationId xmlns:a16="http://schemas.microsoft.com/office/drawing/2014/main" id="{034F78BB-C89D-E2CF-CD45-E19D536302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7" y="4813698"/>
            <a:ext cx="92630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3E7D17-4B6C-87E7-9764-5E100D60E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75872" y="4848225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BC2608-E8C8-4BDD-90E3-657311F7224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80BD44-9FAC-4A9C-3537-36739905C1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03537" y="4723008"/>
            <a:ext cx="926306" cy="3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947EA0-7020-7E8F-231C-D270B2FDE4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F4500F-6F79-761E-3E44-6A9C123EEA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12C595-65EE-E1C1-B9BE-5134DC94C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‹N›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BC1F5D-E071-6C93-5616-2F1BF952AB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 -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4058D2E-A62F-4B63-967B-0C9812A26886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211FFE6-20A9-40EA-B46B-A1A1F024F2AF}"/>
              </a:ext>
            </a:extLst>
          </p:cNvPr>
          <p:cNvSpPr/>
          <p:nvPr userDrawn="1"/>
        </p:nvSpPr>
        <p:spPr>
          <a:xfrm>
            <a:off x="-3175" y="4298157"/>
            <a:ext cx="9158288" cy="845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5B10C1BD-7211-46C6-8CB5-08906EA82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45282"/>
            <a:ext cx="3436938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39">
            <a:extLst>
              <a:ext uri="{FF2B5EF4-FFF2-40B4-BE49-F238E27FC236}">
                <a16:creationId xmlns:a16="http://schemas.microsoft.com/office/drawing/2014/main" id="{C5216E49-D46C-485B-84B6-87A307BEC246}"/>
              </a:ext>
            </a:extLst>
          </p:cNvPr>
          <p:cNvCxnSpPr/>
          <p:nvPr userDrawn="1"/>
        </p:nvCxnSpPr>
        <p:spPr>
          <a:xfrm>
            <a:off x="0" y="122635"/>
            <a:ext cx="9164638" cy="476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40">
            <a:extLst>
              <a:ext uri="{FF2B5EF4-FFF2-40B4-BE49-F238E27FC236}">
                <a16:creationId xmlns:a16="http://schemas.microsoft.com/office/drawing/2014/main" id="{F60CBF98-6257-4521-87D0-C3014D8CA789}"/>
              </a:ext>
            </a:extLst>
          </p:cNvPr>
          <p:cNvCxnSpPr/>
          <p:nvPr userDrawn="1"/>
        </p:nvCxnSpPr>
        <p:spPr>
          <a:xfrm flipV="1">
            <a:off x="0" y="4362450"/>
            <a:ext cx="9144000" cy="595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41">
            <a:extLst>
              <a:ext uri="{FF2B5EF4-FFF2-40B4-BE49-F238E27FC236}">
                <a16:creationId xmlns:a16="http://schemas.microsoft.com/office/drawing/2014/main" id="{7C1562C5-BB82-4A07-A696-FFACA6381300}"/>
              </a:ext>
            </a:extLst>
          </p:cNvPr>
          <p:cNvCxnSpPr/>
          <p:nvPr userDrawn="1"/>
        </p:nvCxnSpPr>
        <p:spPr>
          <a:xfrm flipV="1">
            <a:off x="0" y="5051823"/>
            <a:ext cx="9164638" cy="595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13">
            <a:extLst>
              <a:ext uri="{FF2B5EF4-FFF2-40B4-BE49-F238E27FC236}">
                <a16:creationId xmlns:a16="http://schemas.microsoft.com/office/drawing/2014/main" id="{7639EFCA-ACCD-41DB-9CA6-1D43963E28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2026" y="3727849"/>
            <a:ext cx="4676775" cy="439340"/>
            <a:chOff x="2234147" y="4747802"/>
            <a:chExt cx="4676185" cy="585275"/>
          </a:xfrm>
        </p:grpSpPr>
        <p:pic>
          <p:nvPicPr>
            <p:cNvPr id="10" name="Immagine 14">
              <a:extLst>
                <a:ext uri="{FF2B5EF4-FFF2-40B4-BE49-F238E27FC236}">
                  <a16:creationId xmlns:a16="http://schemas.microsoft.com/office/drawing/2014/main" id="{22AE9A45-9915-41D6-BCD4-FE2D048618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895" y="4747802"/>
              <a:ext cx="1255437" cy="58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magine 15">
              <a:extLst>
                <a:ext uri="{FF2B5EF4-FFF2-40B4-BE49-F238E27FC236}">
                  <a16:creationId xmlns:a16="http://schemas.microsoft.com/office/drawing/2014/main" id="{4391DC98-AA3D-4319-BBE6-BA4519BC2D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147" y="4807658"/>
              <a:ext cx="2811267" cy="50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sellaDiTesto 16">
            <a:extLst>
              <a:ext uri="{FF2B5EF4-FFF2-40B4-BE49-F238E27FC236}">
                <a16:creationId xmlns:a16="http://schemas.microsoft.com/office/drawing/2014/main" id="{902FA768-A7BB-4988-8C4C-097BD6CA0B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38" y="3343276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1200">
                <a:latin typeface="Arial" panose="020B0604020202020204" pitchFamily="34" charset="0"/>
              </a:rPr>
              <a:t>In collaborazione con: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853" y="1320827"/>
            <a:ext cx="8444753" cy="1166656"/>
          </a:xfrm>
        </p:spPr>
        <p:txBody>
          <a:bodyPr>
            <a:noAutofit/>
          </a:bodyPr>
          <a:lstStyle>
            <a:lvl1pPr algn="ctr">
              <a:defRPr sz="3150" b="1" i="0" baseline="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66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DD44B36-1366-4680-B663-87DF49285452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cxnSp>
        <p:nvCxnSpPr>
          <p:cNvPr id="7" name="Connettore 1 10">
            <a:extLst>
              <a:ext uri="{FF2B5EF4-FFF2-40B4-BE49-F238E27FC236}">
                <a16:creationId xmlns:a16="http://schemas.microsoft.com/office/drawing/2014/main" id="{8DE346C7-BAD4-45D0-ADC1-454BCE10EF5C}"/>
              </a:ext>
            </a:extLst>
          </p:cNvPr>
          <p:cNvCxnSpPr/>
          <p:nvPr userDrawn="1"/>
        </p:nvCxnSpPr>
        <p:spPr>
          <a:xfrm>
            <a:off x="0" y="113110"/>
            <a:ext cx="9164638" cy="476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5E3542-DFA9-47C6-BF9B-61276A43D8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Connettore 1 16">
            <a:extLst>
              <a:ext uri="{FF2B5EF4-FFF2-40B4-BE49-F238E27FC236}">
                <a16:creationId xmlns:a16="http://schemas.microsoft.com/office/drawing/2014/main" id="{065C54A5-BDAC-4DD6-89E2-99549A3136B9}"/>
              </a:ext>
            </a:extLst>
          </p:cNvPr>
          <p:cNvCxnSpPr/>
          <p:nvPr userDrawn="1"/>
        </p:nvCxnSpPr>
        <p:spPr>
          <a:xfrm flipV="1">
            <a:off x="0" y="4432698"/>
            <a:ext cx="9144000" cy="5953"/>
          </a:xfrm>
          <a:prstGeom prst="line">
            <a:avLst/>
          </a:prstGeom>
          <a:ln>
            <a:solidFill>
              <a:srgbClr val="D720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1">
            <a:extLst>
              <a:ext uri="{FF2B5EF4-FFF2-40B4-BE49-F238E27FC236}">
                <a16:creationId xmlns:a16="http://schemas.microsoft.com/office/drawing/2014/main" id="{6697A0F9-C044-439B-9D3D-6EEBCD47A5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4544617"/>
            <a:ext cx="2036762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2729" y="174871"/>
            <a:ext cx="8444753" cy="835235"/>
          </a:xfrm>
        </p:spPr>
        <p:txBody>
          <a:bodyPr>
            <a:noAutofit/>
          </a:bodyPr>
          <a:lstStyle>
            <a:lvl1pPr algn="ctr">
              <a:defRPr sz="2400" b="1" i="0" baseline="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083635" y="1381642"/>
            <a:ext cx="2894084" cy="5529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1"/>
          </p:nvPr>
        </p:nvSpPr>
        <p:spPr>
          <a:xfrm>
            <a:off x="532264" y="2395183"/>
            <a:ext cx="8235218" cy="142315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85912A1-FC6F-45AE-A1DC-AC74D6587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1782" y="4510058"/>
            <a:ext cx="1782618" cy="5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6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4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966AF9-47BE-5D32-E38E-AEBBBD9DCE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9AD243-7CFB-F3D8-90CA-D21CB04341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72625E3-01E0-4D1F-9741-BFB084B73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A80696E-D34B-42E4-8F48-68F120E10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20"/>
            <a:ext cx="7886700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737724F-DDE6-4721-9329-F7AFEA6A63B5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sp>
        <p:nvSpPr>
          <p:cNvPr id="1029" name="CasellaDiTesto 9">
            <a:extLst>
              <a:ext uri="{FF2B5EF4-FFF2-40B4-BE49-F238E27FC236}">
                <a16:creationId xmlns:a16="http://schemas.microsoft.com/office/drawing/2014/main" id="{B2FA6BDB-0875-4505-9310-F05BBC4C8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4139" y="4642248"/>
            <a:ext cx="359568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Cotrollo di Gestione</a:t>
            </a:r>
            <a:br>
              <a:rPr lang="it-IT" altLang="en-US" sz="9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en-US" sz="900">
                <a:solidFill>
                  <a:schemeClr val="bg1"/>
                </a:solidFill>
                <a:latin typeface="Arial" panose="020B0604020202020204" pitchFamily="34" charset="0"/>
              </a:rPr>
              <a:t>Prof. Andrea Beretta Zanoni – Prof. Silvia Vernizzi</a:t>
            </a:r>
          </a:p>
          <a:p>
            <a:pPr algn="ctr" eaLnBrk="1" hangingPunct="1">
              <a:defRPr/>
            </a:pPr>
            <a:endParaRPr lang="it-IT" altLang="en-US" sz="135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DE9135-84B4-CFFF-F045-0E25E419B6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8426" y="4797029"/>
            <a:ext cx="1049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en-US" sz="900" dirty="0">
                <a:solidFill>
                  <a:srgbClr val="003A6F"/>
                </a:solidFill>
                <a:latin typeface="Arial" panose="020B0604020202020204" pitchFamily="34" charset="0"/>
              </a:rPr>
              <a:t> </a:t>
            </a:r>
            <a:fld id="{A3EB9BCB-26C5-4201-879F-593DFC7EA113}" type="slidenum">
              <a:rPr lang="it-IT" altLang="en-US" sz="900" smtClean="0">
                <a:solidFill>
                  <a:srgbClr val="003A6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900" dirty="0">
              <a:solidFill>
                <a:srgbClr val="003A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6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3A6F"/>
          </a:solidFill>
          <a:latin typeface="Arial" charset="0"/>
          <a:ea typeface="Arial" charset="0"/>
          <a:cs typeface="Arial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6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6CC202-D702-EE25-3194-A9D6043267B6}"/>
              </a:ext>
            </a:extLst>
          </p:cNvPr>
          <p:cNvSpPr/>
          <p:nvPr userDrawn="1"/>
        </p:nvSpPr>
        <p:spPr>
          <a:xfrm>
            <a:off x="-9524" y="2382"/>
            <a:ext cx="9174163" cy="83344"/>
          </a:xfrm>
          <a:prstGeom prst="rect">
            <a:avLst/>
          </a:prstGeom>
          <a:solidFill>
            <a:srgbClr val="D720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13"/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E54766B2-A080-5090-8579-111180E0DC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4139" y="4642248"/>
            <a:ext cx="359568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Cotrollo di Gestione</a:t>
            </a:r>
            <a:br>
              <a:rPr lang="it-IT" altLang="en-US" sz="9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en-US" sz="900">
                <a:solidFill>
                  <a:schemeClr val="bg1"/>
                </a:solidFill>
                <a:latin typeface="Arial" panose="020B0604020202020204" pitchFamily="34" charset="0"/>
              </a:rPr>
              <a:t>Prof. Andrea Beretta Zanoni – Prof. Silvia Vernizzi</a:t>
            </a:r>
          </a:p>
          <a:p>
            <a:pPr algn="ctr" eaLnBrk="1" hangingPunct="1">
              <a:defRPr/>
            </a:pPr>
            <a:endParaRPr lang="it-IT" altLang="en-US" sz="1350"/>
          </a:p>
        </p:txBody>
      </p:sp>
    </p:spTree>
    <p:extLst>
      <p:ext uri="{BB962C8B-B14F-4D97-AF65-F5344CB8AC3E}">
        <p14:creationId xmlns:p14="http://schemas.microsoft.com/office/powerpoint/2010/main" val="283008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fpcu.it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saftriveneta.org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padc.i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egreteria@saftriveneta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hyperlink" Target="http://www.saftriveneta-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www.saftriveneta-org/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www.saftriveneta-org/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cu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saftriveneta-org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06578"/>
            <a:ext cx="9144000" cy="3764361"/>
          </a:xfrm>
          <a:prstGeom prst="rect">
            <a:avLst/>
          </a:prstGeom>
          <a:solidFill>
            <a:srgbClr val="C2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it-IT" sz="21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15E9F0F-C6E0-42D5-8F72-F42BA9A128F7}"/>
              </a:ext>
            </a:extLst>
          </p:cNvPr>
          <p:cNvSpPr/>
          <p:nvPr/>
        </p:nvSpPr>
        <p:spPr>
          <a:xfrm>
            <a:off x="0" y="3764361"/>
            <a:ext cx="9144000" cy="1379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5736DE-39CA-4216-81B2-BEAC268C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007" y="4542834"/>
            <a:ext cx="823067" cy="2000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7E586B3-40E3-4E5B-8D5A-820CA0EB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501" y="3977517"/>
            <a:ext cx="934079" cy="4764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94D3A61-A729-4B76-8159-7E780AA2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862" y="4036116"/>
            <a:ext cx="3208803" cy="70672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3209C8-0856-40DB-84F4-D81913E9DA27}"/>
              </a:ext>
            </a:extLst>
          </p:cNvPr>
          <p:cNvSpPr txBox="1"/>
          <p:nvPr/>
        </p:nvSpPr>
        <p:spPr>
          <a:xfrm>
            <a:off x="2432405" y="1599038"/>
            <a:ext cx="649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t-IT" sz="2400" b="1" dirty="0">
                <a:solidFill>
                  <a:prstClr val="white"/>
                </a:solidFill>
                <a:ea typeface="Arial" charset="0"/>
                <a:cs typeface="Arial" charset="0"/>
              </a:rPr>
              <a:t>Attività SAF Triveneta </a:t>
            </a:r>
          </a:p>
          <a:p>
            <a:pPr algn="ctr" defTabSz="685800">
              <a:defRPr/>
            </a:pPr>
            <a:endParaRPr lang="it-IT" sz="2400" b="1" dirty="0">
              <a:solidFill>
                <a:prstClr val="white"/>
              </a:solidFill>
              <a:latin typeface="Open Sans Semibold"/>
              <a:ea typeface="Arial" charset="0"/>
              <a:cs typeface="Arial" charset="0"/>
            </a:endParaRPr>
          </a:p>
          <a:p>
            <a:pPr algn="ctr" defTabSz="685800">
              <a:defRPr/>
            </a:pPr>
            <a:endParaRPr lang="it-IT" sz="2400" b="1" dirty="0">
              <a:solidFill>
                <a:prstClr val="white"/>
              </a:solidFill>
              <a:latin typeface="Open Sans Semibold"/>
              <a:ea typeface="Arial" charset="0"/>
              <a:cs typeface="Arial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86AA9C-6D90-B7FE-25FC-155AEE7B4863}"/>
              </a:ext>
            </a:extLst>
          </p:cNvPr>
          <p:cNvSpPr txBox="1"/>
          <p:nvPr/>
        </p:nvSpPr>
        <p:spPr>
          <a:xfrm>
            <a:off x="8106065" y="3434073"/>
            <a:ext cx="901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bg1"/>
                </a:solidFill>
              </a:rPr>
              <a:t>Aggiornamento </a:t>
            </a:r>
          </a:p>
          <a:p>
            <a:r>
              <a:rPr lang="it-IT" sz="600" dirty="0">
                <a:solidFill>
                  <a:schemeClr val="bg1"/>
                </a:solidFill>
              </a:rPr>
              <a:t>Novembre 2025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8B6158-F5DD-B9E5-857B-77749AF8AF11}"/>
              </a:ext>
            </a:extLst>
          </p:cNvPr>
          <p:cNvSpPr/>
          <p:nvPr/>
        </p:nvSpPr>
        <p:spPr>
          <a:xfrm>
            <a:off x="400929" y="0"/>
            <a:ext cx="2174528" cy="3764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A58E7A-B731-0681-2655-5809469B3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29" y="1658198"/>
            <a:ext cx="2163661" cy="6611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1FDF3A-7D22-47E4-A3BD-4F7FAB924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1" y="3946720"/>
            <a:ext cx="4325294" cy="10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ADCF1-F7F3-F49B-69B8-C2810E379929}"/>
              </a:ext>
            </a:extLst>
          </p:cNvPr>
          <p:cNvSpPr txBox="1">
            <a:spLocks/>
          </p:cNvSpPr>
          <p:nvPr/>
        </p:nvSpPr>
        <p:spPr bwMode="auto">
          <a:xfrm>
            <a:off x="626186" y="167346"/>
            <a:ext cx="6189464" cy="6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685800">
              <a:defRPr/>
            </a:pPr>
            <a:r>
              <a:rPr lang="it-IT" altLang="it-IT" sz="2400" dirty="0">
                <a:solidFill>
                  <a:srgbClr val="143E6D"/>
                </a:solidFill>
                <a:latin typeface="Calibri"/>
                <a:ea typeface="+mn-ea"/>
              </a:rPr>
              <a:t>Corso e-learning Revisione legale 2025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A5A8CEB7-30CB-1AD5-D8B7-93739AC87BBD}"/>
              </a:ext>
            </a:extLst>
          </p:cNvPr>
          <p:cNvSpPr txBox="1"/>
          <p:nvPr/>
        </p:nvSpPr>
        <p:spPr>
          <a:xfrm flipH="1">
            <a:off x="3942129" y="1496119"/>
            <a:ext cx="5051804" cy="1937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8588" indent="-128588" defTabSz="51433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050" dirty="0">
                <a:solidFill>
                  <a:prstClr val="black"/>
                </a:solidFill>
                <a:latin typeface="Calibri"/>
              </a:rPr>
              <a:t>corso erogato in </a:t>
            </a:r>
            <a:r>
              <a:rPr lang="it-IT" sz="1050" b="1" dirty="0">
                <a:solidFill>
                  <a:prstClr val="black"/>
                </a:solidFill>
                <a:latin typeface="Calibri"/>
              </a:rPr>
              <a:t>modalità e-learning</a:t>
            </a:r>
          </a:p>
          <a:p>
            <a:pPr marL="128588" indent="-128588" defTabSz="51433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050" dirty="0">
                <a:solidFill>
                  <a:prstClr val="black"/>
                </a:solidFill>
                <a:latin typeface="Calibri"/>
              </a:rPr>
              <a:t>20 ore - disponibile fino al </a:t>
            </a:r>
            <a:r>
              <a:rPr lang="it-IT" sz="1050" b="1" dirty="0">
                <a:solidFill>
                  <a:srgbClr val="C00000"/>
                </a:solidFill>
                <a:latin typeface="Calibri"/>
              </a:rPr>
              <a:t>14 DICEMBRE 2025</a:t>
            </a:r>
          </a:p>
          <a:p>
            <a:pPr marL="128588" indent="-128588" defTabSz="51433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050" dirty="0">
                <a:solidFill>
                  <a:prstClr val="black"/>
                </a:solidFill>
                <a:latin typeface="Calibri"/>
              </a:rPr>
              <a:t>fino a </a:t>
            </a:r>
            <a:r>
              <a:rPr lang="it-IT" sz="1050" b="1" dirty="0">
                <a:solidFill>
                  <a:prstClr val="black"/>
                </a:solidFill>
                <a:latin typeface="Calibri"/>
              </a:rPr>
              <a:t>n. 15 CREDITI DI MATERIE A (CARATTERIZZANTI)</a:t>
            </a:r>
          </a:p>
          <a:p>
            <a:pPr marL="128588" indent="-128588" defTabSz="51433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050" dirty="0">
                <a:solidFill>
                  <a:prstClr val="black"/>
                </a:solidFill>
                <a:latin typeface="Calibri"/>
              </a:rPr>
              <a:t>fino a </a:t>
            </a:r>
            <a:r>
              <a:rPr lang="it-IT" sz="1050" b="1" dirty="0">
                <a:solidFill>
                  <a:prstClr val="black"/>
                </a:solidFill>
                <a:latin typeface="Calibri"/>
              </a:rPr>
              <a:t>n. 5 CREDITI DI MATERIE D – REVISORE SOSTENIBILITA’ (NON CARATTERIZZANTI) </a:t>
            </a:r>
            <a:r>
              <a:rPr lang="it-IT" sz="900" i="1" dirty="0">
                <a:solidFill>
                  <a:prstClr val="black"/>
                </a:solidFill>
                <a:latin typeface="Calibri"/>
              </a:rPr>
              <a:t>secondo quanto stabilito dal recepimento della Direttiva europea CSRD (Decreto legislativo 125/2024)</a:t>
            </a:r>
          </a:p>
          <a:p>
            <a:pPr defTabSz="514337">
              <a:lnSpc>
                <a:spcPct val="150000"/>
              </a:lnSpc>
              <a:defRPr/>
            </a:pPr>
            <a:endParaRPr lang="it-IT" sz="900" i="1" dirty="0">
              <a:solidFill>
                <a:prstClr val="black"/>
              </a:solidFill>
              <a:latin typeface="Calibri"/>
            </a:endParaRPr>
          </a:p>
          <a:p>
            <a:pPr marL="128588" indent="-128588" algn="just" defTabSz="51433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it-I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4383D86-71D8-CADA-DDEC-6C25F754F5EF}"/>
              </a:ext>
            </a:extLst>
          </p:cNvPr>
          <p:cNvSpPr txBox="1"/>
          <p:nvPr/>
        </p:nvSpPr>
        <p:spPr>
          <a:xfrm>
            <a:off x="3942129" y="864922"/>
            <a:ext cx="4918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1500" b="1" dirty="0">
                <a:solidFill>
                  <a:srgbClr val="C00000"/>
                </a:solidFill>
                <a:latin typeface="Calibri"/>
              </a:rPr>
              <a:t>Valido per l’assolvimento dell’obbligo formativo per gli Iscritti al Registro dei Revisori legali per l’anno 2025</a:t>
            </a:r>
            <a:endParaRPr lang="it-IT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97A68E-DEF9-81BE-DE09-2DD9BF2B5E17}"/>
              </a:ext>
            </a:extLst>
          </p:cNvPr>
          <p:cNvSpPr txBox="1"/>
          <p:nvPr/>
        </p:nvSpPr>
        <p:spPr>
          <a:xfrm>
            <a:off x="1" y="4128537"/>
            <a:ext cx="9143999" cy="300082"/>
          </a:xfrm>
          <a:prstGeom prst="rect">
            <a:avLst/>
          </a:prstGeom>
          <a:solidFill>
            <a:srgbClr val="D72043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350" b="1" dirty="0">
                <a:solidFill>
                  <a:prstClr val="white"/>
                </a:solidFill>
                <a:latin typeface="Calibri"/>
              </a:rPr>
              <a:t>Per iscrizioni e programma &gt;&gt; </a:t>
            </a:r>
            <a:r>
              <a:rPr lang="it-IT" sz="1200" dirty="0">
                <a:solidFill>
                  <a:schemeClr val="bg1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www.fpcu.it</a:t>
            </a:r>
            <a:r>
              <a:rPr lang="it-IT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200" dirty="0">
                <a:solidFill>
                  <a:prstClr val="white"/>
                </a:solidFill>
                <a:latin typeface="Calibri"/>
              </a:rPr>
              <a:t>– ente formatore SAF Triveneta</a:t>
            </a:r>
          </a:p>
        </p:txBody>
      </p:sp>
      <p:sp>
        <p:nvSpPr>
          <p:cNvPr id="6" name="Pentagon 26">
            <a:extLst>
              <a:ext uri="{FF2B5EF4-FFF2-40B4-BE49-F238E27FC236}">
                <a16:creationId xmlns:a16="http://schemas.microsoft.com/office/drawing/2014/main" id="{C8ECC10F-53FB-4292-E756-77011ABB9EB4}"/>
              </a:ext>
            </a:extLst>
          </p:cNvPr>
          <p:cNvSpPr/>
          <p:nvPr/>
        </p:nvSpPr>
        <p:spPr bwMode="auto">
          <a:xfrm>
            <a:off x="149397" y="311369"/>
            <a:ext cx="422641" cy="300082"/>
          </a:xfrm>
          <a:prstGeom prst="homePlate">
            <a:avLst>
              <a:gd name="adj" fmla="val 273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D0922D-8986-CFC4-A9FA-F3CD80B38C12}"/>
              </a:ext>
            </a:extLst>
          </p:cNvPr>
          <p:cNvSpPr txBox="1"/>
          <p:nvPr/>
        </p:nvSpPr>
        <p:spPr>
          <a:xfrm>
            <a:off x="3942129" y="3048658"/>
            <a:ext cx="485721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cap="small" dirty="0">
                <a:solidFill>
                  <a:schemeClr val="bg1"/>
                </a:solidFill>
              </a:rPr>
              <a:t>GRATUITO PER ISCRITTI ODCEC DEL TRIVENETO</a:t>
            </a:r>
          </a:p>
          <a:p>
            <a:pPr algn="ctr"/>
            <a:r>
              <a:rPr lang="it-IT" cap="small" dirty="0">
                <a:solidFill>
                  <a:schemeClr val="bg1"/>
                </a:solidFill>
              </a:rPr>
              <a:t>Chiusura iscrizioni 10 dicembre 2025 – CHIUSURA FRUIZIONE 14 DICEMBRE 2025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A9F1E95-B4F9-B347-94A1-E55FB7C22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34"/>
          <a:stretch>
            <a:fillRect/>
          </a:stretch>
        </p:blipFill>
        <p:spPr>
          <a:xfrm>
            <a:off x="283345" y="934442"/>
            <a:ext cx="3494776" cy="251335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6081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255A0-5D1C-018E-C1DC-5C10E57D6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3A0D7-942E-22B8-7295-AC59106F3835}"/>
              </a:ext>
            </a:extLst>
          </p:cNvPr>
          <p:cNvSpPr txBox="1">
            <a:spLocks/>
          </p:cNvSpPr>
          <p:nvPr/>
        </p:nvSpPr>
        <p:spPr bwMode="auto">
          <a:xfrm>
            <a:off x="572038" y="305810"/>
            <a:ext cx="8539021" cy="6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A6F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A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685800">
              <a:defRPr/>
            </a:pPr>
            <a:r>
              <a:rPr lang="it-IT" altLang="it-IT" sz="2400" dirty="0">
                <a:solidFill>
                  <a:srgbClr val="143E6D"/>
                </a:solidFill>
                <a:latin typeface="Calibri"/>
                <a:ea typeface="+mn-ea"/>
              </a:rPr>
              <a:t>Corso di aggiornamento iscritti Elenco Gestori della Crisi – 18 ORE </a:t>
            </a:r>
            <a:br>
              <a:rPr lang="it-IT" altLang="it-IT" sz="2400" dirty="0">
                <a:solidFill>
                  <a:srgbClr val="143E6D"/>
                </a:solidFill>
                <a:latin typeface="Calibri"/>
                <a:ea typeface="+mn-ea"/>
              </a:rPr>
            </a:br>
            <a:r>
              <a:rPr lang="it-IT" altLang="it-IT" sz="2400" dirty="0">
                <a:solidFill>
                  <a:srgbClr val="143E6D"/>
                </a:solidFill>
                <a:latin typeface="Calibri"/>
                <a:ea typeface="+mn-ea"/>
              </a:rPr>
              <a:t>(ex art. 356 CCII)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7D578F1-B1C5-6AC0-E7D6-92E69D889D58}"/>
              </a:ext>
            </a:extLst>
          </p:cNvPr>
          <p:cNvSpPr txBox="1"/>
          <p:nvPr/>
        </p:nvSpPr>
        <p:spPr>
          <a:xfrm>
            <a:off x="4285004" y="1188343"/>
            <a:ext cx="44434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1350" b="1" dirty="0">
                <a:solidFill>
                  <a:srgbClr val="C00000"/>
                </a:solidFill>
                <a:latin typeface="Calibri"/>
              </a:rPr>
              <a:t>Valido per il mantenimento dell’iscrizione </a:t>
            </a:r>
            <a:br>
              <a:rPr lang="it-IT" sz="1350" b="1" dirty="0">
                <a:solidFill>
                  <a:srgbClr val="C00000"/>
                </a:solidFill>
                <a:latin typeface="Calibri"/>
              </a:rPr>
            </a:br>
            <a:r>
              <a:rPr lang="it-IT" sz="1350" b="1" dirty="0">
                <a:solidFill>
                  <a:srgbClr val="C00000"/>
                </a:solidFill>
                <a:latin typeface="Calibri"/>
              </a:rPr>
              <a:t>nell’Elenco Gestori della Crisi (ex art. 356 CCII) – 18 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01A18C-28D3-684A-2F59-2D43E512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1" y="1240774"/>
            <a:ext cx="3732531" cy="26325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Pentagon 26">
            <a:extLst>
              <a:ext uri="{FF2B5EF4-FFF2-40B4-BE49-F238E27FC236}">
                <a16:creationId xmlns:a16="http://schemas.microsoft.com/office/drawing/2014/main" id="{75D476B2-1007-59DD-F503-EF75A4BA66BC}"/>
              </a:ext>
            </a:extLst>
          </p:cNvPr>
          <p:cNvSpPr/>
          <p:nvPr/>
        </p:nvSpPr>
        <p:spPr bwMode="auto">
          <a:xfrm>
            <a:off x="149397" y="311369"/>
            <a:ext cx="422641" cy="300082"/>
          </a:xfrm>
          <a:prstGeom prst="homePlate">
            <a:avLst>
              <a:gd name="adj" fmla="val 273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2FB89B7-9858-A3D4-CC32-A15B5A18F41D}"/>
              </a:ext>
            </a:extLst>
          </p:cNvPr>
          <p:cNvSpPr/>
          <p:nvPr/>
        </p:nvSpPr>
        <p:spPr>
          <a:xfrm rot="19403769">
            <a:off x="5538143" y="2540212"/>
            <a:ext cx="1937134" cy="46553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  <a:r>
              <a:rPr lang="it-IT" sz="1400" b="1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secondo</a:t>
            </a:r>
            <a:r>
              <a:rPr lang="it-IT" sz="1400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semestre 2026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F4DB7A-C8D7-2820-1787-78A7826DA271}"/>
              </a:ext>
            </a:extLst>
          </p:cNvPr>
          <p:cNvSpPr/>
          <p:nvPr/>
        </p:nvSpPr>
        <p:spPr>
          <a:xfrm>
            <a:off x="780757" y="3179298"/>
            <a:ext cx="1582615" cy="590844"/>
          </a:xfrm>
          <a:prstGeom prst="rect">
            <a:avLst/>
          </a:prstGeom>
          <a:solidFill>
            <a:srgbClr val="E7E7E8"/>
          </a:solidFill>
          <a:ln>
            <a:solidFill>
              <a:srgbClr val="E7E7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2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2886-4262-7728-5C36-8280DFA27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3C06FC8-0FC3-9566-58B4-6AEFE7686E08}"/>
              </a:ext>
            </a:extLst>
          </p:cNvPr>
          <p:cNvSpPr/>
          <p:nvPr/>
        </p:nvSpPr>
        <p:spPr>
          <a:xfrm>
            <a:off x="0" y="2332518"/>
            <a:ext cx="9144000" cy="478464"/>
          </a:xfrm>
          <a:prstGeom prst="rect">
            <a:avLst/>
          </a:prstGeom>
          <a:solidFill>
            <a:srgbClr val="C2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it-IT" sz="2100" dirty="0">
                <a:solidFill>
                  <a:prstClr val="white"/>
                </a:solidFill>
                <a:latin typeface="Calibri"/>
                <a:cs typeface="Arial" charset="0"/>
              </a:rPr>
              <a:t>Possibilità di partecipazione gratuita o con finanziamento</a:t>
            </a:r>
          </a:p>
        </p:txBody>
      </p:sp>
    </p:spTree>
    <p:extLst>
      <p:ext uri="{BB962C8B-B14F-4D97-AF65-F5344CB8AC3E}">
        <p14:creationId xmlns:p14="http://schemas.microsoft.com/office/powerpoint/2010/main" val="37951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96A2-5BB9-8223-AAC3-394B7E840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DFD74A7E-6798-48A0-784A-D5EC7D33E03B}"/>
              </a:ext>
            </a:extLst>
          </p:cNvPr>
          <p:cNvSpPr/>
          <p:nvPr/>
        </p:nvSpPr>
        <p:spPr>
          <a:xfrm>
            <a:off x="6902274" y="1466143"/>
            <a:ext cx="2114135" cy="2817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B0337AF-67A8-BD03-2AB2-765F168F1510}"/>
              </a:ext>
            </a:extLst>
          </p:cNvPr>
          <p:cNvSpPr/>
          <p:nvPr/>
        </p:nvSpPr>
        <p:spPr>
          <a:xfrm>
            <a:off x="3280057" y="1480042"/>
            <a:ext cx="3117257" cy="2817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E1201D6-1952-2894-AF6F-69FD2DB30129}"/>
              </a:ext>
            </a:extLst>
          </p:cNvPr>
          <p:cNvSpPr/>
          <p:nvPr/>
        </p:nvSpPr>
        <p:spPr>
          <a:xfrm>
            <a:off x="457922" y="1483458"/>
            <a:ext cx="2286000" cy="2817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BD9F1DC-C204-C93E-D2E2-C5245D81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57" y="198114"/>
            <a:ext cx="8471787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100" b="1" dirty="0">
                <a:solidFill>
                  <a:srgbClr val="003A6F"/>
                </a:solidFill>
                <a:latin typeface="Arial" panose="020B0604020202020204" pitchFamily="34" charset="0"/>
              </a:rPr>
            </a:br>
            <a:r>
              <a:rPr lang="it-IT" altLang="en-US" sz="2400" b="1" dirty="0">
                <a:solidFill>
                  <a:srgbClr val="C00000"/>
                </a:solidFill>
                <a:latin typeface="+mn-lt"/>
              </a:rPr>
              <a:t>Bando Tutor  </a:t>
            </a:r>
            <a:endParaRPr lang="it-IT" altLang="en-US" sz="1200" dirty="0">
              <a:solidFill>
                <a:srgbClr val="C00000"/>
              </a:solidFill>
              <a:highlight>
                <a:srgbClr val="FFFF00"/>
              </a:highlight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2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200" dirty="0">
                <a:latin typeface="+mn-lt"/>
              </a:rPr>
              <a:t>Per ogni corso di Alta Formazione SAF Triveneta seleziona </a:t>
            </a:r>
            <a:r>
              <a:rPr lang="it-IT" altLang="en-US" sz="1200" b="1" dirty="0">
                <a:latin typeface="+mn-lt"/>
              </a:rPr>
              <a:t>n.2 tutor d’aula </a:t>
            </a:r>
            <a:r>
              <a:rPr lang="it-IT" altLang="en-US" sz="1200" dirty="0">
                <a:latin typeface="+mn-lt"/>
              </a:rPr>
              <a:t>che, in cambio della partecipazione a titolo gratuito al corso, siano da supporto per i partecipanti e per i docenti nello svolgimento delle lezioni online fornendo un’adeguata assistenza.</a:t>
            </a:r>
            <a:br>
              <a:rPr lang="it-IT" altLang="en-US" sz="2400" dirty="0">
                <a:latin typeface="Open Sans Semibold" panose="020B0706030804020204" pitchFamily="34" charset="0"/>
              </a:rPr>
            </a:br>
            <a:endParaRPr lang="it-IT" altLang="en-US" sz="2700" dirty="0">
              <a:latin typeface="Open Sans Semibold" panose="020B07060308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3ADE69-5F1A-A769-BB5E-B0B2374A2957}"/>
              </a:ext>
            </a:extLst>
          </p:cNvPr>
          <p:cNvSpPr txBox="1"/>
          <p:nvPr/>
        </p:nvSpPr>
        <p:spPr>
          <a:xfrm>
            <a:off x="489097" y="1466145"/>
            <a:ext cx="228600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0070C0"/>
                </a:solidFill>
              </a:rPr>
              <a:t>Destinatari</a:t>
            </a:r>
          </a:p>
          <a:p>
            <a:pPr marL="171450" indent="-171450" algn="just">
              <a:buFontTx/>
              <a:buChar char="-"/>
            </a:pPr>
            <a:r>
              <a:rPr lang="it-IT" sz="1100" b="1" dirty="0"/>
              <a:t>Tirocinanti</a:t>
            </a:r>
            <a:r>
              <a:rPr lang="it-IT" sz="1100" dirty="0"/>
              <a:t>, iscritti al relativo registro per l’accesso alla professione di Dottore Commercialista ed Esperto Contabile;</a:t>
            </a:r>
          </a:p>
          <a:p>
            <a:pPr marL="171450" indent="-171450" algn="just">
              <a:buFontTx/>
              <a:buChar char="-"/>
            </a:pPr>
            <a:endParaRPr lang="it-IT" sz="1100" b="1" dirty="0"/>
          </a:p>
          <a:p>
            <a:pPr marL="171450" indent="-171450" algn="just">
              <a:buFontTx/>
              <a:buChar char="-"/>
            </a:pPr>
            <a:r>
              <a:rPr lang="it-IT" sz="1100" b="1" dirty="0"/>
              <a:t>Giovani Commercialisti </a:t>
            </a:r>
            <a:r>
              <a:rPr lang="it-IT" sz="1100" dirty="0"/>
              <a:t>iscritti da meno di 5 anni all’Albo;</a:t>
            </a:r>
          </a:p>
          <a:p>
            <a:pPr marL="171450" indent="-171450" algn="just">
              <a:buFontTx/>
              <a:buChar char="-"/>
            </a:pPr>
            <a:endParaRPr lang="it-IT" sz="1100" b="1" dirty="0"/>
          </a:p>
          <a:p>
            <a:pPr marL="171450" indent="-171450" algn="just">
              <a:buFontTx/>
              <a:buChar char="-"/>
            </a:pPr>
            <a:r>
              <a:rPr lang="it-IT" sz="1100" b="1" dirty="0"/>
              <a:t>Laureandi </a:t>
            </a:r>
            <a:r>
              <a:rPr lang="it-IT" sz="1100" dirty="0"/>
              <a:t>percorso di laurea Magistrale. </a:t>
            </a:r>
          </a:p>
          <a:p>
            <a:endParaRPr lang="it-IT" sz="1350" b="1" dirty="0">
              <a:solidFill>
                <a:srgbClr val="C00000"/>
              </a:solidFill>
            </a:endParaRPr>
          </a:p>
          <a:p>
            <a:endParaRPr lang="it-IT" sz="1350" b="1" dirty="0">
              <a:solidFill>
                <a:srgbClr val="C00000"/>
              </a:solidFill>
            </a:endParaRPr>
          </a:p>
          <a:p>
            <a:endParaRPr lang="it-IT" sz="1350" b="1" dirty="0">
              <a:solidFill>
                <a:srgbClr val="C00000"/>
              </a:solidFill>
            </a:endParaRPr>
          </a:p>
          <a:p>
            <a:endParaRPr lang="it-IT" sz="375" dirty="0"/>
          </a:p>
          <a:p>
            <a:endParaRPr lang="it-IT" sz="375" dirty="0"/>
          </a:p>
          <a:p>
            <a:endParaRPr lang="it-IT" sz="375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7AEF52-27D0-F95C-6513-0B12FDABEF1F}"/>
              </a:ext>
            </a:extLst>
          </p:cNvPr>
          <p:cNvSpPr txBox="1"/>
          <p:nvPr/>
        </p:nvSpPr>
        <p:spPr>
          <a:xfrm>
            <a:off x="3377723" y="1497356"/>
            <a:ext cx="296997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0070C0"/>
                </a:solidFill>
              </a:rPr>
              <a:t>Attività tutor d’aula</a:t>
            </a:r>
          </a:p>
          <a:p>
            <a:pPr marL="171450" indent="-171450" algn="just">
              <a:buFontTx/>
              <a:buChar char="-"/>
            </a:pPr>
            <a:r>
              <a:rPr lang="it-IT" sz="1200" b="1" dirty="0"/>
              <a:t>supporto nella gestione </a:t>
            </a:r>
            <a:r>
              <a:rPr lang="it-IT" sz="1100" b="1" dirty="0"/>
              <a:t>didattica dell’aula virtuale </a:t>
            </a:r>
            <a:r>
              <a:rPr lang="it-IT" sz="1100" dirty="0"/>
              <a:t>assistendo il docente e i partecipanti durante la lezione online; </a:t>
            </a:r>
          </a:p>
          <a:p>
            <a:pPr algn="just"/>
            <a:endParaRPr lang="it-IT" sz="1200" b="1" dirty="0"/>
          </a:p>
          <a:p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Plus </a:t>
            </a:r>
          </a:p>
          <a:p>
            <a:pPr marL="177800" indent="-177800">
              <a:spcAft>
                <a:spcPts val="600"/>
              </a:spcAft>
              <a:buFont typeface="Abel" panose="02000506030000020004" pitchFamily="2" charset="0"/>
              <a:buChar char="-"/>
            </a:pPr>
            <a:r>
              <a:rPr lang="it-IT" sz="1100" b="1" dirty="0">
                <a:solidFill>
                  <a:prstClr val="black"/>
                </a:solidFill>
              </a:rPr>
              <a:t>Frequenza del corso </a:t>
            </a:r>
            <a:r>
              <a:rPr lang="it-IT" sz="1100" dirty="0">
                <a:solidFill>
                  <a:prstClr val="black"/>
                </a:solidFill>
              </a:rPr>
              <a:t> gratuita con attestato di partecipazione finale e maturazione crediti</a:t>
            </a:r>
          </a:p>
          <a:p>
            <a:pPr marL="177800" indent="-177800">
              <a:spcAft>
                <a:spcPts val="600"/>
              </a:spcAft>
              <a:buFont typeface="Abel" panose="02000506030000020004" pitchFamily="2" charset="0"/>
              <a:buChar char="-"/>
            </a:pPr>
            <a:r>
              <a:rPr lang="it-IT" sz="1100" b="1" dirty="0"/>
              <a:t>Formazione tecnica </a:t>
            </a:r>
            <a:r>
              <a:rPr lang="it-IT" sz="1100" dirty="0"/>
              <a:t>per uso piattaforma</a:t>
            </a:r>
            <a:endParaRPr lang="it-IT" sz="1100" b="1" dirty="0"/>
          </a:p>
          <a:p>
            <a:pPr marL="177800" indent="-177800">
              <a:spcAft>
                <a:spcPts val="600"/>
              </a:spcAft>
              <a:buFont typeface="Abel" panose="02000506030000020004" pitchFamily="2" charset="0"/>
              <a:buChar char="-"/>
            </a:pPr>
            <a:r>
              <a:rPr lang="it-IT" sz="1100" b="1" dirty="0"/>
              <a:t>Formazione su tecniche di comunicazione </a:t>
            </a:r>
            <a:r>
              <a:rPr lang="it-IT" sz="1100" dirty="0"/>
              <a:t>con consulente specializzato</a:t>
            </a:r>
          </a:p>
          <a:p>
            <a:pPr marL="177800" indent="-177800">
              <a:spcAft>
                <a:spcPts val="600"/>
              </a:spcAft>
              <a:buFont typeface="Abel" panose="02000506030000020004" pitchFamily="2" charset="0"/>
              <a:buChar char="-"/>
            </a:pPr>
            <a:r>
              <a:rPr lang="it-IT" sz="1100" b="1" dirty="0"/>
              <a:t>Networking </a:t>
            </a:r>
            <a:r>
              <a:rPr lang="it-IT" sz="1100" dirty="0"/>
              <a:t> con esperti di settore e gli altri partecipanti</a:t>
            </a:r>
          </a:p>
          <a:p>
            <a:pPr marL="171450" indent="-171450" algn="just">
              <a:buFont typeface="Abel" panose="02000506030000020004" pitchFamily="2" charset="0"/>
              <a:buChar char="-"/>
            </a:pPr>
            <a:endParaRPr lang="it-IT" sz="1100" b="1" dirty="0"/>
          </a:p>
          <a:p>
            <a:endParaRPr lang="it-IT" sz="13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811C30-C312-E751-DD3A-5CC968F069CB}"/>
              </a:ext>
            </a:extLst>
          </p:cNvPr>
          <p:cNvSpPr txBox="1"/>
          <p:nvPr/>
        </p:nvSpPr>
        <p:spPr>
          <a:xfrm>
            <a:off x="6912168" y="1451748"/>
            <a:ext cx="21354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0070C0"/>
                </a:solidFill>
              </a:rPr>
              <a:t>Per info </a:t>
            </a:r>
          </a:p>
          <a:p>
            <a:endParaRPr lang="it-IT" sz="1350" b="1" dirty="0">
              <a:solidFill>
                <a:srgbClr val="0070C0"/>
              </a:solidFill>
            </a:endParaRPr>
          </a:p>
          <a:p>
            <a:endParaRPr lang="it-IT" sz="1350" b="1" dirty="0">
              <a:solidFill>
                <a:srgbClr val="0070C0"/>
              </a:solidFill>
            </a:endParaRPr>
          </a:p>
          <a:p>
            <a:r>
              <a:rPr lang="it-IT" sz="1350" b="1" dirty="0">
                <a:hlinkClick r:id="rId2"/>
              </a:rPr>
              <a:t>www.saftriveneta.org</a:t>
            </a:r>
            <a:endParaRPr lang="it-IT" sz="1350" b="1" dirty="0"/>
          </a:p>
          <a:p>
            <a:endParaRPr lang="it-IT" sz="1350" b="1" dirty="0"/>
          </a:p>
          <a:p>
            <a:r>
              <a:rPr lang="it-IT" sz="1100" b="1" dirty="0"/>
              <a:t>segreteria@saftriveneta.org</a:t>
            </a:r>
          </a:p>
          <a:p>
            <a:endParaRPr lang="it-IT" sz="1350" b="1" dirty="0"/>
          </a:p>
          <a:p>
            <a:endParaRPr lang="it-IT" sz="1350" b="1" dirty="0"/>
          </a:p>
          <a:p>
            <a:endParaRPr lang="it-IT" sz="1350" b="1" dirty="0"/>
          </a:p>
          <a:p>
            <a:endParaRPr lang="it-IT" sz="1350" b="1" dirty="0"/>
          </a:p>
          <a:p>
            <a:endParaRPr lang="it-IT" sz="135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2C9A35-9C57-7D80-B85C-A7E0B45D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5" y="1451748"/>
            <a:ext cx="411720" cy="3890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1CE3CE-C915-7F29-B690-0919A10C0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945" y="1466143"/>
            <a:ext cx="398112" cy="4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9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16EABF1-699B-1467-B7D6-ECC7A676EAE6}"/>
              </a:ext>
            </a:extLst>
          </p:cNvPr>
          <p:cNvSpPr/>
          <p:nvPr/>
        </p:nvSpPr>
        <p:spPr>
          <a:xfrm>
            <a:off x="3783787" y="1082488"/>
            <a:ext cx="5137221" cy="3355869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8785D09-0437-565D-5F05-9A4399A22075}"/>
              </a:ext>
            </a:extLst>
          </p:cNvPr>
          <p:cNvSpPr/>
          <p:nvPr/>
        </p:nvSpPr>
        <p:spPr>
          <a:xfrm>
            <a:off x="777735" y="1082488"/>
            <a:ext cx="2286000" cy="3355869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C3DDC83-6377-9C62-09F2-0631708D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58" y="1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100" b="1" dirty="0">
                <a:solidFill>
                  <a:srgbClr val="003A6F"/>
                </a:solidFill>
                <a:latin typeface="Arial" panose="020B0604020202020204" pitchFamily="34" charset="0"/>
              </a:rPr>
            </a:br>
            <a:r>
              <a:rPr lang="it-IT" altLang="en-US" sz="2400" b="1" dirty="0">
                <a:solidFill>
                  <a:srgbClr val="C00000"/>
                </a:solidFill>
                <a:latin typeface="+mn-lt"/>
              </a:rPr>
              <a:t>Bando Cassa Commercialisti per finanziamento formazione 2024 - 2025</a:t>
            </a:r>
            <a:br>
              <a:rPr lang="it-IT" altLang="en-US" sz="2400" b="1" dirty="0">
                <a:solidFill>
                  <a:srgbClr val="C21C3A"/>
                </a:solidFill>
                <a:latin typeface="Open Sans Semibold" panose="020B0706030804020204" pitchFamily="34" charset="0"/>
              </a:rPr>
            </a:br>
            <a:endParaRPr lang="it-IT" altLang="en-US" sz="2700" b="1" dirty="0">
              <a:solidFill>
                <a:srgbClr val="C21C3A"/>
              </a:solidFill>
              <a:latin typeface="Open Sans Semibold" panose="020B07060308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D9C4B-AABC-635E-4326-B178B8911DB0}"/>
              </a:ext>
            </a:extLst>
          </p:cNvPr>
          <p:cNvSpPr txBox="1"/>
          <p:nvPr/>
        </p:nvSpPr>
        <p:spPr>
          <a:xfrm>
            <a:off x="756386" y="1099800"/>
            <a:ext cx="242239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C00000"/>
                </a:solidFill>
              </a:rPr>
              <a:t>Destinatari</a:t>
            </a:r>
          </a:p>
          <a:p>
            <a:r>
              <a:rPr lang="it-IT" sz="1050" dirty="0"/>
              <a:t>Dottori Commercialisti iscritti alla Cassa nell’anno di delibera della presente iniziativa.</a:t>
            </a:r>
          </a:p>
          <a:p>
            <a:r>
              <a:rPr lang="it-IT" sz="1050" b="1" dirty="0">
                <a:solidFill>
                  <a:srgbClr val="C00000"/>
                </a:solidFill>
              </a:rPr>
              <a:t>Requisiti</a:t>
            </a:r>
          </a:p>
          <a:p>
            <a:pPr marL="214313" indent="-214313" defTabSz="342900">
              <a:buFont typeface="Wingdings" panose="05000000000000000000" pitchFamily="2" charset="2"/>
              <a:buChar char="Ø"/>
              <a:defRPr/>
            </a:pPr>
            <a:r>
              <a:rPr lang="it-IT" sz="1050" b="1" dirty="0">
                <a:solidFill>
                  <a:prstClr val="black"/>
                </a:solidFill>
              </a:rPr>
              <a:t>Quota</a:t>
            </a:r>
            <a:r>
              <a:rPr lang="it-IT" sz="1050" dirty="0">
                <a:solidFill>
                  <a:prstClr val="black"/>
                </a:solidFill>
              </a:rPr>
              <a:t> del corso a partire da € 200</a:t>
            </a:r>
          </a:p>
          <a:p>
            <a:pPr defTabSz="342900">
              <a:defRPr/>
            </a:pPr>
            <a:endParaRPr lang="it-IT" sz="200" dirty="0">
              <a:solidFill>
                <a:prstClr val="black"/>
              </a:solidFill>
            </a:endParaRPr>
          </a:p>
          <a:p>
            <a:pPr marL="214313" indent="-214313" defTabSz="342900">
              <a:buFont typeface="Wingdings" panose="05000000000000000000" pitchFamily="2" charset="2"/>
              <a:buChar char="Ø"/>
              <a:defRPr/>
            </a:pPr>
            <a:r>
              <a:rPr lang="it-IT" sz="1000" b="1" dirty="0">
                <a:solidFill>
                  <a:prstClr val="black"/>
                </a:solidFill>
              </a:rPr>
              <a:t>Reddito</a:t>
            </a:r>
            <a:r>
              <a:rPr lang="it-IT" sz="1000" dirty="0">
                <a:solidFill>
                  <a:prstClr val="black"/>
                </a:solidFill>
              </a:rPr>
              <a:t> imponibile dichiarato nel 2024 (produzione reddito 2023) non superiore a: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€ 42.250,00 per richiedente unico componente del nucleo familiare; 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€ 54.850,00 per nucleo familiare con due componenti; 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€ 63.350,00 per nucleo familiare con tre componenti; 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€ 69.550,00 per nucleo familiare con quattro componenti;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€ 74.750,00 per nucleo familiare con cinque componenti; 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€ 78.350,00 per nucleo familiare con sei componenti; </a:t>
            </a:r>
          </a:p>
          <a:p>
            <a:pPr defTabSz="342900">
              <a:defRPr/>
            </a:pPr>
            <a:r>
              <a:rPr lang="it-IT" sz="700" dirty="0">
                <a:solidFill>
                  <a:prstClr val="black"/>
                </a:solidFill>
              </a:rPr>
              <a:t> € 80.400,00 per nucleo familiare con sette o più componenti.</a:t>
            </a:r>
          </a:p>
          <a:p>
            <a:pPr defTabSz="342900">
              <a:defRPr/>
            </a:pPr>
            <a:endParaRPr lang="it-IT" sz="200" dirty="0">
              <a:solidFill>
                <a:prstClr val="black"/>
              </a:solidFill>
            </a:endParaRPr>
          </a:p>
          <a:p>
            <a:pPr marL="214313" indent="-214313" defTabSz="342900">
              <a:buFont typeface="Wingdings" panose="05000000000000000000" pitchFamily="2" charset="2"/>
              <a:buChar char="Ø"/>
              <a:defRPr/>
            </a:pPr>
            <a:r>
              <a:rPr lang="it-IT" sz="1050" b="1" dirty="0">
                <a:solidFill>
                  <a:prstClr val="black"/>
                </a:solidFill>
              </a:rPr>
              <a:t>Crediti</a:t>
            </a:r>
            <a:r>
              <a:rPr lang="it-IT" sz="1050" dirty="0">
                <a:solidFill>
                  <a:prstClr val="black"/>
                </a:solidFill>
              </a:rPr>
              <a:t> maturati nell’anno 2024 o 2025 sulle materie oggetto del bando </a:t>
            </a:r>
          </a:p>
          <a:p>
            <a:endParaRPr lang="it-IT" sz="105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7201CEA-AFC2-15A8-5630-4D13C1C8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0" y="994172"/>
            <a:ext cx="634215" cy="59930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C49C7B2-0630-DB1D-70C9-F33C2C41EE4E}"/>
              </a:ext>
            </a:extLst>
          </p:cNvPr>
          <p:cNvSpPr/>
          <p:nvPr/>
        </p:nvSpPr>
        <p:spPr>
          <a:xfrm>
            <a:off x="6811926" y="765544"/>
            <a:ext cx="2011243" cy="5032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SCADENZA 2 MARZO 2026</a:t>
            </a:r>
          </a:p>
          <a:p>
            <a:pPr algn="ctr"/>
            <a:r>
              <a:rPr lang="it-IT" sz="1200" dirty="0"/>
              <a:t>A ESAURIMENTO FONDI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2A6D38-6A0E-B649-9016-6B0411490A85}"/>
              </a:ext>
            </a:extLst>
          </p:cNvPr>
          <p:cNvSpPr txBox="1"/>
          <p:nvPr/>
        </p:nvSpPr>
        <p:spPr>
          <a:xfrm>
            <a:off x="3950658" y="1082488"/>
            <a:ext cx="4803481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C00000"/>
                </a:solidFill>
              </a:rPr>
              <a:t>Come funziona</a:t>
            </a:r>
          </a:p>
          <a:p>
            <a:r>
              <a:rPr lang="it-IT" sz="1100" dirty="0"/>
              <a:t>Contributo pari a:</a:t>
            </a:r>
          </a:p>
          <a:p>
            <a:endParaRPr lang="it-IT" sz="200" dirty="0"/>
          </a:p>
          <a:p>
            <a:pPr marL="214313" indent="-214313">
              <a:buFontTx/>
              <a:buChar char="-"/>
            </a:pPr>
            <a:r>
              <a:rPr lang="it-IT" sz="1100" b="1" dirty="0">
                <a:solidFill>
                  <a:prstClr val="black"/>
                </a:solidFill>
                <a:latin typeface="Calibri"/>
              </a:rPr>
              <a:t>100%</a:t>
            </a:r>
            <a:r>
              <a:rPr lang="it-IT" sz="1100" dirty="0">
                <a:solidFill>
                  <a:prstClr val="black"/>
                </a:solidFill>
                <a:latin typeface="Calibri"/>
              </a:rPr>
              <a:t> del costo (fino ad un massimo di € 1.000), al netto di IVA,  se </a:t>
            </a:r>
            <a:r>
              <a:rPr lang="it-IT" sz="1100" b="1" dirty="0">
                <a:solidFill>
                  <a:prstClr val="black"/>
                </a:solidFill>
                <a:latin typeface="Calibri"/>
              </a:rPr>
              <a:t>età anagrafica inferiore a 35 anni al 31.12.2024</a:t>
            </a:r>
          </a:p>
          <a:p>
            <a:pPr marL="214313" indent="-214313">
              <a:buFontTx/>
              <a:buChar char="-"/>
            </a:pPr>
            <a:r>
              <a:rPr lang="it-IT" sz="1100" b="1" dirty="0"/>
              <a:t>50%</a:t>
            </a:r>
            <a:r>
              <a:rPr lang="it-IT" sz="1100" dirty="0"/>
              <a:t> del costo, al netto di IVA, se età anagrafica superiore a 35 anni.</a:t>
            </a:r>
          </a:p>
          <a:p>
            <a:endParaRPr lang="it-IT" sz="1100" dirty="0"/>
          </a:p>
          <a:p>
            <a:r>
              <a:rPr lang="it-IT" sz="1100" dirty="0"/>
              <a:t>E’ possibile presentare una domanda per l’anno 2024 e una per l’anno 2025.</a:t>
            </a:r>
          </a:p>
          <a:p>
            <a:endParaRPr lang="it-IT" sz="1100" dirty="0"/>
          </a:p>
          <a:p>
            <a:r>
              <a:rPr lang="it-IT" sz="1050" b="1" dirty="0">
                <a:solidFill>
                  <a:srgbClr val="C00000"/>
                </a:solidFill>
              </a:rPr>
              <a:t>Termine per presentare la richiesta</a:t>
            </a:r>
          </a:p>
          <a:p>
            <a:r>
              <a:rPr lang="it-IT" sz="1050" dirty="0"/>
              <a:t>Fino ad esaurimento dei fondi stanziati e comunque </a:t>
            </a:r>
            <a:r>
              <a:rPr lang="it-IT" sz="1050" b="1" dirty="0">
                <a:solidFill>
                  <a:srgbClr val="C00000"/>
                </a:solidFill>
              </a:rPr>
              <a:t>non oltre il 02/03/2026 </a:t>
            </a:r>
            <a:r>
              <a:rPr lang="it-IT" sz="1050" dirty="0"/>
              <a:t>sito </a:t>
            </a:r>
            <a:r>
              <a:rPr lang="it-IT" sz="1050" b="1" dirty="0">
                <a:hlinkClick r:id="rId3"/>
              </a:rPr>
              <a:t>www.cnpadc.it</a:t>
            </a:r>
            <a:r>
              <a:rPr lang="it-IT" sz="1050" b="1" dirty="0"/>
              <a:t> </a:t>
            </a:r>
          </a:p>
          <a:p>
            <a:endParaRPr lang="it-IT" sz="1050" b="1" dirty="0">
              <a:solidFill>
                <a:srgbClr val="C00000"/>
              </a:solidFill>
            </a:endParaRPr>
          </a:p>
          <a:p>
            <a:r>
              <a:rPr lang="it-IT" sz="1050" b="1" dirty="0">
                <a:solidFill>
                  <a:srgbClr val="C00000"/>
                </a:solidFill>
              </a:rPr>
              <a:t>Documentazione da richiedere a SAF</a:t>
            </a:r>
          </a:p>
          <a:p>
            <a:r>
              <a:rPr lang="it-IT" sz="1050" dirty="0"/>
              <a:t>Se si posseggono i requisiti specificati, inviare un’ e-mail a </a:t>
            </a:r>
            <a:r>
              <a:rPr lang="it-IT" sz="1050" dirty="0">
                <a:hlinkClick r:id="rId4"/>
              </a:rPr>
              <a:t>segreteria@saftriveneta.org</a:t>
            </a:r>
            <a:r>
              <a:rPr lang="it-IT" sz="1050" dirty="0"/>
              <a:t> indicando il corso e l’edizione frequentata. </a:t>
            </a:r>
          </a:p>
          <a:p>
            <a:r>
              <a:rPr lang="it-IT" sz="1050" dirty="0"/>
              <a:t>Entro 20 giorni dalla richiesta la segreteria trasmetterà l’attestato con l’elenco dei codici materia.</a:t>
            </a:r>
          </a:p>
          <a:p>
            <a:endParaRPr lang="it-IT" sz="1050" dirty="0"/>
          </a:p>
          <a:p>
            <a:endParaRPr lang="it-IT" sz="1050" dirty="0"/>
          </a:p>
          <a:p>
            <a:endParaRPr lang="it-IT" sz="200" dirty="0"/>
          </a:p>
          <a:p>
            <a:endParaRPr lang="it-IT" sz="200" dirty="0"/>
          </a:p>
          <a:p>
            <a:endParaRPr lang="it-IT" sz="200" dirty="0"/>
          </a:p>
          <a:p>
            <a:endParaRPr lang="it-IT" sz="375" dirty="0"/>
          </a:p>
        </p:txBody>
      </p:sp>
    </p:spTree>
    <p:extLst>
      <p:ext uri="{BB962C8B-B14F-4D97-AF65-F5344CB8AC3E}">
        <p14:creationId xmlns:p14="http://schemas.microsoft.com/office/powerpoint/2010/main" val="294790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9" hidden="1">
            <a:extLst>
              <a:ext uri="{FF2B5EF4-FFF2-40B4-BE49-F238E27FC236}">
                <a16:creationId xmlns:a16="http://schemas.microsoft.com/office/drawing/2014/main" id="{E08B78BD-43F2-636E-772C-6467D6C38E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644129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8676" name="Object 9" hidden="1">
                        <a:extLst>
                          <a:ext uri="{FF2B5EF4-FFF2-40B4-BE49-F238E27FC236}">
                            <a16:creationId xmlns:a16="http://schemas.microsoft.com/office/drawing/2014/main" id="{E08B78BD-43F2-636E-772C-6467D6C38E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644129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Immagine 31">
            <a:extLst>
              <a:ext uri="{FF2B5EF4-FFF2-40B4-BE49-F238E27FC236}">
                <a16:creationId xmlns:a16="http://schemas.microsoft.com/office/drawing/2014/main" id="{EB6ABE67-5283-2635-7220-0F8B2DCF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88" y="1090613"/>
            <a:ext cx="388144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o 6">
            <a:extLst>
              <a:ext uri="{FF2B5EF4-FFF2-40B4-BE49-F238E27FC236}">
                <a16:creationId xmlns:a16="http://schemas.microsoft.com/office/drawing/2014/main" id="{8B491271-3FC8-2AF4-302E-650AA5781874}"/>
              </a:ext>
            </a:extLst>
          </p:cNvPr>
          <p:cNvGrpSpPr>
            <a:grpSpLocks/>
          </p:cNvGrpSpPr>
          <p:nvPr/>
        </p:nvGrpSpPr>
        <p:grpSpPr bwMode="auto">
          <a:xfrm>
            <a:off x="678728" y="789055"/>
            <a:ext cx="3781153" cy="3482819"/>
            <a:chOff x="3480540" y="1196915"/>
            <a:chExt cx="4800375" cy="5067022"/>
          </a:xfrm>
          <a:solidFill>
            <a:schemeClr val="bg1">
              <a:lumMod val="95000"/>
            </a:schemeClr>
          </a:solidFill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4FFE8414-9716-38AF-9953-CD9F9A920F0F}"/>
                </a:ext>
              </a:extLst>
            </p:cNvPr>
            <p:cNvSpPr/>
            <p:nvPr/>
          </p:nvSpPr>
          <p:spPr>
            <a:xfrm>
              <a:off x="3480540" y="1196915"/>
              <a:ext cx="4800375" cy="5067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Class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D1A81017-BE40-E793-4310-F5CD2BDFA4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97881" y="3153003"/>
              <a:ext cx="583078" cy="632440"/>
              <a:chOff x="4171951" y="1458912"/>
              <a:chExt cx="900113" cy="976313"/>
            </a:xfrm>
            <a:grpFill/>
          </p:grpSpPr>
          <p:sp>
            <p:nvSpPr>
              <p:cNvPr id="39" name="Oval 95">
                <a:extLst>
                  <a:ext uri="{FF2B5EF4-FFF2-40B4-BE49-F238E27FC236}">
                    <a16:creationId xmlns:a16="http://schemas.microsoft.com/office/drawing/2014/main" id="{54BAAEA4-B455-4869-6148-79CE2E36E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976" y="1785937"/>
                <a:ext cx="130175" cy="130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96">
                <a:extLst>
                  <a:ext uri="{FF2B5EF4-FFF2-40B4-BE49-F238E27FC236}">
                    <a16:creationId xmlns:a16="http://schemas.microsoft.com/office/drawing/2014/main" id="{D1759E77-A2AB-C933-6938-23990C503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951" y="1931987"/>
                <a:ext cx="276225" cy="171450"/>
              </a:xfrm>
              <a:custGeom>
                <a:avLst/>
                <a:gdLst>
                  <a:gd name="T0" fmla="*/ 34 w 364"/>
                  <a:gd name="T1" fmla="*/ 129 h 224"/>
                  <a:gd name="T2" fmla="*/ 47 w 364"/>
                  <a:gd name="T3" fmla="*/ 116 h 224"/>
                  <a:gd name="T4" fmla="*/ 317 w 364"/>
                  <a:gd name="T5" fmla="*/ 116 h 224"/>
                  <a:gd name="T6" fmla="*/ 330 w 364"/>
                  <a:gd name="T7" fmla="*/ 129 h 224"/>
                  <a:gd name="T8" fmla="*/ 330 w 364"/>
                  <a:gd name="T9" fmla="*/ 224 h 224"/>
                  <a:gd name="T10" fmla="*/ 364 w 364"/>
                  <a:gd name="T11" fmla="*/ 224 h 224"/>
                  <a:gd name="T12" fmla="*/ 364 w 364"/>
                  <a:gd name="T13" fmla="*/ 129 h 224"/>
                  <a:gd name="T14" fmla="*/ 328 w 364"/>
                  <a:gd name="T15" fmla="*/ 83 h 224"/>
                  <a:gd name="T16" fmla="*/ 182 w 364"/>
                  <a:gd name="T17" fmla="*/ 0 h 224"/>
                  <a:gd name="T18" fmla="*/ 36 w 364"/>
                  <a:gd name="T19" fmla="*/ 83 h 224"/>
                  <a:gd name="T20" fmla="*/ 0 w 364"/>
                  <a:gd name="T21" fmla="*/ 129 h 224"/>
                  <a:gd name="T22" fmla="*/ 0 w 364"/>
                  <a:gd name="T23" fmla="*/ 224 h 224"/>
                  <a:gd name="T24" fmla="*/ 34 w 364"/>
                  <a:gd name="T25" fmla="*/ 224 h 224"/>
                  <a:gd name="T26" fmla="*/ 34 w 364"/>
                  <a:gd name="T27" fmla="*/ 12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224">
                    <a:moveTo>
                      <a:pt x="34" y="129"/>
                    </a:moveTo>
                    <a:cubicBezTo>
                      <a:pt x="34" y="122"/>
                      <a:pt x="40" y="116"/>
                      <a:pt x="47" y="116"/>
                    </a:cubicBezTo>
                    <a:lnTo>
                      <a:pt x="317" y="116"/>
                    </a:lnTo>
                    <a:cubicBezTo>
                      <a:pt x="324" y="116"/>
                      <a:pt x="330" y="122"/>
                      <a:pt x="330" y="129"/>
                    </a:cubicBezTo>
                    <a:lnTo>
                      <a:pt x="330" y="224"/>
                    </a:lnTo>
                    <a:lnTo>
                      <a:pt x="364" y="224"/>
                    </a:lnTo>
                    <a:lnTo>
                      <a:pt x="364" y="129"/>
                    </a:lnTo>
                    <a:cubicBezTo>
                      <a:pt x="364" y="107"/>
                      <a:pt x="349" y="88"/>
                      <a:pt x="328" y="83"/>
                    </a:cubicBezTo>
                    <a:cubicBezTo>
                      <a:pt x="319" y="25"/>
                      <a:pt x="257" y="0"/>
                      <a:pt x="182" y="0"/>
                    </a:cubicBezTo>
                    <a:cubicBezTo>
                      <a:pt x="107" y="0"/>
                      <a:pt x="45" y="25"/>
                      <a:pt x="36" y="83"/>
                    </a:cubicBezTo>
                    <a:cubicBezTo>
                      <a:pt x="16" y="88"/>
                      <a:pt x="0" y="107"/>
                      <a:pt x="0" y="129"/>
                    </a:cubicBezTo>
                    <a:lnTo>
                      <a:pt x="0" y="224"/>
                    </a:lnTo>
                    <a:lnTo>
                      <a:pt x="34" y="224"/>
                    </a:lnTo>
                    <a:lnTo>
                      <a:pt x="34" y="12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Oval 97">
                <a:extLst>
                  <a:ext uri="{FF2B5EF4-FFF2-40B4-BE49-F238E27FC236}">
                    <a16:creationId xmlns:a16="http://schemas.microsoft.com/office/drawing/2014/main" id="{39BF1C1F-7253-3FB4-62DE-4CE798032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7276" y="1785937"/>
                <a:ext cx="130175" cy="130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98">
                <a:extLst>
                  <a:ext uri="{FF2B5EF4-FFF2-40B4-BE49-F238E27FC236}">
                    <a16:creationId xmlns:a16="http://schemas.microsoft.com/office/drawing/2014/main" id="{92DB2C90-83EC-6AF6-67F7-80C969145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1" y="1931987"/>
                <a:ext cx="277813" cy="171450"/>
              </a:xfrm>
              <a:custGeom>
                <a:avLst/>
                <a:gdLst>
                  <a:gd name="T0" fmla="*/ 327 w 364"/>
                  <a:gd name="T1" fmla="*/ 83 h 224"/>
                  <a:gd name="T2" fmla="*/ 182 w 364"/>
                  <a:gd name="T3" fmla="*/ 0 h 224"/>
                  <a:gd name="T4" fmla="*/ 36 w 364"/>
                  <a:gd name="T5" fmla="*/ 83 h 224"/>
                  <a:gd name="T6" fmla="*/ 0 w 364"/>
                  <a:gd name="T7" fmla="*/ 129 h 224"/>
                  <a:gd name="T8" fmla="*/ 0 w 364"/>
                  <a:gd name="T9" fmla="*/ 224 h 224"/>
                  <a:gd name="T10" fmla="*/ 33 w 364"/>
                  <a:gd name="T11" fmla="*/ 224 h 224"/>
                  <a:gd name="T12" fmla="*/ 33 w 364"/>
                  <a:gd name="T13" fmla="*/ 129 h 224"/>
                  <a:gd name="T14" fmla="*/ 46 w 364"/>
                  <a:gd name="T15" fmla="*/ 116 h 224"/>
                  <a:gd name="T16" fmla="*/ 317 w 364"/>
                  <a:gd name="T17" fmla="*/ 116 h 224"/>
                  <a:gd name="T18" fmla="*/ 330 w 364"/>
                  <a:gd name="T19" fmla="*/ 129 h 224"/>
                  <a:gd name="T20" fmla="*/ 330 w 364"/>
                  <a:gd name="T21" fmla="*/ 224 h 224"/>
                  <a:gd name="T22" fmla="*/ 364 w 364"/>
                  <a:gd name="T23" fmla="*/ 224 h 224"/>
                  <a:gd name="T24" fmla="*/ 364 w 364"/>
                  <a:gd name="T25" fmla="*/ 129 h 224"/>
                  <a:gd name="T26" fmla="*/ 327 w 364"/>
                  <a:gd name="T27" fmla="*/ 8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224">
                    <a:moveTo>
                      <a:pt x="327" y="83"/>
                    </a:moveTo>
                    <a:cubicBezTo>
                      <a:pt x="319" y="25"/>
                      <a:pt x="257" y="0"/>
                      <a:pt x="182" y="0"/>
                    </a:cubicBezTo>
                    <a:cubicBezTo>
                      <a:pt x="107" y="0"/>
                      <a:pt x="45" y="25"/>
                      <a:pt x="36" y="83"/>
                    </a:cubicBezTo>
                    <a:cubicBezTo>
                      <a:pt x="15" y="88"/>
                      <a:pt x="0" y="107"/>
                      <a:pt x="0" y="129"/>
                    </a:cubicBezTo>
                    <a:lnTo>
                      <a:pt x="0" y="224"/>
                    </a:lnTo>
                    <a:lnTo>
                      <a:pt x="33" y="224"/>
                    </a:lnTo>
                    <a:lnTo>
                      <a:pt x="33" y="129"/>
                    </a:lnTo>
                    <a:cubicBezTo>
                      <a:pt x="33" y="122"/>
                      <a:pt x="39" y="116"/>
                      <a:pt x="46" y="116"/>
                    </a:cubicBezTo>
                    <a:lnTo>
                      <a:pt x="317" y="116"/>
                    </a:lnTo>
                    <a:cubicBezTo>
                      <a:pt x="324" y="116"/>
                      <a:pt x="330" y="122"/>
                      <a:pt x="330" y="129"/>
                    </a:cubicBezTo>
                    <a:lnTo>
                      <a:pt x="330" y="224"/>
                    </a:lnTo>
                    <a:lnTo>
                      <a:pt x="364" y="224"/>
                    </a:lnTo>
                    <a:lnTo>
                      <a:pt x="364" y="129"/>
                    </a:lnTo>
                    <a:cubicBezTo>
                      <a:pt x="364" y="107"/>
                      <a:pt x="348" y="88"/>
                      <a:pt x="327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Oval 99">
                <a:extLst>
                  <a:ext uri="{FF2B5EF4-FFF2-40B4-BE49-F238E27FC236}">
                    <a16:creationId xmlns:a16="http://schemas.microsoft.com/office/drawing/2014/main" id="{37CF78FD-BA91-D84E-924A-ABB6F9BB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126" y="1855787"/>
                <a:ext cx="130175" cy="1317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Oval 100">
                <a:extLst>
                  <a:ext uri="{FF2B5EF4-FFF2-40B4-BE49-F238E27FC236}">
                    <a16:creationId xmlns:a16="http://schemas.microsoft.com/office/drawing/2014/main" id="{CA8F6FC5-FF34-471D-58F0-F9ADED4D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976" y="2054225"/>
                <a:ext cx="130175" cy="130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Oval 101">
                <a:extLst>
                  <a:ext uri="{FF2B5EF4-FFF2-40B4-BE49-F238E27FC236}">
                    <a16:creationId xmlns:a16="http://schemas.microsoft.com/office/drawing/2014/main" id="{6264287D-1322-177B-F815-BA493F555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7277" y="2054225"/>
                <a:ext cx="130176" cy="130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Oval 102">
                <a:extLst>
                  <a:ext uri="{FF2B5EF4-FFF2-40B4-BE49-F238E27FC236}">
                    <a16:creationId xmlns:a16="http://schemas.microsoft.com/office/drawing/2014/main" id="{CF87C24A-DAB5-C5D0-4048-BD1338528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238" y="1458912"/>
                <a:ext cx="107950" cy="1095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Oval 103">
                <a:extLst>
                  <a:ext uri="{FF2B5EF4-FFF2-40B4-BE49-F238E27FC236}">
                    <a16:creationId xmlns:a16="http://schemas.microsoft.com/office/drawing/2014/main" id="{68AB2C89-FBE6-1DFF-0375-8F01BEC6E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126" y="2119312"/>
                <a:ext cx="130175" cy="1301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04">
                <a:extLst>
                  <a:ext uri="{FF2B5EF4-FFF2-40B4-BE49-F238E27FC236}">
                    <a16:creationId xmlns:a16="http://schemas.microsoft.com/office/drawing/2014/main" id="{E31548DE-84FD-3E9C-5471-7E1C6730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2265362"/>
                <a:ext cx="277813" cy="169863"/>
              </a:xfrm>
              <a:custGeom>
                <a:avLst/>
                <a:gdLst>
                  <a:gd name="T0" fmla="*/ 328 w 364"/>
                  <a:gd name="T1" fmla="*/ 83 h 223"/>
                  <a:gd name="T2" fmla="*/ 182 w 364"/>
                  <a:gd name="T3" fmla="*/ 0 h 223"/>
                  <a:gd name="T4" fmla="*/ 37 w 364"/>
                  <a:gd name="T5" fmla="*/ 83 h 223"/>
                  <a:gd name="T6" fmla="*/ 0 w 364"/>
                  <a:gd name="T7" fmla="*/ 129 h 223"/>
                  <a:gd name="T8" fmla="*/ 0 w 364"/>
                  <a:gd name="T9" fmla="*/ 223 h 223"/>
                  <a:gd name="T10" fmla="*/ 34 w 364"/>
                  <a:gd name="T11" fmla="*/ 223 h 223"/>
                  <a:gd name="T12" fmla="*/ 34 w 364"/>
                  <a:gd name="T13" fmla="*/ 129 h 223"/>
                  <a:gd name="T14" fmla="*/ 47 w 364"/>
                  <a:gd name="T15" fmla="*/ 115 h 223"/>
                  <a:gd name="T16" fmla="*/ 318 w 364"/>
                  <a:gd name="T17" fmla="*/ 115 h 223"/>
                  <a:gd name="T18" fmla="*/ 331 w 364"/>
                  <a:gd name="T19" fmla="*/ 129 h 223"/>
                  <a:gd name="T20" fmla="*/ 331 w 364"/>
                  <a:gd name="T21" fmla="*/ 223 h 223"/>
                  <a:gd name="T22" fmla="*/ 364 w 364"/>
                  <a:gd name="T23" fmla="*/ 223 h 223"/>
                  <a:gd name="T24" fmla="*/ 364 w 364"/>
                  <a:gd name="T25" fmla="*/ 129 h 223"/>
                  <a:gd name="T26" fmla="*/ 328 w 364"/>
                  <a:gd name="T27" fmla="*/ 8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223">
                    <a:moveTo>
                      <a:pt x="328" y="83"/>
                    </a:moveTo>
                    <a:cubicBezTo>
                      <a:pt x="319" y="25"/>
                      <a:pt x="257" y="0"/>
                      <a:pt x="182" y="0"/>
                    </a:cubicBezTo>
                    <a:cubicBezTo>
                      <a:pt x="107" y="0"/>
                      <a:pt x="45" y="25"/>
                      <a:pt x="37" y="83"/>
                    </a:cubicBezTo>
                    <a:cubicBezTo>
                      <a:pt x="16" y="88"/>
                      <a:pt x="0" y="106"/>
                      <a:pt x="0" y="129"/>
                    </a:cubicBezTo>
                    <a:lnTo>
                      <a:pt x="0" y="223"/>
                    </a:lnTo>
                    <a:lnTo>
                      <a:pt x="34" y="223"/>
                    </a:lnTo>
                    <a:lnTo>
                      <a:pt x="34" y="129"/>
                    </a:lnTo>
                    <a:cubicBezTo>
                      <a:pt x="34" y="121"/>
                      <a:pt x="40" y="115"/>
                      <a:pt x="47" y="115"/>
                    </a:cubicBezTo>
                    <a:lnTo>
                      <a:pt x="318" y="115"/>
                    </a:lnTo>
                    <a:cubicBezTo>
                      <a:pt x="325" y="115"/>
                      <a:pt x="331" y="121"/>
                      <a:pt x="331" y="129"/>
                    </a:cubicBezTo>
                    <a:lnTo>
                      <a:pt x="331" y="223"/>
                    </a:lnTo>
                    <a:lnTo>
                      <a:pt x="364" y="223"/>
                    </a:lnTo>
                    <a:lnTo>
                      <a:pt x="364" y="129"/>
                    </a:lnTo>
                    <a:cubicBezTo>
                      <a:pt x="364" y="106"/>
                      <a:pt x="349" y="88"/>
                      <a:pt x="328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105">
                <a:extLst>
                  <a:ext uri="{FF2B5EF4-FFF2-40B4-BE49-F238E27FC236}">
                    <a16:creationId xmlns:a16="http://schemas.microsoft.com/office/drawing/2014/main" id="{304839D1-8FB3-2BD0-B485-A1DB57FE3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951" y="2200275"/>
                <a:ext cx="276225" cy="169863"/>
              </a:xfrm>
              <a:custGeom>
                <a:avLst/>
                <a:gdLst>
                  <a:gd name="T0" fmla="*/ 328 w 364"/>
                  <a:gd name="T1" fmla="*/ 83 h 223"/>
                  <a:gd name="T2" fmla="*/ 182 w 364"/>
                  <a:gd name="T3" fmla="*/ 0 h 223"/>
                  <a:gd name="T4" fmla="*/ 36 w 364"/>
                  <a:gd name="T5" fmla="*/ 83 h 223"/>
                  <a:gd name="T6" fmla="*/ 0 w 364"/>
                  <a:gd name="T7" fmla="*/ 129 h 223"/>
                  <a:gd name="T8" fmla="*/ 0 w 364"/>
                  <a:gd name="T9" fmla="*/ 223 h 223"/>
                  <a:gd name="T10" fmla="*/ 34 w 364"/>
                  <a:gd name="T11" fmla="*/ 223 h 223"/>
                  <a:gd name="T12" fmla="*/ 34 w 364"/>
                  <a:gd name="T13" fmla="*/ 129 h 223"/>
                  <a:gd name="T14" fmla="*/ 47 w 364"/>
                  <a:gd name="T15" fmla="*/ 115 h 223"/>
                  <a:gd name="T16" fmla="*/ 317 w 364"/>
                  <a:gd name="T17" fmla="*/ 115 h 223"/>
                  <a:gd name="T18" fmla="*/ 330 w 364"/>
                  <a:gd name="T19" fmla="*/ 129 h 223"/>
                  <a:gd name="T20" fmla="*/ 330 w 364"/>
                  <a:gd name="T21" fmla="*/ 223 h 223"/>
                  <a:gd name="T22" fmla="*/ 364 w 364"/>
                  <a:gd name="T23" fmla="*/ 223 h 223"/>
                  <a:gd name="T24" fmla="*/ 364 w 364"/>
                  <a:gd name="T25" fmla="*/ 129 h 223"/>
                  <a:gd name="T26" fmla="*/ 328 w 364"/>
                  <a:gd name="T27" fmla="*/ 8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223">
                    <a:moveTo>
                      <a:pt x="328" y="83"/>
                    </a:moveTo>
                    <a:cubicBezTo>
                      <a:pt x="319" y="25"/>
                      <a:pt x="257" y="0"/>
                      <a:pt x="182" y="0"/>
                    </a:cubicBezTo>
                    <a:cubicBezTo>
                      <a:pt x="107" y="0"/>
                      <a:pt x="45" y="25"/>
                      <a:pt x="36" y="83"/>
                    </a:cubicBezTo>
                    <a:cubicBezTo>
                      <a:pt x="16" y="88"/>
                      <a:pt x="0" y="106"/>
                      <a:pt x="0" y="129"/>
                    </a:cubicBezTo>
                    <a:lnTo>
                      <a:pt x="0" y="223"/>
                    </a:lnTo>
                    <a:lnTo>
                      <a:pt x="34" y="223"/>
                    </a:lnTo>
                    <a:lnTo>
                      <a:pt x="34" y="129"/>
                    </a:lnTo>
                    <a:cubicBezTo>
                      <a:pt x="34" y="121"/>
                      <a:pt x="40" y="115"/>
                      <a:pt x="47" y="115"/>
                    </a:cubicBezTo>
                    <a:lnTo>
                      <a:pt x="317" y="115"/>
                    </a:lnTo>
                    <a:cubicBezTo>
                      <a:pt x="324" y="115"/>
                      <a:pt x="330" y="121"/>
                      <a:pt x="330" y="129"/>
                    </a:cubicBezTo>
                    <a:lnTo>
                      <a:pt x="330" y="223"/>
                    </a:lnTo>
                    <a:lnTo>
                      <a:pt x="364" y="223"/>
                    </a:lnTo>
                    <a:lnTo>
                      <a:pt x="364" y="129"/>
                    </a:lnTo>
                    <a:cubicBezTo>
                      <a:pt x="364" y="106"/>
                      <a:pt x="349" y="88"/>
                      <a:pt x="328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106">
                <a:extLst>
                  <a:ext uri="{FF2B5EF4-FFF2-40B4-BE49-F238E27FC236}">
                    <a16:creationId xmlns:a16="http://schemas.microsoft.com/office/drawing/2014/main" id="{4BC62ED7-164A-FAC8-ABA6-F0FEFDCBC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1" y="2200275"/>
                <a:ext cx="277813" cy="169863"/>
              </a:xfrm>
              <a:custGeom>
                <a:avLst/>
                <a:gdLst>
                  <a:gd name="T0" fmla="*/ 327 w 364"/>
                  <a:gd name="T1" fmla="*/ 83 h 223"/>
                  <a:gd name="T2" fmla="*/ 182 w 364"/>
                  <a:gd name="T3" fmla="*/ 0 h 223"/>
                  <a:gd name="T4" fmla="*/ 36 w 364"/>
                  <a:gd name="T5" fmla="*/ 83 h 223"/>
                  <a:gd name="T6" fmla="*/ 0 w 364"/>
                  <a:gd name="T7" fmla="*/ 129 h 223"/>
                  <a:gd name="T8" fmla="*/ 0 w 364"/>
                  <a:gd name="T9" fmla="*/ 223 h 223"/>
                  <a:gd name="T10" fmla="*/ 33 w 364"/>
                  <a:gd name="T11" fmla="*/ 223 h 223"/>
                  <a:gd name="T12" fmla="*/ 33 w 364"/>
                  <a:gd name="T13" fmla="*/ 129 h 223"/>
                  <a:gd name="T14" fmla="*/ 46 w 364"/>
                  <a:gd name="T15" fmla="*/ 115 h 223"/>
                  <a:gd name="T16" fmla="*/ 317 w 364"/>
                  <a:gd name="T17" fmla="*/ 115 h 223"/>
                  <a:gd name="T18" fmla="*/ 330 w 364"/>
                  <a:gd name="T19" fmla="*/ 129 h 223"/>
                  <a:gd name="T20" fmla="*/ 330 w 364"/>
                  <a:gd name="T21" fmla="*/ 223 h 223"/>
                  <a:gd name="T22" fmla="*/ 364 w 364"/>
                  <a:gd name="T23" fmla="*/ 223 h 223"/>
                  <a:gd name="T24" fmla="*/ 364 w 364"/>
                  <a:gd name="T25" fmla="*/ 129 h 223"/>
                  <a:gd name="T26" fmla="*/ 327 w 364"/>
                  <a:gd name="T27" fmla="*/ 8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223">
                    <a:moveTo>
                      <a:pt x="327" y="83"/>
                    </a:moveTo>
                    <a:cubicBezTo>
                      <a:pt x="319" y="25"/>
                      <a:pt x="257" y="0"/>
                      <a:pt x="182" y="0"/>
                    </a:cubicBezTo>
                    <a:cubicBezTo>
                      <a:pt x="107" y="0"/>
                      <a:pt x="45" y="25"/>
                      <a:pt x="36" y="83"/>
                    </a:cubicBezTo>
                    <a:cubicBezTo>
                      <a:pt x="15" y="88"/>
                      <a:pt x="0" y="106"/>
                      <a:pt x="0" y="129"/>
                    </a:cubicBezTo>
                    <a:lnTo>
                      <a:pt x="0" y="223"/>
                    </a:lnTo>
                    <a:lnTo>
                      <a:pt x="33" y="223"/>
                    </a:lnTo>
                    <a:lnTo>
                      <a:pt x="33" y="129"/>
                    </a:lnTo>
                    <a:cubicBezTo>
                      <a:pt x="33" y="121"/>
                      <a:pt x="39" y="115"/>
                      <a:pt x="46" y="115"/>
                    </a:cubicBezTo>
                    <a:lnTo>
                      <a:pt x="317" y="115"/>
                    </a:lnTo>
                    <a:cubicBezTo>
                      <a:pt x="324" y="115"/>
                      <a:pt x="330" y="121"/>
                      <a:pt x="330" y="129"/>
                    </a:cubicBezTo>
                    <a:lnTo>
                      <a:pt x="330" y="223"/>
                    </a:lnTo>
                    <a:lnTo>
                      <a:pt x="364" y="223"/>
                    </a:lnTo>
                    <a:lnTo>
                      <a:pt x="364" y="129"/>
                    </a:lnTo>
                    <a:cubicBezTo>
                      <a:pt x="364" y="106"/>
                      <a:pt x="348" y="88"/>
                      <a:pt x="327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107">
                <a:extLst>
                  <a:ext uri="{FF2B5EF4-FFF2-40B4-BE49-F238E27FC236}">
                    <a16:creationId xmlns:a16="http://schemas.microsoft.com/office/drawing/2014/main" id="{FEBBD3F6-DA1C-843F-F384-E07BE5EAA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2003425"/>
                <a:ext cx="277813" cy="169863"/>
              </a:xfrm>
              <a:custGeom>
                <a:avLst/>
                <a:gdLst>
                  <a:gd name="T0" fmla="*/ 328 w 364"/>
                  <a:gd name="T1" fmla="*/ 83 h 223"/>
                  <a:gd name="T2" fmla="*/ 182 w 364"/>
                  <a:gd name="T3" fmla="*/ 0 h 223"/>
                  <a:gd name="T4" fmla="*/ 37 w 364"/>
                  <a:gd name="T5" fmla="*/ 83 h 223"/>
                  <a:gd name="T6" fmla="*/ 0 w 364"/>
                  <a:gd name="T7" fmla="*/ 129 h 223"/>
                  <a:gd name="T8" fmla="*/ 0 w 364"/>
                  <a:gd name="T9" fmla="*/ 223 h 223"/>
                  <a:gd name="T10" fmla="*/ 34 w 364"/>
                  <a:gd name="T11" fmla="*/ 223 h 223"/>
                  <a:gd name="T12" fmla="*/ 34 w 364"/>
                  <a:gd name="T13" fmla="*/ 129 h 223"/>
                  <a:gd name="T14" fmla="*/ 47 w 364"/>
                  <a:gd name="T15" fmla="*/ 115 h 223"/>
                  <a:gd name="T16" fmla="*/ 318 w 364"/>
                  <a:gd name="T17" fmla="*/ 115 h 223"/>
                  <a:gd name="T18" fmla="*/ 331 w 364"/>
                  <a:gd name="T19" fmla="*/ 129 h 223"/>
                  <a:gd name="T20" fmla="*/ 331 w 364"/>
                  <a:gd name="T21" fmla="*/ 223 h 223"/>
                  <a:gd name="T22" fmla="*/ 364 w 364"/>
                  <a:gd name="T23" fmla="*/ 223 h 223"/>
                  <a:gd name="T24" fmla="*/ 364 w 364"/>
                  <a:gd name="T25" fmla="*/ 129 h 223"/>
                  <a:gd name="T26" fmla="*/ 328 w 364"/>
                  <a:gd name="T27" fmla="*/ 8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223">
                    <a:moveTo>
                      <a:pt x="328" y="83"/>
                    </a:moveTo>
                    <a:cubicBezTo>
                      <a:pt x="319" y="25"/>
                      <a:pt x="257" y="0"/>
                      <a:pt x="182" y="0"/>
                    </a:cubicBezTo>
                    <a:cubicBezTo>
                      <a:pt x="107" y="0"/>
                      <a:pt x="45" y="25"/>
                      <a:pt x="37" y="83"/>
                    </a:cubicBezTo>
                    <a:cubicBezTo>
                      <a:pt x="16" y="88"/>
                      <a:pt x="0" y="106"/>
                      <a:pt x="0" y="129"/>
                    </a:cubicBezTo>
                    <a:lnTo>
                      <a:pt x="0" y="223"/>
                    </a:lnTo>
                    <a:lnTo>
                      <a:pt x="34" y="223"/>
                    </a:lnTo>
                    <a:lnTo>
                      <a:pt x="34" y="129"/>
                    </a:lnTo>
                    <a:cubicBezTo>
                      <a:pt x="34" y="121"/>
                      <a:pt x="40" y="115"/>
                      <a:pt x="47" y="115"/>
                    </a:cubicBezTo>
                    <a:lnTo>
                      <a:pt x="318" y="115"/>
                    </a:lnTo>
                    <a:cubicBezTo>
                      <a:pt x="325" y="115"/>
                      <a:pt x="331" y="121"/>
                      <a:pt x="331" y="129"/>
                    </a:cubicBezTo>
                    <a:lnTo>
                      <a:pt x="331" y="223"/>
                    </a:lnTo>
                    <a:lnTo>
                      <a:pt x="364" y="223"/>
                    </a:lnTo>
                    <a:lnTo>
                      <a:pt x="364" y="129"/>
                    </a:lnTo>
                    <a:cubicBezTo>
                      <a:pt x="364" y="106"/>
                      <a:pt x="349" y="88"/>
                      <a:pt x="328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fr-FR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24C8CFBC-9B6B-200C-9DE0-EFB5E504ADBB}"/>
                </a:ext>
              </a:extLst>
            </p:cNvPr>
            <p:cNvSpPr txBox="1"/>
            <p:nvPr/>
          </p:nvSpPr>
          <p:spPr>
            <a:xfrm>
              <a:off x="4044978" y="1457282"/>
              <a:ext cx="4049419" cy="451690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69075" defTabSz="685800">
                <a:defRPr/>
              </a:pPr>
              <a:r>
                <a:rPr lang="it-IT" sz="2700" b="1" dirty="0">
                  <a:solidFill>
                    <a:srgbClr val="C00000"/>
                  </a:solidFill>
                  <a:latin typeface="Calibri" panose="020F0502020204030204"/>
                </a:rPr>
                <a:t>10</a:t>
              </a:r>
              <a:r>
                <a:rPr lang="it-IT" sz="27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latin typeface="Calibri" panose="020F0502020204030204"/>
                </a:rPr>
                <a:t>Anni SAF Triveneta </a:t>
              </a:r>
              <a:br>
                <a:rPr lang="it-IT" sz="1200" b="1" dirty="0">
                  <a:solidFill>
                    <a:prstClr val="black"/>
                  </a:solidFill>
                  <a:latin typeface="Calibri" panose="020F0502020204030204"/>
                </a:rPr>
              </a:br>
              <a:br>
                <a:rPr lang="it-IT" sz="1200" b="1" dirty="0">
                  <a:solidFill>
                    <a:prstClr val="black"/>
                  </a:solidFill>
                  <a:latin typeface="Calibri" panose="020F0502020204030204"/>
                </a:rPr>
              </a:br>
              <a:br>
                <a:rPr lang="it-IT" sz="900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it-IT" sz="2700" b="1" dirty="0">
                  <a:solidFill>
                    <a:srgbClr val="C00000"/>
                  </a:solidFill>
                  <a:latin typeface="Calibri" panose="020F0502020204030204"/>
                </a:rPr>
                <a:t>59</a:t>
              </a:r>
              <a:r>
                <a:rPr lang="it-IT" sz="27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latin typeface="Calibri" panose="020F0502020204030204"/>
                </a:rPr>
                <a:t>Corsi di Alta Formazione </a:t>
              </a:r>
              <a:r>
                <a:rPr lang="it-IT" sz="1200" dirty="0">
                  <a:solidFill>
                    <a:prstClr val="black"/>
                  </a:solidFill>
                  <a:latin typeface="Calibri" panose="020F0502020204030204"/>
                </a:rPr>
                <a:t>dal 2016 ad oggi</a:t>
              </a:r>
            </a:p>
            <a:p>
              <a:pPr marL="269075" defTabSz="685800">
                <a:defRPr/>
              </a:pPr>
              <a:endParaRPr lang="it-IT" sz="12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69075" defTabSz="685800">
                <a:defRPr/>
              </a:pPr>
              <a:endParaRPr lang="it-IT" sz="675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69075" defTabSz="685800">
                <a:defRPr/>
              </a:pPr>
              <a:r>
                <a:rPr lang="it-IT" sz="2700" b="1" dirty="0">
                  <a:solidFill>
                    <a:srgbClr val="C00000"/>
                  </a:solidFill>
                  <a:latin typeface="Calibri" panose="020F0502020204030204"/>
                </a:rPr>
                <a:t>3510 </a:t>
              </a:r>
              <a:r>
                <a:rPr lang="it-IT" sz="1200" b="1" dirty="0">
                  <a:solidFill>
                    <a:prstClr val="black"/>
                  </a:solidFill>
                  <a:latin typeface="Calibri" panose="020F0502020204030204"/>
                </a:rPr>
                <a:t>Commercialisti </a:t>
              </a:r>
              <a:r>
                <a:rPr lang="it-IT" sz="1200" dirty="0">
                  <a:solidFill>
                    <a:prstClr val="black"/>
                  </a:solidFill>
                  <a:latin typeface="Calibri" panose="020F0502020204030204"/>
                </a:rPr>
                <a:t>partecipanti  </a:t>
              </a:r>
            </a:p>
            <a:p>
              <a:pPr defTabSz="685800">
                <a:defRPr/>
              </a:pPr>
              <a:endParaRPr lang="it-IT" sz="12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it-IT" sz="12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34558" indent="-334558" defTabSz="685800">
                <a:defRPr/>
              </a:pPr>
              <a:r>
                <a:rPr lang="it-IT" sz="2700" b="1" dirty="0">
                  <a:solidFill>
                    <a:srgbClr val="C00000"/>
                  </a:solidFill>
                  <a:latin typeface="Calibri" panose="020F0502020204030204"/>
                </a:rPr>
                <a:t>   2488 </a:t>
              </a:r>
              <a:r>
                <a:rPr lang="it-IT" sz="1200" b="1" dirty="0">
                  <a:solidFill>
                    <a:prstClr val="black"/>
                  </a:solidFill>
                  <a:latin typeface="Calibri" panose="020F0502020204030204"/>
                </a:rPr>
                <a:t>Attestati</a:t>
              </a:r>
              <a:r>
                <a:rPr lang="it-IT" sz="1200" dirty="0">
                  <a:solidFill>
                    <a:prstClr val="black"/>
                  </a:solidFill>
                  <a:latin typeface="Calibri" panose="020F0502020204030204"/>
                </a:rPr>
                <a:t> di Alta Formazione rilasciati dal CNDCEC</a:t>
              </a:r>
            </a:p>
          </p:txBody>
        </p:sp>
        <p:pic>
          <p:nvPicPr>
            <p:cNvPr id="37" name="Immagine 2">
              <a:extLst>
                <a:ext uri="{FF2B5EF4-FFF2-40B4-BE49-F238E27FC236}">
                  <a16:creationId xmlns:a16="http://schemas.microsoft.com/office/drawing/2014/main" id="{8ABA93E9-6E5A-8335-CB9D-227838211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39119" y="5003404"/>
              <a:ext cx="718282" cy="51864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28680" name="Immagine 3">
            <a:extLst>
              <a:ext uri="{FF2B5EF4-FFF2-40B4-BE49-F238E27FC236}">
                <a16:creationId xmlns:a16="http://schemas.microsoft.com/office/drawing/2014/main" id="{32CA8486-ADFC-684D-A8F9-394E2A4A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7" y="1716189"/>
            <a:ext cx="39409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0A501BD6-A751-6B29-70B8-D6FEF6539158}"/>
              </a:ext>
            </a:extLst>
          </p:cNvPr>
          <p:cNvSpPr txBox="1"/>
          <p:nvPr/>
        </p:nvSpPr>
        <p:spPr>
          <a:xfrm>
            <a:off x="6742678" y="2881313"/>
            <a:ext cx="168949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endParaRPr lang="it-IT" sz="1400" b="1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8690" name="Shape 291">
            <a:extLst>
              <a:ext uri="{FF2B5EF4-FFF2-40B4-BE49-F238E27FC236}">
                <a16:creationId xmlns:a16="http://schemas.microsoft.com/office/drawing/2014/main" id="{D48B0734-C1D2-6F3E-1610-45B0E32AE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470" y="614363"/>
            <a:ext cx="3765947" cy="2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3141" tIns="33141" rIns="33141" bIns="33141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900">
              <a:solidFill>
                <a:srgbClr val="C00000"/>
              </a:solidFill>
              <a:latin typeface="Open Sans Semibold" panose="020B0706030804020204" pitchFamily="34" charset="0"/>
              <a:cs typeface="Arial" panose="020B0604020202020204" pitchFamily="34" charset="0"/>
              <a:sym typeface="Open Sans Semibold" panose="020B0706030804020204" pitchFamily="34" charset="0"/>
            </a:endParaRPr>
          </a:p>
        </p:txBody>
      </p:sp>
      <p:pic>
        <p:nvPicPr>
          <p:cNvPr id="28692" name="Elemento grafico 11" descr="Utenti con riempimento a tinta unita">
            <a:extLst>
              <a:ext uri="{FF2B5EF4-FFF2-40B4-BE49-F238E27FC236}">
                <a16:creationId xmlns:a16="http://schemas.microsoft.com/office/drawing/2014/main" id="{31350537-BF94-0576-AB82-EAB29F18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" y="2520366"/>
            <a:ext cx="464344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Immagine 3">
            <a:extLst>
              <a:ext uri="{FF2B5EF4-FFF2-40B4-BE49-F238E27FC236}">
                <a16:creationId xmlns:a16="http://schemas.microsoft.com/office/drawing/2014/main" id="{3511C848-B2C3-E907-4845-27F3FC1F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2" y="1092260"/>
            <a:ext cx="69770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F2A17616-8E4D-E976-203E-2A9D9D123B7C}"/>
              </a:ext>
            </a:extLst>
          </p:cNvPr>
          <p:cNvSpPr/>
          <p:nvPr/>
        </p:nvSpPr>
        <p:spPr bwMode="auto">
          <a:xfrm>
            <a:off x="4926485" y="789055"/>
            <a:ext cx="3781151" cy="34820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 dirty="0">
              <a:solidFill>
                <a:prstClr val="white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BD09E6C-DDCF-9267-7AEE-C7C06472DE78}"/>
              </a:ext>
            </a:extLst>
          </p:cNvPr>
          <p:cNvSpPr txBox="1"/>
          <p:nvPr/>
        </p:nvSpPr>
        <p:spPr>
          <a:xfrm>
            <a:off x="5890437" y="2173487"/>
            <a:ext cx="291936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075" defTabSz="685800">
              <a:defRPr/>
            </a:pP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69075" defTabSz="685800">
              <a:defRPr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/>
              </a:rPr>
              <a:t>14</a:t>
            </a:r>
            <a:r>
              <a:rPr lang="it-IT" sz="27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050" b="1" dirty="0">
                <a:solidFill>
                  <a:prstClr val="black"/>
                </a:solidFill>
                <a:latin typeface="Calibri" panose="020F0502020204030204"/>
              </a:rPr>
              <a:t>Partecipazioni gratuite </a:t>
            </a:r>
            <a:r>
              <a:rPr lang="it-IT" sz="1050" dirty="0">
                <a:solidFill>
                  <a:prstClr val="black"/>
                </a:solidFill>
                <a:latin typeface="Calibri" panose="020F0502020204030204"/>
              </a:rPr>
              <a:t>erogate </a:t>
            </a:r>
          </a:p>
          <a:p>
            <a:pPr marL="269075" defTabSz="685800">
              <a:defRPr/>
            </a:pPr>
            <a:r>
              <a:rPr lang="it-IT" sz="1050" b="1" dirty="0">
                <a:solidFill>
                  <a:prstClr val="black"/>
                </a:solidFill>
                <a:latin typeface="Calibri" panose="020F0502020204030204"/>
              </a:rPr>
              <a:t>           tramite</a:t>
            </a:r>
            <a:r>
              <a:rPr lang="it-IT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050" b="1" dirty="0">
                <a:solidFill>
                  <a:prstClr val="black"/>
                </a:solidFill>
                <a:latin typeface="Calibri" panose="020F0502020204030204"/>
              </a:rPr>
              <a:t>bando Tutor </a:t>
            </a:r>
            <a:r>
              <a:rPr lang="it-IT" sz="1050" dirty="0">
                <a:solidFill>
                  <a:prstClr val="black"/>
                </a:solidFill>
                <a:latin typeface="Calibri" panose="020F0502020204030204"/>
              </a:rPr>
              <a:t>a Praticanti </a:t>
            </a:r>
          </a:p>
          <a:p>
            <a:pPr marL="269075" defTabSz="685800">
              <a:defRPr/>
            </a:pPr>
            <a:r>
              <a:rPr lang="it-IT" sz="1050" dirty="0">
                <a:solidFill>
                  <a:prstClr val="black"/>
                </a:solidFill>
                <a:latin typeface="Calibri" panose="020F0502020204030204"/>
              </a:rPr>
              <a:t>           o giovani Commercialisti </a:t>
            </a:r>
            <a:endParaRPr lang="it-IT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1396FD20-77DB-FF20-A27B-04457ADAC8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0560" y="1872327"/>
            <a:ext cx="444432" cy="331802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B09532EA-D565-8B5F-053C-244173D37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1015" t="5290" r="4871"/>
          <a:stretch>
            <a:fillRect/>
          </a:stretch>
        </p:blipFill>
        <p:spPr>
          <a:xfrm>
            <a:off x="5714514" y="2599790"/>
            <a:ext cx="410478" cy="425209"/>
          </a:xfrm>
          <a:prstGeom prst="rect">
            <a:avLst/>
          </a:prstGeom>
        </p:spPr>
      </p:pic>
      <p:sp>
        <p:nvSpPr>
          <p:cNvPr id="53" name="Rectangle 78">
            <a:extLst>
              <a:ext uri="{FF2B5EF4-FFF2-40B4-BE49-F238E27FC236}">
                <a16:creationId xmlns:a16="http://schemas.microsoft.com/office/drawing/2014/main" id="{7232F892-9B74-AF67-4B99-4A4626F6DAEE}"/>
              </a:ext>
            </a:extLst>
          </p:cNvPr>
          <p:cNvSpPr/>
          <p:nvPr/>
        </p:nvSpPr>
        <p:spPr bwMode="auto">
          <a:xfrm>
            <a:off x="531746" y="162471"/>
            <a:ext cx="8523539" cy="36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0" bIns="0" rtlCol="0" anchor="b" anchorCtr="0"/>
          <a:lstStyle/>
          <a:p>
            <a:pPr defTabSz="685783">
              <a:defRPr/>
            </a:pPr>
            <a:endParaRPr lang="it-IT" sz="135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4" name="Pentagon 26">
            <a:extLst>
              <a:ext uri="{FF2B5EF4-FFF2-40B4-BE49-F238E27FC236}">
                <a16:creationId xmlns:a16="http://schemas.microsoft.com/office/drawing/2014/main" id="{87E88293-81FA-3FB9-A0D6-E5E50A645E10}"/>
              </a:ext>
            </a:extLst>
          </p:cNvPr>
          <p:cNvSpPr/>
          <p:nvPr/>
        </p:nvSpPr>
        <p:spPr bwMode="auto">
          <a:xfrm>
            <a:off x="231051" y="175245"/>
            <a:ext cx="445493" cy="350186"/>
          </a:xfrm>
          <a:prstGeom prst="homePlate">
            <a:avLst>
              <a:gd name="adj" fmla="val 273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it-IT" sz="9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B2359F47-7FB4-5F26-F647-5D6B11AF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44" y="-306546"/>
            <a:ext cx="6563916" cy="844154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it-IT" sz="1800" b="1" dirty="0">
                <a:solidFill>
                  <a:srgbClr val="002060"/>
                </a:solidFill>
                <a:latin typeface="Calibri Light" panose="020F0302020204030204"/>
                <a:ea typeface="Open Sans Semibold"/>
                <a:cs typeface="Open Sans Semibold"/>
              </a:rPr>
              <a:t>I numeri chiave SAF Triveneta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F400718-0CA7-4E7B-6AA8-677D4893D9EA}"/>
              </a:ext>
            </a:extLst>
          </p:cNvPr>
          <p:cNvSpPr txBox="1"/>
          <p:nvPr/>
        </p:nvSpPr>
        <p:spPr>
          <a:xfrm>
            <a:off x="5133244" y="1031364"/>
            <a:ext cx="37659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C00000"/>
                </a:solidFill>
                <a:latin typeface="Calibri" panose="020F0502020204030204"/>
              </a:rPr>
              <a:t>27 </a:t>
            </a: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partecipazioni gratuite a Commercialisti e</a:t>
            </a:r>
          </a:p>
          <a:p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            Praticanti del Triveneto nel 2025</a:t>
            </a:r>
            <a:endParaRPr lang="it-IT" sz="27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32B6E71-9211-C180-4DB2-32AFF1FA5B28}"/>
              </a:ext>
            </a:extLst>
          </p:cNvPr>
          <p:cNvSpPr txBox="1"/>
          <p:nvPr/>
        </p:nvSpPr>
        <p:spPr>
          <a:xfrm>
            <a:off x="6201510" y="1716189"/>
            <a:ext cx="237772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/>
              </a:rPr>
              <a:t>13 </a:t>
            </a:r>
            <a:r>
              <a:rPr lang="it-IT" sz="1050" b="1" dirty="0">
                <a:solidFill>
                  <a:prstClr val="black"/>
                </a:solidFill>
                <a:latin typeface="Calibri" panose="020F0502020204030204"/>
              </a:rPr>
              <a:t>erogate per il tramite degli  </a:t>
            </a:r>
          </a:p>
          <a:p>
            <a:r>
              <a:rPr lang="it-IT" sz="1050" b="1" dirty="0">
                <a:solidFill>
                  <a:prstClr val="black"/>
                </a:solidFill>
                <a:latin typeface="Calibri" panose="020F0502020204030204"/>
              </a:rPr>
              <a:t>          ODCEC a Commercialisti</a:t>
            </a:r>
            <a:endParaRPr lang="it-IT" sz="1050" dirty="0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794F7-FA26-46A6-745B-509232DD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7D0C8C-BA53-BF74-7296-1B896DEBAAD9}"/>
              </a:ext>
            </a:extLst>
          </p:cNvPr>
          <p:cNvSpPr/>
          <p:nvPr/>
        </p:nvSpPr>
        <p:spPr>
          <a:xfrm>
            <a:off x="0" y="2332518"/>
            <a:ext cx="9144000" cy="755340"/>
          </a:xfrm>
          <a:prstGeom prst="rect">
            <a:avLst/>
          </a:prstGeom>
          <a:solidFill>
            <a:srgbClr val="C2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 corsi SAF Alta Formazione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 programmazione per il primo semestre 2026</a:t>
            </a:r>
          </a:p>
        </p:txBody>
      </p:sp>
    </p:spTree>
    <p:extLst>
      <p:ext uri="{BB962C8B-B14F-4D97-AF65-F5344CB8AC3E}">
        <p14:creationId xmlns:p14="http://schemas.microsoft.com/office/powerpoint/2010/main" val="393802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2">
            <a:extLst>
              <a:ext uri="{FF2B5EF4-FFF2-40B4-BE49-F238E27FC236}">
                <a16:creationId xmlns:a16="http://schemas.microsoft.com/office/drawing/2014/main" id="{698BD8AE-7323-432C-84C7-42D530B44A0D}"/>
              </a:ext>
            </a:extLst>
          </p:cNvPr>
          <p:cNvSpPr txBox="1"/>
          <p:nvPr/>
        </p:nvSpPr>
        <p:spPr>
          <a:xfrm>
            <a:off x="249499" y="3080205"/>
            <a:ext cx="1393394" cy="54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3429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7 EDIZIONI </a:t>
            </a:r>
          </a:p>
          <a:p>
            <a:pPr marL="128588" indent="-128588" algn="just" defTabSz="3429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80 ORE, 4-12 ore/mese</a:t>
            </a:r>
          </a:p>
          <a:p>
            <a:pPr defTabSz="342900">
              <a:spcAft>
                <a:spcPts val="225"/>
              </a:spcAft>
              <a:tabLst>
                <a:tab pos="134541" algn="l"/>
              </a:tabLst>
              <a:defRPr/>
            </a:pPr>
            <a:endParaRPr lang="it-IT" sz="825" b="1" dirty="0">
              <a:solidFill>
                <a:srgbClr val="002060"/>
              </a:solidFill>
              <a:latin typeface="Calibri Light" panose="020F0302020204030204"/>
              <a:ea typeface="Roboto" panose="0200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A2C7247-3D49-46E7-B6BA-BBE007CADD03}"/>
              </a:ext>
            </a:extLst>
          </p:cNvPr>
          <p:cNvSpPr txBox="1"/>
          <p:nvPr/>
        </p:nvSpPr>
        <p:spPr>
          <a:xfrm>
            <a:off x="1997689" y="668622"/>
            <a:ext cx="3589758" cy="1645066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>
            <a:glow rad="127000">
              <a:schemeClr val="bg1"/>
            </a:glow>
            <a:outerShdw blurRad="152400" dist="317500" dir="5400000" sx="90000" sy="-19000" rotWithShape="0">
              <a:schemeClr val="bg1">
                <a:alpha val="15000"/>
              </a:schemeClr>
            </a:outerShdw>
          </a:effectLst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COORDINAMENTO SCIENTIFICO</a:t>
            </a:r>
          </a:p>
          <a:p>
            <a:pPr defTabSz="342900">
              <a:defRPr/>
            </a:pPr>
            <a:endParaRPr lang="it-IT" sz="700" b="1" dirty="0">
              <a:solidFill>
                <a:srgbClr val="C00000"/>
              </a:solidFill>
              <a:latin typeface="Calibri Light" panose="020F0302020204030204"/>
              <a:ea typeface="Roboto" panose="02000000000000000000" pitchFamily="2" charset="0"/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Carlo Bagnoli</a:t>
            </a:r>
          </a:p>
          <a:p>
            <a:pPr algn="just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Professore ordinario di Innovazione strategica Università Ca' Foscari di Venezia. </a:t>
            </a:r>
          </a:p>
          <a:p>
            <a:pPr algn="just"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Robert Braga</a:t>
            </a:r>
          </a:p>
          <a:p>
            <a:pPr algn="just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Dottore Commercialista e Revisore legale.</a:t>
            </a:r>
          </a:p>
          <a:p>
            <a:pPr algn="just"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Fabrizio Dughiero</a:t>
            </a:r>
          </a:p>
          <a:p>
            <a:pPr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Professore ordinario Dipartimento di Ingegneria industriale Università di Padova.</a:t>
            </a:r>
          </a:p>
          <a:p>
            <a:pPr algn="just"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Alessandro Tullio</a:t>
            </a:r>
          </a:p>
          <a:p>
            <a:pPr algn="just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Dottore Commercialista e Revisore legale.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1396B6-0E00-477D-6465-CABEFE221211}"/>
              </a:ext>
            </a:extLst>
          </p:cNvPr>
          <p:cNvSpPr txBox="1"/>
          <p:nvPr/>
        </p:nvSpPr>
        <p:spPr>
          <a:xfrm>
            <a:off x="250030" y="2844108"/>
            <a:ext cx="99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1200" b="1" dirty="0">
                <a:solidFill>
                  <a:srgbClr val="C00000"/>
                </a:solidFill>
                <a:latin typeface="Calibri Light" panose="020F0302020204030204"/>
              </a:rPr>
              <a:t>EDIZIONI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3A14E15-D437-2353-81E1-87A28D0E4668}"/>
              </a:ext>
            </a:extLst>
          </p:cNvPr>
          <p:cNvSpPr txBox="1"/>
          <p:nvPr/>
        </p:nvSpPr>
        <p:spPr>
          <a:xfrm>
            <a:off x="5888480" y="653413"/>
            <a:ext cx="2872499" cy="132113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152400" dist="317500" dir="5400000" sx="90000" sy="-19000" rotWithShape="0">
              <a:schemeClr val="bg1">
                <a:alpha val="15000"/>
              </a:schemeClr>
            </a:outerShdw>
          </a:effectLst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DELEGATI ORGANI SAF</a:t>
            </a:r>
          </a:p>
          <a:p>
            <a:pPr defTabSz="342900">
              <a:defRPr/>
            </a:pPr>
            <a:endParaRPr lang="it-IT" sz="700" b="1" dirty="0">
              <a:solidFill>
                <a:srgbClr val="C00000"/>
              </a:solidFill>
              <a:latin typeface="Calibri Light" panose="020F0302020204030204"/>
              <a:ea typeface="Roboto" panose="02000000000000000000" pitchFamily="2" charset="0"/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Nicola Agnoli</a:t>
            </a:r>
          </a:p>
          <a:p>
            <a:pPr algn="just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Dottore Commercialista e Revisore legale.</a:t>
            </a:r>
          </a:p>
          <a:p>
            <a:pPr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Davide David</a:t>
            </a:r>
          </a:p>
          <a:p>
            <a:pPr algn="just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Dottore Commercialista e Revisore legale.</a:t>
            </a:r>
          </a:p>
          <a:p>
            <a:pPr algn="just"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Günther Ebnicher</a:t>
            </a:r>
          </a:p>
          <a:p>
            <a:pPr algn="just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Dottore Commercialista e Revisore legale.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A3D7AAA-3398-D582-C162-D997F6A9BE7B}"/>
              </a:ext>
            </a:extLst>
          </p:cNvPr>
          <p:cNvSpPr/>
          <p:nvPr/>
        </p:nvSpPr>
        <p:spPr>
          <a:xfrm>
            <a:off x="5888481" y="668623"/>
            <a:ext cx="2872498" cy="1645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it-IT" sz="135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BA6B7876-B88A-88DC-A4FF-CF73B21434AC}"/>
              </a:ext>
            </a:extLst>
          </p:cNvPr>
          <p:cNvSpPr/>
          <p:nvPr/>
        </p:nvSpPr>
        <p:spPr bwMode="auto">
          <a:xfrm>
            <a:off x="515888" y="149099"/>
            <a:ext cx="8523539" cy="36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0" bIns="0" rtlCol="0" anchor="b" anchorCtr="0"/>
          <a:lstStyle/>
          <a:p>
            <a:pPr defTabSz="685783">
              <a:defRPr/>
            </a:pPr>
            <a:endParaRPr lang="it-IT" sz="1350" b="1" dirty="0">
              <a:solidFill>
                <a:srgbClr val="C00000"/>
              </a:solidFill>
              <a:latin typeface="Calibri"/>
            </a:endParaRPr>
          </a:p>
          <a:p>
            <a:pPr defTabSz="342900">
              <a:spcBef>
                <a:spcPct val="0"/>
              </a:spcBef>
              <a:defRPr/>
            </a:pPr>
            <a:r>
              <a:rPr lang="it-IT" b="1" dirty="0">
                <a:solidFill>
                  <a:srgbClr val="002060"/>
                </a:solidFill>
                <a:latin typeface="Calibri Light" panose="020F0302020204030204"/>
                <a:ea typeface="Open Sans Semibold"/>
                <a:cs typeface="Open Sans Semibold"/>
                <a:sym typeface="Open Sans Semibold" panose="020B0706030804020204" pitchFamily="34" charset="0"/>
              </a:rPr>
              <a:t>Intelligenza artificiale e Data Science per Commercialisti</a:t>
            </a:r>
            <a:endParaRPr lang="it-IT" b="1" dirty="0">
              <a:solidFill>
                <a:srgbClr val="002060"/>
              </a:solidFill>
              <a:latin typeface="Calibri Light" panose="020F0302020204030204"/>
              <a:ea typeface="Open Sans Semibold"/>
              <a:cs typeface="Open Sans Semibold"/>
            </a:endParaRPr>
          </a:p>
        </p:txBody>
      </p:sp>
      <p:sp>
        <p:nvSpPr>
          <p:cNvPr id="6" name="Pentagon 26">
            <a:extLst>
              <a:ext uri="{FF2B5EF4-FFF2-40B4-BE49-F238E27FC236}">
                <a16:creationId xmlns:a16="http://schemas.microsoft.com/office/drawing/2014/main" id="{2B801A5C-442A-8E6C-2C88-E293B6FB57A3}"/>
              </a:ext>
            </a:extLst>
          </p:cNvPr>
          <p:cNvSpPr/>
          <p:nvPr/>
        </p:nvSpPr>
        <p:spPr bwMode="auto">
          <a:xfrm>
            <a:off x="250030" y="161873"/>
            <a:ext cx="445493" cy="350186"/>
          </a:xfrm>
          <a:prstGeom prst="homePlate">
            <a:avLst>
              <a:gd name="adj" fmla="val 273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it-IT" sz="9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188840C-4B9D-62A1-11F8-631230BA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3" y="653413"/>
            <a:ext cx="1548851" cy="2190695"/>
          </a:xfrm>
          <a:prstGeom prst="rect">
            <a:avLst/>
          </a:prstGeom>
          <a:ln>
            <a:solidFill>
              <a:srgbClr val="13407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4805E89-80A2-B174-BE87-F255DA33777C}"/>
              </a:ext>
            </a:extLst>
          </p:cNvPr>
          <p:cNvSpPr/>
          <p:nvPr/>
        </p:nvSpPr>
        <p:spPr>
          <a:xfrm>
            <a:off x="6960781" y="2571750"/>
            <a:ext cx="1931872" cy="16450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NUOVA EDIZIONE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 marzo 2026</a:t>
            </a:r>
          </a:p>
          <a:p>
            <a:pPr algn="ctr"/>
            <a:endParaRPr lang="it-IT" sz="11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 sul sito 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www.saftriveneta-org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dicembre 2025</a:t>
            </a:r>
          </a:p>
          <a:p>
            <a:pPr algn="ctr"/>
            <a:endParaRPr lang="it-IT" sz="1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CEEAF58-EEC7-0C8B-3700-6FE707F4B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355" y="2639761"/>
            <a:ext cx="631442" cy="4525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7FB594-B038-67BA-C74F-D47427616CD6}"/>
              </a:ext>
            </a:extLst>
          </p:cNvPr>
          <p:cNvSpPr txBox="1"/>
          <p:nvPr/>
        </p:nvSpPr>
        <p:spPr>
          <a:xfrm>
            <a:off x="1966355" y="3104671"/>
            <a:ext cx="499442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IL CORSO CONSENTE DI: </a:t>
            </a:r>
          </a:p>
          <a:p>
            <a:r>
              <a:rPr lang="it-IT" sz="1200" dirty="0"/>
              <a:t>✔️</a:t>
            </a:r>
            <a:r>
              <a:rPr lang="it-IT" dirty="0"/>
              <a:t> </a:t>
            </a:r>
            <a:r>
              <a:rPr lang="it-IT" sz="1200" b="1" dirty="0"/>
              <a:t>acquisire strumenti</a:t>
            </a:r>
            <a:r>
              <a:rPr lang="it-IT" sz="1200" dirty="0"/>
              <a:t> per la consulenza aziendale</a:t>
            </a:r>
            <a:br>
              <a:rPr lang="it-IT" sz="1200" dirty="0"/>
            </a:br>
            <a:r>
              <a:rPr lang="it-IT" sz="1200" dirty="0"/>
              <a:t>✔️ </a:t>
            </a:r>
            <a:r>
              <a:rPr lang="it-IT" sz="1200" b="1" dirty="0"/>
              <a:t>sperimentare l’AI generativa</a:t>
            </a:r>
            <a:r>
              <a:rPr lang="it-IT" sz="1200" dirty="0"/>
              <a:t> per comprenderne usi e potenzialità</a:t>
            </a:r>
            <a:br>
              <a:rPr lang="it-IT" sz="1200" dirty="0"/>
            </a:br>
            <a:r>
              <a:rPr lang="it-IT" sz="1200" dirty="0"/>
              <a:t>✔️ </a:t>
            </a:r>
            <a:r>
              <a:rPr lang="it-IT" sz="1200" b="1" dirty="0"/>
              <a:t>applicare algoritmi di Machine Learning</a:t>
            </a:r>
            <a:r>
              <a:rPr lang="it-IT" sz="1200" dirty="0"/>
              <a:t> a supporto delle decisioni</a:t>
            </a:r>
            <a:br>
              <a:rPr lang="it-IT" sz="1200" dirty="0"/>
            </a:br>
            <a:r>
              <a:rPr lang="it-IT" sz="1200" dirty="0"/>
              <a:t>✔️ </a:t>
            </a:r>
            <a:r>
              <a:rPr lang="it-IT" sz="1200" b="1" dirty="0"/>
              <a:t>efficientare lo studio</a:t>
            </a:r>
            <a:r>
              <a:rPr lang="it-IT" sz="1200" dirty="0"/>
              <a:t> e offrire servizi a valore aggiunto per i clienti</a:t>
            </a:r>
            <a:br>
              <a:rPr lang="it-IT" sz="1200" dirty="0"/>
            </a:br>
            <a:r>
              <a:rPr lang="it-IT" sz="1200" dirty="0"/>
              <a:t>✔️ </a:t>
            </a:r>
            <a:r>
              <a:rPr lang="it-IT" sz="1200" b="1" dirty="0"/>
              <a:t>ridisegnare i modelli di business</a:t>
            </a:r>
            <a:r>
              <a:rPr lang="it-IT" sz="1200" dirty="0"/>
              <a:t> con strumenti di AI e Business Intelligence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03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B9756-5065-9BCC-4B52-03AF7FA3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8">
            <a:extLst>
              <a:ext uri="{FF2B5EF4-FFF2-40B4-BE49-F238E27FC236}">
                <a16:creationId xmlns:a16="http://schemas.microsoft.com/office/drawing/2014/main" id="{E23A5981-85A5-E504-5892-A609CAA862EA}"/>
              </a:ext>
            </a:extLst>
          </p:cNvPr>
          <p:cNvSpPr/>
          <p:nvPr/>
        </p:nvSpPr>
        <p:spPr bwMode="auto">
          <a:xfrm>
            <a:off x="515888" y="149099"/>
            <a:ext cx="8523539" cy="36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0" bIns="0" rtlCol="0" anchor="b" anchorCtr="0"/>
          <a:lstStyle/>
          <a:p>
            <a:pPr defTabSz="685783">
              <a:defRPr/>
            </a:pPr>
            <a:endParaRPr lang="it-IT" sz="1350" b="1" dirty="0">
              <a:solidFill>
                <a:srgbClr val="C00000"/>
              </a:solidFill>
              <a:latin typeface="Calibri"/>
            </a:endParaRPr>
          </a:p>
          <a:p>
            <a:pPr defTabSz="342900">
              <a:spcBef>
                <a:spcPct val="0"/>
              </a:spcBef>
              <a:defRPr/>
            </a:pPr>
            <a:r>
              <a:rPr lang="it-IT" b="1" dirty="0">
                <a:solidFill>
                  <a:srgbClr val="002060"/>
                </a:solidFill>
                <a:latin typeface="Calibri Light" panose="020F0302020204030204"/>
                <a:ea typeface="Open Sans Semibold"/>
                <a:cs typeface="Open Sans Semibold"/>
              </a:rPr>
              <a:t>M&amp;A e Operazioni straordinarie</a:t>
            </a:r>
          </a:p>
        </p:txBody>
      </p:sp>
      <p:sp>
        <p:nvSpPr>
          <p:cNvPr id="4" name="Pentagon 26">
            <a:extLst>
              <a:ext uri="{FF2B5EF4-FFF2-40B4-BE49-F238E27FC236}">
                <a16:creationId xmlns:a16="http://schemas.microsoft.com/office/drawing/2014/main" id="{B76DF4BD-9A32-EFB8-125A-774D63B41425}"/>
              </a:ext>
            </a:extLst>
          </p:cNvPr>
          <p:cNvSpPr/>
          <p:nvPr/>
        </p:nvSpPr>
        <p:spPr bwMode="auto">
          <a:xfrm>
            <a:off x="250030" y="161873"/>
            <a:ext cx="445493" cy="350186"/>
          </a:xfrm>
          <a:prstGeom prst="homePlate">
            <a:avLst>
              <a:gd name="adj" fmla="val 273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it-IT" sz="9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814" name="CasellaDiTesto 33813">
            <a:extLst>
              <a:ext uri="{FF2B5EF4-FFF2-40B4-BE49-F238E27FC236}">
                <a16:creationId xmlns:a16="http://schemas.microsoft.com/office/drawing/2014/main" id="{AB941BDF-9DAE-F979-AEFA-4BD749FCE239}"/>
              </a:ext>
            </a:extLst>
          </p:cNvPr>
          <p:cNvSpPr txBox="1"/>
          <p:nvPr/>
        </p:nvSpPr>
        <p:spPr>
          <a:xfrm>
            <a:off x="1997688" y="621022"/>
            <a:ext cx="6763291" cy="1987467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>
            <a:glow rad="127000">
              <a:schemeClr val="bg1"/>
            </a:glow>
            <a:outerShdw blurRad="152400" dist="317500" dir="5400000" sx="90000" sy="-19000" rotWithShape="0">
              <a:schemeClr val="bg1">
                <a:alpha val="15000"/>
              </a:schemeClr>
            </a:outerShdw>
          </a:effectLst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COORDINAMENTO SCIENTIFICO</a:t>
            </a:r>
          </a:p>
          <a:p>
            <a:pPr algn="just" defTabSz="342900">
              <a:defRPr/>
            </a:pPr>
            <a:endParaRPr lang="it-IT" sz="700" b="1" dirty="0">
              <a:solidFill>
                <a:srgbClr val="C00000"/>
              </a:solidFill>
              <a:latin typeface="Calibri Light" panose="020F0302020204030204"/>
              <a:ea typeface="Roboto" panose="02000000000000000000" pitchFamily="2" charset="0"/>
            </a:endParaRPr>
          </a:p>
          <a:p>
            <a:pPr defTabSz="685800">
              <a:defRPr/>
            </a:pPr>
            <a:r>
              <a:rPr lang="it-IT" altLang="it-IT" sz="900" b="1" dirty="0">
                <a:solidFill>
                  <a:srgbClr val="1F4E79"/>
                </a:solidFill>
              </a:rPr>
              <a:t>Paolo Arginelli</a:t>
            </a:r>
          </a:p>
          <a:p>
            <a:pPr defTabSz="685800">
              <a:defRPr/>
            </a:pPr>
            <a:r>
              <a:rPr lang="it-IT" altLang="it-IT" sz="825" dirty="0">
                <a:solidFill>
                  <a:prstClr val="black"/>
                </a:solidFill>
              </a:rPr>
              <a:t>Professore a contratto di Diritto tributario Università Cattolica del Sacro Cuore sede di Piacenza, Dottore Commercialista e Revisore legale.</a:t>
            </a:r>
          </a:p>
          <a:p>
            <a:pPr defTabSz="685800">
              <a:defRPr/>
            </a:pPr>
            <a:endParaRPr lang="it-IT" altLang="it-IT" sz="380" dirty="0">
              <a:solidFill>
                <a:srgbClr val="4472C4">
                  <a:lumMod val="75000"/>
                </a:srgbClr>
              </a:solidFill>
            </a:endParaRPr>
          </a:p>
          <a:p>
            <a:pPr defTabSz="685800">
              <a:defRPr/>
            </a:pPr>
            <a:r>
              <a:rPr lang="it-IT" altLang="it-IT" sz="900" b="1" dirty="0">
                <a:solidFill>
                  <a:srgbClr val="1F4E79"/>
                </a:solidFill>
              </a:rPr>
              <a:t>Danilo Galletti</a:t>
            </a:r>
          </a:p>
          <a:p>
            <a:pPr defTabSz="685800">
              <a:defRPr/>
            </a:pPr>
            <a:r>
              <a:rPr lang="it-IT" altLang="it-IT" sz="825" dirty="0">
                <a:solidFill>
                  <a:prstClr val="black"/>
                </a:solidFill>
              </a:rPr>
              <a:t>Professore ordinario di Diritto commerciale Università di Trento, Avvocato.</a:t>
            </a:r>
          </a:p>
          <a:p>
            <a:pPr defTabSz="685800">
              <a:defRPr/>
            </a:pPr>
            <a:endParaRPr lang="it-IT" altLang="it-IT" sz="380" dirty="0">
              <a:solidFill>
                <a:srgbClr val="4472C4">
                  <a:lumMod val="75000"/>
                </a:srgbClr>
              </a:solidFill>
            </a:endParaRPr>
          </a:p>
          <a:p>
            <a:pPr defTabSz="685800">
              <a:defRPr/>
            </a:pPr>
            <a:r>
              <a:rPr lang="it-IT" altLang="it-IT" sz="900" b="1" dirty="0">
                <a:solidFill>
                  <a:srgbClr val="1F4E79"/>
                </a:solidFill>
              </a:rPr>
              <a:t>Moreno Mancin</a:t>
            </a:r>
          </a:p>
          <a:p>
            <a:pPr defTabSz="685800">
              <a:defRPr/>
            </a:pPr>
            <a:r>
              <a:rPr lang="it-IT" altLang="it-IT" sz="825" dirty="0">
                <a:solidFill>
                  <a:prstClr val="black"/>
                </a:solidFill>
              </a:rPr>
              <a:t>Professore aggregato di Bilancio dei gruppi e delle operazioni straordinarie e di Economia delle aziende sportive Università Ca’ Foscari di Venezia.</a:t>
            </a:r>
          </a:p>
          <a:p>
            <a:pPr defTabSz="685800">
              <a:defRPr/>
            </a:pPr>
            <a:endParaRPr lang="it-IT" altLang="it-IT" sz="380" dirty="0">
              <a:solidFill>
                <a:srgbClr val="4472C4">
                  <a:lumMod val="75000"/>
                </a:srgbClr>
              </a:solidFill>
            </a:endParaRPr>
          </a:p>
          <a:p>
            <a:pPr defTabSz="342900">
              <a:defRPr/>
            </a:pPr>
            <a:r>
              <a:rPr lang="it-IT" altLang="it-IT" sz="900" b="1" dirty="0">
                <a:solidFill>
                  <a:srgbClr val="1F4E79"/>
                </a:solidFill>
              </a:rPr>
              <a:t>Gilberto Montecchi</a:t>
            </a:r>
          </a:p>
          <a:p>
            <a:pPr defTabSz="685800">
              <a:defRPr/>
            </a:pPr>
            <a:r>
              <a:rPr lang="it-IT" altLang="it-IT" sz="825" dirty="0">
                <a:solidFill>
                  <a:prstClr val="black"/>
                </a:solidFill>
              </a:rPr>
              <a:t>Dottore Commercialista e Revisore legale.</a:t>
            </a:r>
          </a:p>
          <a:p>
            <a:pPr defTabSz="685800">
              <a:defRPr/>
            </a:pPr>
            <a:endParaRPr lang="it-IT" altLang="it-IT" sz="380" dirty="0">
              <a:solidFill>
                <a:srgbClr val="4472C4">
                  <a:lumMod val="75000"/>
                </a:srgbClr>
              </a:solidFill>
            </a:endParaRPr>
          </a:p>
          <a:p>
            <a:pPr defTabSz="342900">
              <a:defRPr/>
            </a:pPr>
            <a:r>
              <a:rPr lang="it-IT" altLang="it-IT" sz="900" b="1" dirty="0">
                <a:solidFill>
                  <a:srgbClr val="1F4E79"/>
                </a:solidFill>
              </a:rPr>
              <a:t>Massimo Zappalà</a:t>
            </a:r>
          </a:p>
          <a:p>
            <a:pPr defTabSz="685800">
              <a:defRPr/>
            </a:pPr>
            <a:r>
              <a:rPr lang="it-IT" altLang="it-IT" sz="825" dirty="0">
                <a:solidFill>
                  <a:prstClr val="black"/>
                </a:solidFill>
              </a:rPr>
              <a:t>Professore a contratto di Diritto della crisi d'impresa, Scuola di Giurisprudenza Università di Padova, Avvocato.</a:t>
            </a: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517FF2DB-3FB8-4948-4593-197F275484CE}"/>
              </a:ext>
            </a:extLst>
          </p:cNvPr>
          <p:cNvSpPr txBox="1"/>
          <p:nvPr/>
        </p:nvSpPr>
        <p:spPr>
          <a:xfrm>
            <a:off x="200010" y="3123663"/>
            <a:ext cx="1648401" cy="5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3429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6 EDIZIONI </a:t>
            </a:r>
            <a:b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</a:b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98 ORE, 8 -12 ore/mese</a:t>
            </a:r>
            <a:r>
              <a:rPr lang="it-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 </a:t>
            </a:r>
          </a:p>
          <a:p>
            <a:pPr defTabSz="342900">
              <a:spcAft>
                <a:spcPts val="225"/>
              </a:spcAft>
              <a:tabLst>
                <a:tab pos="134541" algn="l"/>
              </a:tabLst>
              <a:defRPr/>
            </a:pPr>
            <a:endParaRPr lang="it-IT" sz="825" b="1" dirty="0">
              <a:solidFill>
                <a:srgbClr val="002060"/>
              </a:solidFill>
              <a:latin typeface="Calibri Light" panose="020F0302020204030204"/>
              <a:ea typeface="Roboto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E08106-1CEA-0ED5-D923-D1473039F5D1}"/>
              </a:ext>
            </a:extLst>
          </p:cNvPr>
          <p:cNvSpPr txBox="1"/>
          <p:nvPr/>
        </p:nvSpPr>
        <p:spPr>
          <a:xfrm>
            <a:off x="232448" y="2842869"/>
            <a:ext cx="99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1200" b="1" dirty="0">
                <a:solidFill>
                  <a:srgbClr val="C00000"/>
                </a:solidFill>
                <a:latin typeface="Calibri Light" panose="020F0302020204030204"/>
              </a:rPr>
              <a:t>EDIZIONI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57B54FA-1D80-33AD-DE6A-AE3CFB5E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7" y="621022"/>
            <a:ext cx="1548851" cy="21869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5B64C03-07A8-A88F-73BF-EE026F98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568" y="2695521"/>
            <a:ext cx="631442" cy="4525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9538DCB-F544-EE29-B16B-5EDED1CFE6F7}"/>
              </a:ext>
            </a:extLst>
          </p:cNvPr>
          <p:cNvSpPr txBox="1"/>
          <p:nvPr/>
        </p:nvSpPr>
        <p:spPr>
          <a:xfrm>
            <a:off x="1923568" y="3124095"/>
            <a:ext cx="5795669" cy="153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IL CORSO CONSENTE DI: </a:t>
            </a:r>
          </a:p>
          <a:p>
            <a:pPr lvl="0">
              <a:lnSpc>
                <a:spcPct val="105000"/>
              </a:lnSpc>
            </a:pPr>
            <a:r>
              <a:rPr lang="it-IT" sz="120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✔️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pianificare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progettare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l’operazione</a:t>
            </a:r>
            <a:endParaRPr lang="it-IT" sz="11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condurre la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due diligence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360°</a:t>
            </a:r>
            <a:endParaRPr lang="it-IT" sz="11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individuare le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determinanti del valore</a:t>
            </a:r>
            <a:endParaRPr lang="it-IT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coordinare l’intero processo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 di tutti i soggetti coinvolti</a:t>
            </a:r>
            <a:endParaRPr lang="it-IT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gestire gli adempimenti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fiscali, societari e contabili</a:t>
            </a:r>
            <a:endParaRPr lang="it-IT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kern="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individuare gli aspetti peculiari dell’operazione straordinaria in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contesti di crisi d’impresa</a:t>
            </a:r>
            <a:endParaRPr lang="it-IT" sz="1800" b="1" dirty="0">
              <a:solidFill>
                <a:srgbClr val="C00000"/>
              </a:solidFill>
              <a:ea typeface="Roboto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3885E23-713C-28A4-B6CE-19532A60BA9E}"/>
              </a:ext>
            </a:extLst>
          </p:cNvPr>
          <p:cNvSpPr/>
          <p:nvPr/>
        </p:nvSpPr>
        <p:spPr>
          <a:xfrm>
            <a:off x="6829107" y="2717452"/>
            <a:ext cx="1931872" cy="16450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NUOVA EDIZIONE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 marzo 2026</a:t>
            </a:r>
          </a:p>
          <a:p>
            <a:pPr algn="ctr"/>
            <a:endParaRPr lang="it-IT" sz="11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 sul sito 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www.saftriveneta-org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dicembre 2025</a:t>
            </a:r>
          </a:p>
          <a:p>
            <a:pPr algn="ctr"/>
            <a:endParaRPr lang="it-IT" sz="1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8783-2A9D-23BC-D8C0-57E22A03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A0262F5-26C2-E642-02DF-9795384317B0}"/>
              </a:ext>
            </a:extLst>
          </p:cNvPr>
          <p:cNvGrpSpPr/>
          <p:nvPr/>
        </p:nvGrpSpPr>
        <p:grpSpPr>
          <a:xfrm>
            <a:off x="281229" y="200482"/>
            <a:ext cx="8805422" cy="362960"/>
            <a:chOff x="390855" y="198799"/>
            <a:chExt cx="11661714" cy="483946"/>
          </a:xfrm>
        </p:grpSpPr>
        <p:sp>
          <p:nvSpPr>
            <p:cNvPr id="3" name="Rectangle 78">
              <a:extLst>
                <a:ext uri="{FF2B5EF4-FFF2-40B4-BE49-F238E27FC236}">
                  <a16:creationId xmlns:a16="http://schemas.microsoft.com/office/drawing/2014/main" id="{598AFFE4-0009-2067-05F8-8E625DC07EFB}"/>
                </a:ext>
              </a:extLst>
            </p:cNvPr>
            <p:cNvSpPr/>
            <p:nvPr/>
          </p:nvSpPr>
          <p:spPr bwMode="auto">
            <a:xfrm>
              <a:off x="687850" y="198799"/>
              <a:ext cx="11364719" cy="4839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0" rIns="0" bIns="0" rtlCol="0" anchor="b" anchorCtr="0"/>
            <a:lstStyle/>
            <a:p>
              <a:pPr defTabSz="342900">
                <a:spcBef>
                  <a:spcPct val="0"/>
                </a:spcBef>
                <a:defRPr/>
              </a:pPr>
              <a:r>
                <a:rPr lang="it-IT" b="1" dirty="0">
                  <a:solidFill>
                    <a:srgbClr val="002060"/>
                  </a:solidFill>
                  <a:latin typeface="Calibri Light" panose="020F0302020204030204"/>
                  <a:ea typeface="Open Sans Semibold"/>
                  <a:cs typeface="Open Sans Semibold"/>
                </a:rPr>
                <a:t>Passaggi generazionali e Family Business</a:t>
              </a:r>
            </a:p>
          </p:txBody>
        </p:sp>
        <p:sp>
          <p:nvSpPr>
            <p:cNvPr id="4" name="Pentagon 26">
              <a:extLst>
                <a:ext uri="{FF2B5EF4-FFF2-40B4-BE49-F238E27FC236}">
                  <a16:creationId xmlns:a16="http://schemas.microsoft.com/office/drawing/2014/main" id="{191EB867-30A1-4AA3-0630-92C401C4F6A7}"/>
                </a:ext>
              </a:extLst>
            </p:cNvPr>
            <p:cNvSpPr/>
            <p:nvPr/>
          </p:nvSpPr>
          <p:spPr bwMode="auto">
            <a:xfrm>
              <a:off x="390855" y="198799"/>
              <a:ext cx="593990" cy="466914"/>
            </a:xfrm>
            <a:prstGeom prst="homePlate">
              <a:avLst>
                <a:gd name="adj" fmla="val 2732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it-IT" sz="9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42">
            <a:extLst>
              <a:ext uri="{FF2B5EF4-FFF2-40B4-BE49-F238E27FC236}">
                <a16:creationId xmlns:a16="http://schemas.microsoft.com/office/drawing/2014/main" id="{1E6A2805-890E-2155-9BA5-D8C8B2C6E7C5}"/>
              </a:ext>
            </a:extLst>
          </p:cNvPr>
          <p:cNvSpPr txBox="1"/>
          <p:nvPr/>
        </p:nvSpPr>
        <p:spPr>
          <a:xfrm>
            <a:off x="161859" y="2845737"/>
            <a:ext cx="1648401" cy="5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3429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2 EDIZIONI </a:t>
            </a:r>
            <a:b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</a:b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106 ORE, 6 -12 ore/mese</a:t>
            </a:r>
            <a:r>
              <a:rPr lang="it-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           </a:t>
            </a:r>
          </a:p>
          <a:p>
            <a:pPr defTabSz="342900">
              <a:spcAft>
                <a:spcPts val="225"/>
              </a:spcAft>
              <a:tabLst>
                <a:tab pos="134541" algn="l"/>
              </a:tabLst>
              <a:defRPr/>
            </a:pPr>
            <a:endParaRPr lang="it-IT" sz="825" b="1" dirty="0">
              <a:solidFill>
                <a:srgbClr val="002060"/>
              </a:solidFill>
              <a:latin typeface="Calibri Light" panose="020F0302020204030204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287584-1BE5-FCBE-5735-61CC01082D59}"/>
              </a:ext>
            </a:extLst>
          </p:cNvPr>
          <p:cNvSpPr txBox="1"/>
          <p:nvPr/>
        </p:nvSpPr>
        <p:spPr>
          <a:xfrm>
            <a:off x="181627" y="2585369"/>
            <a:ext cx="99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1200" b="1" dirty="0">
                <a:solidFill>
                  <a:srgbClr val="C00000"/>
                </a:solidFill>
                <a:latin typeface="Calibri Light" panose="020F0302020204030204"/>
              </a:rPr>
              <a:t>EDIZIONI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5C8B0DC-11BF-F523-ABDD-A8D9B7F2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4" y="666742"/>
            <a:ext cx="1573244" cy="2195626"/>
          </a:xfrm>
          <a:prstGeom prst="rect">
            <a:avLst/>
          </a:prstGeom>
          <a:ln>
            <a:noFill/>
          </a:ln>
        </p:spPr>
      </p:pic>
      <p:sp>
        <p:nvSpPr>
          <p:cNvPr id="33814" name="CasellaDiTesto 33813">
            <a:extLst>
              <a:ext uri="{FF2B5EF4-FFF2-40B4-BE49-F238E27FC236}">
                <a16:creationId xmlns:a16="http://schemas.microsoft.com/office/drawing/2014/main" id="{4D574F04-2254-39F8-F76E-31454214663B}"/>
              </a:ext>
            </a:extLst>
          </p:cNvPr>
          <p:cNvSpPr txBox="1"/>
          <p:nvPr/>
        </p:nvSpPr>
        <p:spPr>
          <a:xfrm>
            <a:off x="1954745" y="702038"/>
            <a:ext cx="3430837" cy="1465786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>
            <a:glow rad="127000">
              <a:schemeClr val="bg1"/>
            </a:glow>
            <a:outerShdw blurRad="152400" dist="317500" dir="5400000" sx="90000" sy="-19000" rotWithShape="0">
              <a:schemeClr val="bg1">
                <a:alpha val="15000"/>
              </a:schemeClr>
            </a:outerShdw>
          </a:effectLst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COORDINAMENTO SCIENTIFICO</a:t>
            </a:r>
          </a:p>
          <a:p>
            <a:pPr algn="just" defTabSz="342900">
              <a:defRPr/>
            </a:pPr>
            <a:endParaRPr lang="it-IT" sz="700" b="1" dirty="0">
              <a:solidFill>
                <a:srgbClr val="C00000"/>
              </a:solidFill>
              <a:latin typeface="Calibri Light" panose="020F0302020204030204"/>
              <a:ea typeface="Roboto" panose="02000000000000000000" pitchFamily="2" charset="0"/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Stefano Curzio</a:t>
            </a:r>
          </a:p>
          <a:p>
            <a:pPr defTabSz="342900"/>
            <a:r>
              <a:rPr lang="it-IT" sz="825" dirty="0">
                <a:solidFill>
                  <a:prstClr val="black"/>
                </a:solidFill>
              </a:rPr>
              <a:t>Dottore commercialista, trustee professionale.</a:t>
            </a:r>
          </a:p>
          <a:p>
            <a:pPr defTabSz="342900"/>
            <a:endParaRPr lang="it-IT" sz="375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Andrea Giovanardi</a:t>
            </a:r>
          </a:p>
          <a:p>
            <a:pPr defTabSz="342900"/>
            <a:r>
              <a:rPr lang="it-IT" sz="825" dirty="0">
                <a:solidFill>
                  <a:prstClr val="black"/>
                </a:solidFill>
              </a:rPr>
              <a:t>Professore ordinario di Diritto tributario Università di Trento, Avvocato, Dottore commercialista.</a:t>
            </a:r>
          </a:p>
          <a:p>
            <a:pPr defTabSz="342900"/>
            <a:endParaRPr lang="it-IT" sz="375" dirty="0">
              <a:solidFill>
                <a:prstClr val="black"/>
              </a:solidFill>
            </a:endParaRPr>
          </a:p>
          <a:p>
            <a:pPr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Paolo </a:t>
            </a:r>
            <a:r>
              <a:rPr lang="it-IT" sz="900" b="1" dirty="0" err="1">
                <a:solidFill>
                  <a:srgbClr val="1F4E79"/>
                </a:solidFill>
              </a:rPr>
              <a:t>Gubitta</a:t>
            </a:r>
            <a:endParaRPr lang="it-IT" sz="900" b="1" dirty="0">
              <a:solidFill>
                <a:srgbClr val="1F4E79"/>
              </a:solidFill>
            </a:endParaRPr>
          </a:p>
          <a:p>
            <a:pPr defTabSz="342900"/>
            <a:r>
              <a:rPr lang="it-IT" sz="825" dirty="0">
                <a:solidFill>
                  <a:prstClr val="black"/>
                </a:solidFill>
              </a:rPr>
              <a:t>Professore ordinario di Organizzazione aziendale Università di Padova.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15937DC-879D-C90C-9861-C33F23861E30}"/>
              </a:ext>
            </a:extLst>
          </p:cNvPr>
          <p:cNvSpPr txBox="1"/>
          <p:nvPr/>
        </p:nvSpPr>
        <p:spPr>
          <a:xfrm>
            <a:off x="5520905" y="714251"/>
            <a:ext cx="3845756" cy="133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42900"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DELEGATI COMITATO SCIENTIFICO  SAF TRIVENTA</a:t>
            </a:r>
          </a:p>
          <a:p>
            <a:pPr lvl="0" defTabSz="342900">
              <a:defRPr/>
            </a:pPr>
            <a:endParaRPr lang="it-IT" sz="700" b="1" dirty="0">
              <a:solidFill>
                <a:srgbClr val="C00000"/>
              </a:solidFill>
              <a:ea typeface="Roboto" panose="02000000000000000000" pitchFamily="2" charset="0"/>
            </a:endParaRPr>
          </a:p>
          <a:p>
            <a:pPr lvl="0"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Marco Ciabattoni</a:t>
            </a:r>
          </a:p>
          <a:p>
            <a:pPr lvl="0" defTabSz="342900">
              <a:defRPr/>
            </a:pPr>
            <a:r>
              <a:rPr lang="it-IT" sz="830" dirty="0">
                <a:solidFill>
                  <a:prstClr val="black"/>
                </a:solidFill>
              </a:rPr>
              <a:t>Dottore commercialista in Padova.</a:t>
            </a:r>
          </a:p>
          <a:p>
            <a:pPr lvl="0"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lvl="0"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Davide David</a:t>
            </a:r>
          </a:p>
          <a:p>
            <a:pPr lvl="0" defTabSz="342900">
              <a:defRPr/>
            </a:pPr>
            <a:r>
              <a:rPr lang="it-IT" sz="825" dirty="0">
                <a:solidFill>
                  <a:prstClr val="black"/>
                </a:solidFill>
              </a:rPr>
              <a:t>Dottore commercialista in Gorizia.</a:t>
            </a:r>
          </a:p>
          <a:p>
            <a:pPr lvl="0" defTabSz="342900">
              <a:defRPr/>
            </a:pPr>
            <a:endParaRPr lang="it-IT" sz="380" dirty="0">
              <a:solidFill>
                <a:prstClr val="black"/>
              </a:solidFill>
            </a:endParaRPr>
          </a:p>
          <a:p>
            <a:pPr lvl="0" defTabSz="342900">
              <a:defRPr/>
            </a:pPr>
            <a:r>
              <a:rPr lang="it-IT" sz="900" b="1" dirty="0">
                <a:solidFill>
                  <a:srgbClr val="1F4E79"/>
                </a:solidFill>
              </a:rPr>
              <a:t>Debora Rubini</a:t>
            </a:r>
          </a:p>
          <a:p>
            <a:pPr lvl="0" defTabSz="342900">
              <a:defRPr/>
            </a:pPr>
            <a:r>
              <a:rPr lang="it-IT" sz="830" dirty="0">
                <a:solidFill>
                  <a:prstClr val="black"/>
                </a:solidFill>
              </a:rPr>
              <a:t>Dottore commercialista in Vicenza.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AB23786-5565-584B-68AE-8B4E0FF37A6A}"/>
              </a:ext>
            </a:extLst>
          </p:cNvPr>
          <p:cNvSpPr/>
          <p:nvPr/>
        </p:nvSpPr>
        <p:spPr>
          <a:xfrm>
            <a:off x="5556073" y="707598"/>
            <a:ext cx="3530578" cy="14657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E4BF15B-8558-C0BF-C84A-0409BD48A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675" y="2359072"/>
            <a:ext cx="631442" cy="45259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FE5DAE6-8F46-C72B-3046-CFBE99C20161}"/>
              </a:ext>
            </a:extLst>
          </p:cNvPr>
          <p:cNvSpPr txBox="1"/>
          <p:nvPr/>
        </p:nvSpPr>
        <p:spPr>
          <a:xfrm>
            <a:off x="1910357" y="2759568"/>
            <a:ext cx="5199874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IL CORSO CONSENTE DI: </a:t>
            </a:r>
          </a:p>
          <a:p>
            <a:pPr marL="266700" lvl="0" indent="-266700" algn="just"/>
            <a:r>
              <a:rPr lang="it-IT" sz="120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✔️ </a:t>
            </a:r>
            <a:r>
              <a:rPr lang="it-IT" sz="1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comprendere le dinamiche del family business</a:t>
            </a:r>
            <a:r>
              <a:rPr lang="it-IT" sz="1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analizzando le caratteristiche distintive delle imprese familiari</a:t>
            </a:r>
            <a:endParaRPr lang="it-IT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6700" lvl="0" indent="-266700" algn="just"/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approfondire gli aspetti fiscali, giuridici e patrimoniali</a:t>
            </a:r>
            <a:r>
              <a:rPr lang="it-IT" sz="1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legati ai passaggi generazionali</a:t>
            </a:r>
            <a:endParaRPr lang="it-IT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6700" lvl="0" indent="-266700" algn="just"/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esplorare l’uso di strumenti innovativi</a:t>
            </a:r>
            <a:r>
              <a:rPr lang="it-IT" sz="1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come il patto di famiglia, i trust e le holding</a:t>
            </a:r>
            <a:endParaRPr lang="it-IT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6700" lvl="0" indent="-266700" algn="just"/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supportare la crescita dell’impresa di famiglia</a:t>
            </a:r>
            <a:r>
              <a:rPr lang="it-IT" sz="12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definendo una visione di lungo periodo</a:t>
            </a:r>
            <a:endParaRPr lang="it-IT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16F2E7E-7165-0B0D-940B-C21EC53B2F50}"/>
              </a:ext>
            </a:extLst>
          </p:cNvPr>
          <p:cNvSpPr/>
          <p:nvPr/>
        </p:nvSpPr>
        <p:spPr>
          <a:xfrm>
            <a:off x="7154779" y="2585369"/>
            <a:ext cx="1931872" cy="16450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NUOVA EDIZIONE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Dal 25 febbraio 2026</a:t>
            </a:r>
          </a:p>
          <a:p>
            <a:pPr algn="ctr"/>
            <a:endParaRPr lang="it-IT" sz="11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 sul sito 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www.saftriveneta-org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dicembre 2025</a:t>
            </a:r>
          </a:p>
          <a:p>
            <a:pPr algn="ctr"/>
            <a:endParaRPr lang="it-IT" sz="1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5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AA931-3863-6A69-8B05-BBD84CC1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106A478E-5034-0D46-D9F1-02DAE5285891}"/>
              </a:ext>
            </a:extLst>
          </p:cNvPr>
          <p:cNvGrpSpPr/>
          <p:nvPr/>
        </p:nvGrpSpPr>
        <p:grpSpPr>
          <a:xfrm>
            <a:off x="281229" y="151244"/>
            <a:ext cx="8472397" cy="362960"/>
            <a:chOff x="390855" y="198799"/>
            <a:chExt cx="11661714" cy="483946"/>
          </a:xfrm>
        </p:grpSpPr>
        <p:sp>
          <p:nvSpPr>
            <p:cNvPr id="3" name="Rectangle 78">
              <a:extLst>
                <a:ext uri="{FF2B5EF4-FFF2-40B4-BE49-F238E27FC236}">
                  <a16:creationId xmlns:a16="http://schemas.microsoft.com/office/drawing/2014/main" id="{A1B59B2A-C5CE-82F2-D654-7D0068A26A72}"/>
                </a:ext>
              </a:extLst>
            </p:cNvPr>
            <p:cNvSpPr/>
            <p:nvPr/>
          </p:nvSpPr>
          <p:spPr bwMode="auto">
            <a:xfrm>
              <a:off x="687850" y="198799"/>
              <a:ext cx="11364719" cy="4839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0" rIns="0" bIns="0" rtlCol="0" anchor="b" anchorCtr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Open Sans Semibold"/>
                  <a:cs typeface="Open Sans Semibold"/>
                </a:rPr>
                <a:t>Valutazione d’azienda </a:t>
              </a:r>
            </a:p>
          </p:txBody>
        </p:sp>
        <p:sp>
          <p:nvSpPr>
            <p:cNvPr id="4" name="Pentagon 26">
              <a:extLst>
                <a:ext uri="{FF2B5EF4-FFF2-40B4-BE49-F238E27FC236}">
                  <a16:creationId xmlns:a16="http://schemas.microsoft.com/office/drawing/2014/main" id="{98DE9318-EEC5-EC12-0F14-594701BB4548}"/>
                </a:ext>
              </a:extLst>
            </p:cNvPr>
            <p:cNvSpPr/>
            <p:nvPr/>
          </p:nvSpPr>
          <p:spPr bwMode="auto">
            <a:xfrm>
              <a:off x="390855" y="198799"/>
              <a:ext cx="593990" cy="466914"/>
            </a:xfrm>
            <a:prstGeom prst="homePlate">
              <a:avLst>
                <a:gd name="adj" fmla="val 2732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CF304B6-A742-1DCE-EA36-A101AB90020B}"/>
              </a:ext>
            </a:extLst>
          </p:cNvPr>
          <p:cNvSpPr txBox="1"/>
          <p:nvPr/>
        </p:nvSpPr>
        <p:spPr>
          <a:xfrm>
            <a:off x="2686332" y="1015248"/>
            <a:ext cx="3530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b="1" dirty="0"/>
              <a:t>Corso propedeutico </a:t>
            </a:r>
            <a:r>
              <a:rPr lang="it-IT" sz="1100" dirty="0"/>
              <a:t>al corso Alta Formazione «Valutazione d’azienda» erogato in formula e-learning (12 ore)</a:t>
            </a:r>
          </a:p>
          <a:p>
            <a:pPr algn="just"/>
            <a:r>
              <a:rPr lang="it-IT" sz="1100" b="1" dirty="0">
                <a:solidFill>
                  <a:srgbClr val="C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Iscrizioni aperte </a:t>
            </a:r>
            <a:r>
              <a:rPr lang="it-IT" sz="11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(fino al 1° dicembre 2025) su </a:t>
            </a:r>
            <a:r>
              <a:rPr lang="it-IT" sz="1100" dirty="0"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www.fpcu.it</a:t>
            </a:r>
            <a:r>
              <a:rPr lang="it-IT" sz="11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  - ente formatore SAF Triveneta</a:t>
            </a:r>
          </a:p>
        </p:txBody>
      </p:sp>
      <p:sp>
        <p:nvSpPr>
          <p:cNvPr id="2" name="TextBox 42">
            <a:extLst>
              <a:ext uri="{FF2B5EF4-FFF2-40B4-BE49-F238E27FC236}">
                <a16:creationId xmlns:a16="http://schemas.microsoft.com/office/drawing/2014/main" id="{E5358B13-697C-8267-D177-283DB946C70C}"/>
              </a:ext>
            </a:extLst>
          </p:cNvPr>
          <p:cNvSpPr txBox="1"/>
          <p:nvPr/>
        </p:nvSpPr>
        <p:spPr>
          <a:xfrm>
            <a:off x="644583" y="3139715"/>
            <a:ext cx="1648401" cy="54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3429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7 EDIZIONI </a:t>
            </a:r>
          </a:p>
          <a:p>
            <a:pPr marL="128588" indent="-128588" algn="just" defTabSz="3429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it" sz="900" b="1" dirty="0">
                <a:solidFill>
                  <a:srgbClr val="002060"/>
                </a:solidFill>
                <a:latin typeface="Calibri Light" panose="020F0302020204030204"/>
                <a:ea typeface="Roboto" panose="02000000000000000000" pitchFamily="2" charset="0"/>
              </a:rPr>
              <a:t>82 ORE</a:t>
            </a:r>
          </a:p>
          <a:p>
            <a:pPr defTabSz="342900">
              <a:spcAft>
                <a:spcPts val="225"/>
              </a:spcAft>
              <a:tabLst>
                <a:tab pos="134541" algn="l"/>
              </a:tabLst>
              <a:defRPr/>
            </a:pPr>
            <a:endParaRPr lang="it-IT" sz="825" b="1" dirty="0">
              <a:solidFill>
                <a:srgbClr val="002060"/>
              </a:solidFill>
              <a:latin typeface="Calibri Light" panose="020F0302020204030204"/>
              <a:ea typeface="Roboto" panose="020000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C21347-8FFE-685D-DA83-BA7F0278ED8C}"/>
              </a:ext>
            </a:extLst>
          </p:cNvPr>
          <p:cNvSpPr txBox="1"/>
          <p:nvPr/>
        </p:nvSpPr>
        <p:spPr>
          <a:xfrm>
            <a:off x="618192" y="2924602"/>
            <a:ext cx="99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1200" b="1" dirty="0">
                <a:solidFill>
                  <a:srgbClr val="C00000"/>
                </a:solidFill>
                <a:latin typeface="Calibri Light" panose="020F0302020204030204"/>
              </a:rPr>
              <a:t>EDIZIONI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1B41BD-A3DC-9594-0BC2-D487E172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36" y="2302175"/>
            <a:ext cx="631442" cy="45259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BBE3039-25C2-C5A9-A0F1-435F74AEFABC}"/>
              </a:ext>
            </a:extLst>
          </p:cNvPr>
          <p:cNvSpPr/>
          <p:nvPr/>
        </p:nvSpPr>
        <p:spPr>
          <a:xfrm>
            <a:off x="2696175" y="667076"/>
            <a:ext cx="3530578" cy="14657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CBCCC37-5752-3644-4785-1AF969ABC81F}"/>
              </a:ext>
            </a:extLst>
          </p:cNvPr>
          <p:cNvGrpSpPr/>
          <p:nvPr/>
        </p:nvGrpSpPr>
        <p:grpSpPr>
          <a:xfrm>
            <a:off x="682163" y="651843"/>
            <a:ext cx="1573243" cy="2208400"/>
            <a:chOff x="348387" y="918334"/>
            <a:chExt cx="1432973" cy="2000284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A22A0BA-5068-897F-4BFB-D0705F4E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387" y="918334"/>
              <a:ext cx="1432973" cy="2000284"/>
            </a:xfrm>
            <a:prstGeom prst="rect">
              <a:avLst/>
            </a:prstGeom>
            <a:ln>
              <a:solidFill>
                <a:srgbClr val="143E6D"/>
              </a:solidFill>
            </a:ln>
          </p:spPr>
        </p:pic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DE5AD82-FA40-F339-B7BF-6B1496250908}"/>
                </a:ext>
              </a:extLst>
            </p:cNvPr>
            <p:cNvSpPr/>
            <p:nvPr/>
          </p:nvSpPr>
          <p:spPr>
            <a:xfrm>
              <a:off x="465583" y="2390282"/>
              <a:ext cx="349624" cy="45719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E6D567A3-A757-3F48-C396-FCFCE2408432}"/>
                </a:ext>
              </a:extLst>
            </p:cNvPr>
            <p:cNvSpPr/>
            <p:nvPr/>
          </p:nvSpPr>
          <p:spPr>
            <a:xfrm>
              <a:off x="544315" y="2714867"/>
              <a:ext cx="537883" cy="123919"/>
            </a:xfrm>
            <a:prstGeom prst="rect">
              <a:avLst/>
            </a:prstGeom>
            <a:solidFill>
              <a:srgbClr val="134071"/>
            </a:solidFill>
            <a:ln>
              <a:solidFill>
                <a:srgbClr val="143E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12685669-E3C9-1617-AC50-6292BB224749}"/>
                </a:ext>
              </a:extLst>
            </p:cNvPr>
            <p:cNvSpPr/>
            <p:nvPr/>
          </p:nvSpPr>
          <p:spPr>
            <a:xfrm>
              <a:off x="462286" y="1227523"/>
              <a:ext cx="1310109" cy="179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E94A25-B3A8-13EF-830A-0639BF88D6D7}"/>
              </a:ext>
            </a:extLst>
          </p:cNvPr>
          <p:cNvSpPr txBox="1"/>
          <p:nvPr/>
        </p:nvSpPr>
        <p:spPr>
          <a:xfrm>
            <a:off x="1939809" y="667076"/>
            <a:ext cx="4589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CORSO PROPEDEUTICO - ISCRIZIONI APERTE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29E71FF-F893-5065-8C60-92077DB6F4DB}"/>
              </a:ext>
            </a:extLst>
          </p:cNvPr>
          <p:cNvSpPr txBox="1"/>
          <p:nvPr/>
        </p:nvSpPr>
        <p:spPr>
          <a:xfrm>
            <a:off x="2580477" y="2752470"/>
            <a:ext cx="4021927" cy="196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350" b="1" dirty="0">
                <a:solidFill>
                  <a:srgbClr val="C00000"/>
                </a:solidFill>
                <a:latin typeface="Calibri Light" panose="020F0302020204030204"/>
                <a:ea typeface="Roboto" panose="02000000000000000000" pitchFamily="2" charset="0"/>
              </a:rPr>
              <a:t>IL CORSO PRENDERA’ IN ESAME: </a:t>
            </a:r>
          </a:p>
          <a:p>
            <a:pPr marL="182563" lvl="0" indent="-182563" algn="just">
              <a:lnSpc>
                <a:spcPct val="107000"/>
              </a:lnSpc>
              <a:defRPr/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</a:t>
            </a: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le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fondamenta della valutazione</a:t>
            </a: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: standard di riferimento, architettura impianto di stima e processo di valutazione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✔️l’analisi fondamentale e i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pilastri del valore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✔️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metodi, strumenti </a:t>
            </a: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e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fonti informative </a:t>
            </a: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della valutazione</a:t>
            </a:r>
          </a:p>
          <a:p>
            <a:pPr marL="182563" lvl="0" indent="-182563" algn="just">
              <a:lnSpc>
                <a:spcPct val="107000"/>
              </a:lnSpc>
              <a:defRPr/>
            </a:pP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✔️le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valutazioni legali</a:t>
            </a: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: principi generali e applicazioni operative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✔️ il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legame tra contabilità e finanza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2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830FC00-5ABF-8B9A-9945-E144FECB4539}"/>
              </a:ext>
            </a:extLst>
          </p:cNvPr>
          <p:cNvSpPr/>
          <p:nvPr/>
        </p:nvSpPr>
        <p:spPr>
          <a:xfrm>
            <a:off x="6889897" y="2621741"/>
            <a:ext cx="1931872" cy="16450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NUOVA EDIZIONE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febbraio 2026</a:t>
            </a:r>
          </a:p>
          <a:p>
            <a:pPr algn="ctr"/>
            <a:endParaRPr lang="it-IT" sz="11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 sul sito 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www.saftriveneta-org</a:t>
            </a:r>
            <a:r>
              <a:rPr lang="it-IT" sz="11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it-IT" sz="1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 dicembre 2025</a:t>
            </a:r>
          </a:p>
          <a:p>
            <a:pPr algn="ctr"/>
            <a:endParaRPr lang="it-IT" sz="1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7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573D-2263-D626-7702-6D99E1DA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1">
            <a:extLst>
              <a:ext uri="{FF2B5EF4-FFF2-40B4-BE49-F238E27FC236}">
                <a16:creationId xmlns:a16="http://schemas.microsoft.com/office/drawing/2014/main" id="{B43534C4-0EED-8274-44D6-D724F9B9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74" y="373786"/>
            <a:ext cx="3765947" cy="2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3141" tIns="33141" rIns="33141" bIns="33141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C00000"/>
              </a:solidFill>
              <a:latin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D7DAA7A0-9E75-D2CD-E615-2669AED68B2F}"/>
              </a:ext>
            </a:extLst>
          </p:cNvPr>
          <p:cNvSpPr/>
          <p:nvPr/>
        </p:nvSpPr>
        <p:spPr bwMode="auto">
          <a:xfrm>
            <a:off x="373022" y="155049"/>
            <a:ext cx="8397955" cy="410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en-US" b="1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defTabSz="342900">
              <a:spcBef>
                <a:spcPct val="0"/>
              </a:spcBef>
              <a:defRPr/>
            </a:pPr>
            <a:r>
              <a:rPr lang="it-IT" altLang="en-US" b="1" dirty="0">
                <a:solidFill>
                  <a:srgbClr val="002060"/>
                </a:solidFill>
                <a:latin typeface="Calibri Light" panose="020F0302020204030204"/>
                <a:ea typeface="Open Sans Semibold"/>
                <a:cs typeface="Open Sans Semibold"/>
                <a:sym typeface="Open Sans Semibold" panose="020B0706030804020204" pitchFamily="34" charset="0"/>
              </a:rPr>
              <a:t>Crisi d’impresa e Risk Management e compliance integrata</a:t>
            </a:r>
            <a:endParaRPr lang="en-US" altLang="en-US" b="1" dirty="0">
              <a:solidFill>
                <a:srgbClr val="002060"/>
              </a:solidFill>
              <a:latin typeface="Calibri Light" panose="020F0302020204030204"/>
              <a:ea typeface="Open Sans Semibold"/>
              <a:cs typeface="Open Sans Semibold"/>
              <a:sym typeface="Open Sans Semibold" panose="020B0706030804020204" pitchFamily="34" charset="0"/>
            </a:endParaRPr>
          </a:p>
          <a:p>
            <a:pPr defTabSz="914377">
              <a:defRPr/>
            </a:pPr>
            <a:endParaRPr lang="it-IT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Pentagon 26">
            <a:extLst>
              <a:ext uri="{FF2B5EF4-FFF2-40B4-BE49-F238E27FC236}">
                <a16:creationId xmlns:a16="http://schemas.microsoft.com/office/drawing/2014/main" id="{351224D8-5887-880B-5269-65A7D0540A58}"/>
              </a:ext>
            </a:extLst>
          </p:cNvPr>
          <p:cNvSpPr/>
          <p:nvPr/>
        </p:nvSpPr>
        <p:spPr bwMode="auto">
          <a:xfrm>
            <a:off x="282958" y="153003"/>
            <a:ext cx="422641" cy="408964"/>
          </a:xfrm>
          <a:prstGeom prst="homePlate">
            <a:avLst>
              <a:gd name="adj" fmla="val 273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 descr="New - Free business icons">
            <a:extLst>
              <a:ext uri="{FF2B5EF4-FFF2-40B4-BE49-F238E27FC236}">
                <a16:creationId xmlns:a16="http://schemas.microsoft.com/office/drawing/2014/main" id="{3306EFA9-7973-D463-22B1-A0CB6BCA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" y="0"/>
            <a:ext cx="579691" cy="5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0B9A34A-BB12-678D-0976-38CA53027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2" y="780704"/>
            <a:ext cx="2263494" cy="31225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D8D2C3-E704-5F47-72B9-27D069E78A24}"/>
              </a:ext>
            </a:extLst>
          </p:cNvPr>
          <p:cNvSpPr txBox="1"/>
          <p:nvPr/>
        </p:nvSpPr>
        <p:spPr>
          <a:xfrm>
            <a:off x="2475708" y="1353584"/>
            <a:ext cx="2191665" cy="14619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Corso ALTA FORMAZIONE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80 ore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1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</a:t>
            </a:r>
            <a:r>
              <a:rPr lang="it-IT" sz="11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ORGANIZZATO IN PRESENZA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1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 formula itinerante tra le sedi di Padova, Verona e Vicenza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74AA162-B449-DDF0-0296-716F20B14135}"/>
              </a:ext>
            </a:extLst>
          </p:cNvPr>
          <p:cNvGrpSpPr/>
          <p:nvPr/>
        </p:nvGrpSpPr>
        <p:grpSpPr>
          <a:xfrm>
            <a:off x="4652906" y="797952"/>
            <a:ext cx="2253055" cy="3122594"/>
            <a:chOff x="490972" y="1258576"/>
            <a:chExt cx="2682472" cy="3700593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699D4E4-152C-3BE4-0B7B-86EF9A2D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972" y="1258576"/>
              <a:ext cx="2682472" cy="3700593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E71548EC-A97F-A57E-9FB9-54ABBB7A2504}"/>
                </a:ext>
              </a:extLst>
            </p:cNvPr>
            <p:cNvSpPr/>
            <p:nvPr/>
          </p:nvSpPr>
          <p:spPr>
            <a:xfrm>
              <a:off x="1165412" y="2492188"/>
              <a:ext cx="1586753" cy="1066562"/>
            </a:xfrm>
            <a:prstGeom prst="rect">
              <a:avLst/>
            </a:prstGeom>
            <a:solidFill>
              <a:srgbClr val="143E6D"/>
            </a:solidFill>
            <a:ln>
              <a:solidFill>
                <a:srgbClr val="143E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4AD2B6D2-D427-3268-9DE7-A40E665F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9917" y="4711366"/>
              <a:ext cx="434977" cy="161991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18961A2-5BE8-0933-B9F7-60A2A006D3C2}"/>
                </a:ext>
              </a:extLst>
            </p:cNvPr>
            <p:cNvSpPr txBox="1"/>
            <p:nvPr/>
          </p:nvSpPr>
          <p:spPr>
            <a:xfrm>
              <a:off x="1022208" y="2506576"/>
              <a:ext cx="1729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Risk management e compliance integrata</a:t>
              </a:r>
            </a:p>
          </p:txBody>
        </p:sp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975E5CA6-FEF3-62AA-4B9B-6E1F46195EB0}"/>
              </a:ext>
            </a:extLst>
          </p:cNvPr>
          <p:cNvSpPr/>
          <p:nvPr/>
        </p:nvSpPr>
        <p:spPr>
          <a:xfrm>
            <a:off x="6960555" y="797952"/>
            <a:ext cx="1922279" cy="46553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01BF657-7DB1-D371-BBCF-DF11AFF28F64}"/>
              </a:ext>
            </a:extLst>
          </p:cNvPr>
          <p:cNvSpPr/>
          <p:nvPr/>
        </p:nvSpPr>
        <p:spPr>
          <a:xfrm>
            <a:off x="2554350" y="797952"/>
            <a:ext cx="1922279" cy="46553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PROGRAMMAZIONE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45B2DD9-3375-FB9C-1CAB-69A55A49E319}"/>
              </a:ext>
            </a:extLst>
          </p:cNvPr>
          <p:cNvSpPr txBox="1"/>
          <p:nvPr/>
        </p:nvSpPr>
        <p:spPr>
          <a:xfrm>
            <a:off x="6899165" y="1310548"/>
            <a:ext cx="19836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Corso ALTA FORMAZIONE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80 ore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7931BA-A98B-0BDF-CC02-25264ACD9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352" y="1956879"/>
            <a:ext cx="357450" cy="2914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673517-1B92-BC30-FC02-9B1AAF426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242" y="1813965"/>
            <a:ext cx="401706" cy="28582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161B4E-8A3B-7C56-F4E8-9CE0C0514973}"/>
              </a:ext>
            </a:extLst>
          </p:cNvPr>
          <p:cNvSpPr txBox="1"/>
          <p:nvPr/>
        </p:nvSpPr>
        <p:spPr>
          <a:xfrm>
            <a:off x="6899164" y="2110652"/>
            <a:ext cx="1983669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+mn-cs"/>
              </a:rPr>
              <a:t>IL CORSO PRENDERA’ IN ESAME: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53F011-48F9-6662-561F-499932842566}"/>
              </a:ext>
            </a:extLst>
          </p:cNvPr>
          <p:cNvSpPr txBox="1"/>
          <p:nvPr/>
        </p:nvSpPr>
        <p:spPr>
          <a:xfrm>
            <a:off x="6837537" y="2310602"/>
            <a:ext cx="2413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b="1" dirty="0">
                <a:solidFill>
                  <a:srgbClr val="C00000"/>
                </a:solidFill>
                <a:ea typeface="Roboto" panose="02000000000000000000" pitchFamily="2" charset="0"/>
              </a:rPr>
              <a:t>✔️ </a:t>
            </a: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i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sistemi di Risk Management</a:t>
            </a:r>
          </a:p>
          <a:p>
            <a:pPr marL="266700" lvl="0" indent="-266700">
              <a:defRPr/>
            </a:pP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✔️ la costruzione dell’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analisi del rischio</a:t>
            </a:r>
          </a:p>
          <a:p>
            <a:pPr marL="266700" lvl="0" indent="-266700">
              <a:defRPr/>
            </a:pPr>
            <a:r>
              <a:rPr lang="it-IT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✔️ i principali </a:t>
            </a:r>
            <a:r>
              <a:rPr lang="it-IT" sz="1200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ambiti di compliance </a:t>
            </a:r>
          </a:p>
        </p:txBody>
      </p:sp>
    </p:spTree>
    <p:extLst>
      <p:ext uri="{BB962C8B-B14F-4D97-AF65-F5344CB8AC3E}">
        <p14:creationId xmlns:p14="http://schemas.microsoft.com/office/powerpoint/2010/main" val="244708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50D720F-C99E-0A6F-E7C4-F8BE4AB52C4E}"/>
              </a:ext>
            </a:extLst>
          </p:cNvPr>
          <p:cNvSpPr/>
          <p:nvPr/>
        </p:nvSpPr>
        <p:spPr>
          <a:xfrm>
            <a:off x="0" y="2332518"/>
            <a:ext cx="9144000" cy="478464"/>
          </a:xfrm>
          <a:prstGeom prst="rect">
            <a:avLst/>
          </a:prstGeom>
          <a:solidFill>
            <a:srgbClr val="C2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it-IT" sz="2100" dirty="0">
                <a:solidFill>
                  <a:prstClr val="white"/>
                </a:solidFill>
                <a:latin typeface="Calibri"/>
                <a:cs typeface="Arial" charset="0"/>
              </a:rPr>
              <a:t>I corsi ODCEC</a:t>
            </a:r>
          </a:p>
        </p:txBody>
      </p:sp>
    </p:spTree>
    <p:extLst>
      <p:ext uri="{BB962C8B-B14F-4D97-AF65-F5344CB8AC3E}">
        <p14:creationId xmlns:p14="http://schemas.microsoft.com/office/powerpoint/2010/main" val="307871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Puzzle_pieces_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4</TotalTime>
  <Words>1422</Words>
  <Application>Microsoft Office PowerPoint</Application>
  <PresentationFormat>Presentazione su schermo (16:9)</PresentationFormat>
  <Paragraphs>249</Paragraphs>
  <Slides>14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31" baseType="lpstr">
      <vt:lpstr>Abel</vt:lpstr>
      <vt:lpstr>Aptos</vt:lpstr>
      <vt:lpstr>Arial</vt:lpstr>
      <vt:lpstr>Calibri</vt:lpstr>
      <vt:lpstr>Calibri Light</vt:lpstr>
      <vt:lpstr>Helvetica Neue</vt:lpstr>
      <vt:lpstr>Open Sans Semibold</vt:lpstr>
      <vt:lpstr>Roboto</vt:lpstr>
      <vt:lpstr>Times New Roman</vt:lpstr>
      <vt:lpstr>Wingdings</vt:lpstr>
      <vt:lpstr>SM-template-20140529</vt:lpstr>
      <vt:lpstr>Data slides</vt:lpstr>
      <vt:lpstr>Response Summary</vt:lpstr>
      <vt:lpstr>2_Tema di Office</vt:lpstr>
      <vt:lpstr>Metropolitano</vt:lpstr>
      <vt:lpstr>Diapositiva think-cell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Segreteria - SAF Triveneta</cp:lastModifiedBy>
  <cp:revision>108</cp:revision>
  <dcterms:created xsi:type="dcterms:W3CDTF">2014-01-30T23:18:11Z</dcterms:created>
  <dcterms:modified xsi:type="dcterms:W3CDTF">2025-11-19T11:32:12Z</dcterms:modified>
</cp:coreProperties>
</file>