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4096" r:id="rId2"/>
    <p:sldMasterId id="2147484099" r:id="rId3"/>
    <p:sldMasterId id="2147484105" r:id="rId4"/>
    <p:sldMasterId id="2147484111" r:id="rId5"/>
    <p:sldMasterId id="2147484117" r:id="rId6"/>
    <p:sldMasterId id="2147484129" r:id="rId7"/>
    <p:sldMasterId id="2147484132" r:id="rId8"/>
    <p:sldMasterId id="2147484147" r:id="rId9"/>
  </p:sldMasterIdLst>
  <p:notesMasterIdLst>
    <p:notesMasterId r:id="rId96"/>
  </p:notesMasterIdLst>
  <p:handoutMasterIdLst>
    <p:handoutMasterId r:id="rId97"/>
  </p:handoutMasterIdLst>
  <p:sldIdLst>
    <p:sldId id="257" r:id="rId10"/>
    <p:sldId id="600" r:id="rId11"/>
    <p:sldId id="511" r:id="rId12"/>
    <p:sldId id="601" r:id="rId13"/>
    <p:sldId id="597" r:id="rId14"/>
    <p:sldId id="598" r:id="rId15"/>
    <p:sldId id="599" r:id="rId16"/>
    <p:sldId id="556" r:id="rId17"/>
    <p:sldId id="557" r:id="rId18"/>
    <p:sldId id="558" r:id="rId19"/>
    <p:sldId id="602" r:id="rId20"/>
    <p:sldId id="576" r:id="rId21"/>
    <p:sldId id="577" r:id="rId22"/>
    <p:sldId id="573" r:id="rId23"/>
    <p:sldId id="574" r:id="rId24"/>
    <p:sldId id="575" r:id="rId25"/>
    <p:sldId id="603" r:id="rId26"/>
    <p:sldId id="604" r:id="rId27"/>
    <p:sldId id="605" r:id="rId28"/>
    <p:sldId id="606" r:id="rId29"/>
    <p:sldId id="607" r:id="rId30"/>
    <p:sldId id="608" r:id="rId31"/>
    <p:sldId id="609" r:id="rId32"/>
    <p:sldId id="610" r:id="rId33"/>
    <p:sldId id="612" r:id="rId34"/>
    <p:sldId id="613" r:id="rId35"/>
    <p:sldId id="614" r:id="rId36"/>
    <p:sldId id="615" r:id="rId37"/>
    <p:sldId id="629" r:id="rId38"/>
    <p:sldId id="630" r:id="rId39"/>
    <p:sldId id="632" r:id="rId40"/>
    <p:sldId id="633" r:id="rId41"/>
    <p:sldId id="634" r:id="rId42"/>
    <p:sldId id="635" r:id="rId43"/>
    <p:sldId id="636" r:id="rId44"/>
    <p:sldId id="638" r:id="rId45"/>
    <p:sldId id="659" r:id="rId46"/>
    <p:sldId id="660" r:id="rId47"/>
    <p:sldId id="643" r:id="rId48"/>
    <p:sldId id="631" r:id="rId49"/>
    <p:sldId id="644" r:id="rId50"/>
    <p:sldId id="645" r:id="rId51"/>
    <p:sldId id="646" r:id="rId52"/>
    <p:sldId id="647" r:id="rId53"/>
    <p:sldId id="648" r:id="rId54"/>
    <p:sldId id="650" r:id="rId55"/>
    <p:sldId id="651" r:id="rId56"/>
    <p:sldId id="655" r:id="rId57"/>
    <p:sldId id="656" r:id="rId58"/>
    <p:sldId id="657" r:id="rId59"/>
    <p:sldId id="559" r:id="rId60"/>
    <p:sldId id="658" r:id="rId61"/>
    <p:sldId id="661" r:id="rId62"/>
    <p:sldId id="663" r:id="rId63"/>
    <p:sldId id="665" r:id="rId64"/>
    <p:sldId id="668" r:id="rId65"/>
    <p:sldId id="669" r:id="rId66"/>
    <p:sldId id="670" r:id="rId67"/>
    <p:sldId id="671" r:id="rId68"/>
    <p:sldId id="672" r:id="rId69"/>
    <p:sldId id="673" r:id="rId70"/>
    <p:sldId id="666" r:id="rId71"/>
    <p:sldId id="667" r:id="rId72"/>
    <p:sldId id="674" r:id="rId73"/>
    <p:sldId id="675" r:id="rId74"/>
    <p:sldId id="676" r:id="rId75"/>
    <p:sldId id="677" r:id="rId76"/>
    <p:sldId id="681" r:id="rId77"/>
    <p:sldId id="682" r:id="rId78"/>
    <p:sldId id="683" r:id="rId79"/>
    <p:sldId id="684" r:id="rId80"/>
    <p:sldId id="685" r:id="rId81"/>
    <p:sldId id="686" r:id="rId82"/>
    <p:sldId id="687" r:id="rId83"/>
    <p:sldId id="688" r:id="rId84"/>
    <p:sldId id="689" r:id="rId85"/>
    <p:sldId id="690" r:id="rId86"/>
    <p:sldId id="691" r:id="rId87"/>
    <p:sldId id="692" r:id="rId88"/>
    <p:sldId id="693" r:id="rId89"/>
    <p:sldId id="694" r:id="rId90"/>
    <p:sldId id="695" r:id="rId91"/>
    <p:sldId id="696" r:id="rId92"/>
    <p:sldId id="697" r:id="rId93"/>
    <p:sldId id="698" r:id="rId94"/>
    <p:sldId id="699" r:id="rId95"/>
  </p:sldIdLst>
  <p:sldSz cx="9144000" cy="6858000" type="screen4x3"/>
  <p:notesSz cx="6797675" cy="9926638"/>
  <p:defaultTextStyle>
    <a:defPPr>
      <a:defRPr lang="de-DE"/>
    </a:defPPr>
    <a:lvl1pPr algn="l" rtl="0" fontAlgn="base">
      <a:spcBef>
        <a:spcPct val="0"/>
      </a:spcBef>
      <a:spcAft>
        <a:spcPct val="0"/>
      </a:spcAft>
      <a:defRPr sz="20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a.provasi@unimib.it" initials="r" lastIdx="2" clrIdx="0">
    <p:extLst>
      <p:ext uri="{19B8F6BF-5375-455C-9EA6-DF929625EA0E}">
        <p15:presenceInfo xmlns:p15="http://schemas.microsoft.com/office/powerpoint/2012/main" userId="roberta.provasi@unimib.i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D250"/>
    <a:srgbClr val="DBF3C2"/>
    <a:srgbClr val="039A9A"/>
    <a:srgbClr val="C0C0C0"/>
    <a:srgbClr val="339966"/>
    <a:srgbClr val="5F5F5F"/>
    <a:srgbClr val="EEF6C0"/>
    <a:srgbClr val="FF00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95803" autoAdjust="0"/>
  </p:normalViewPr>
  <p:slideViewPr>
    <p:cSldViewPr>
      <p:cViewPr varScale="1">
        <p:scale>
          <a:sx n="95" d="100"/>
          <a:sy n="95" d="100"/>
        </p:scale>
        <p:origin x="964" y="60"/>
      </p:cViewPr>
      <p:guideLst>
        <p:guide orient="horz" pos="2160"/>
        <p:guide pos="2880"/>
      </p:guideLst>
    </p:cSldViewPr>
  </p:slideViewPr>
  <p:notesTextViewPr>
    <p:cViewPr>
      <p:scale>
        <a:sx n="100" d="100"/>
        <a:sy n="100" d="100"/>
      </p:scale>
      <p:origin x="0" y="0"/>
    </p:cViewPr>
  </p:notesTextViewPr>
  <p:notesViewPr>
    <p:cSldViewPr>
      <p:cViewPr varScale="1">
        <p:scale>
          <a:sx n="45" d="100"/>
          <a:sy n="45" d="100"/>
        </p:scale>
        <p:origin x="-2040" y="-114"/>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commentAuthors" Target="commentAuthor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1"/>
            <a:ext cx="2946400" cy="496808"/>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lgn="l" defTabSz="920750">
              <a:lnSpc>
                <a:spcPct val="100000"/>
              </a:lnSpc>
              <a:defRPr sz="900"/>
            </a:lvl1pPr>
          </a:lstStyle>
          <a:p>
            <a:pPr>
              <a:defRPr/>
            </a:pPr>
            <a:endParaRPr lang="de-DE"/>
          </a:p>
        </p:txBody>
      </p:sp>
      <p:sp>
        <p:nvSpPr>
          <p:cNvPr id="66563" name="Rectangle 3"/>
          <p:cNvSpPr>
            <a:spLocks noGrp="1" noChangeArrowheads="1"/>
          </p:cNvSpPr>
          <p:nvPr>
            <p:ph type="dt" sz="quarter" idx="1"/>
          </p:nvPr>
        </p:nvSpPr>
        <p:spPr bwMode="auto">
          <a:xfrm>
            <a:off x="3849688" y="1"/>
            <a:ext cx="2946400" cy="496808"/>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lgn="r" defTabSz="920750">
              <a:lnSpc>
                <a:spcPct val="100000"/>
              </a:lnSpc>
              <a:defRPr sz="900"/>
            </a:lvl1pPr>
          </a:lstStyle>
          <a:p>
            <a:pPr>
              <a:defRPr/>
            </a:pPr>
            <a:endParaRPr lang="de-DE"/>
          </a:p>
        </p:txBody>
      </p:sp>
      <p:sp>
        <p:nvSpPr>
          <p:cNvPr id="66564" name="Rectangle 4"/>
          <p:cNvSpPr>
            <a:spLocks noGrp="1" noChangeArrowheads="1"/>
          </p:cNvSpPr>
          <p:nvPr>
            <p:ph type="ftr" sz="quarter" idx="2"/>
          </p:nvPr>
        </p:nvSpPr>
        <p:spPr bwMode="auto">
          <a:xfrm>
            <a:off x="0" y="9429831"/>
            <a:ext cx="2946400" cy="495221"/>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lgn="l" defTabSz="920750">
              <a:lnSpc>
                <a:spcPct val="100000"/>
              </a:lnSpc>
              <a:defRPr sz="900"/>
            </a:lvl1pPr>
          </a:lstStyle>
          <a:p>
            <a:pPr>
              <a:defRPr/>
            </a:pPr>
            <a:endParaRPr lang="de-DE"/>
          </a:p>
        </p:txBody>
      </p:sp>
      <p:sp>
        <p:nvSpPr>
          <p:cNvPr id="66565" name="Rectangle 5"/>
          <p:cNvSpPr>
            <a:spLocks noGrp="1" noChangeArrowheads="1"/>
          </p:cNvSpPr>
          <p:nvPr>
            <p:ph type="sldNum" sz="quarter" idx="3"/>
          </p:nvPr>
        </p:nvSpPr>
        <p:spPr bwMode="auto">
          <a:xfrm>
            <a:off x="3849688" y="9429831"/>
            <a:ext cx="2946400" cy="495221"/>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lgn="r" defTabSz="920750">
              <a:lnSpc>
                <a:spcPct val="100000"/>
              </a:lnSpc>
              <a:defRPr sz="900"/>
            </a:lvl1pPr>
          </a:lstStyle>
          <a:p>
            <a:pPr>
              <a:defRPr/>
            </a:pPr>
            <a:fld id="{E95F4B61-12C1-4714-A3D9-98ADF225C302}" type="slidenum">
              <a:rPr lang="de-DE"/>
              <a:pPr>
                <a:defRPr/>
              </a:pPr>
              <a:t>‹N›</a:t>
            </a:fld>
            <a:endParaRPr lang="de-DE"/>
          </a:p>
        </p:txBody>
      </p:sp>
    </p:spTree>
    <p:extLst>
      <p:ext uri="{BB962C8B-B14F-4D97-AF65-F5344CB8AC3E}">
        <p14:creationId xmlns:p14="http://schemas.microsoft.com/office/powerpoint/2010/main" val="530670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1"/>
            <a:ext cx="2946400" cy="496808"/>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lgn="l" defTabSz="920750">
              <a:lnSpc>
                <a:spcPct val="100000"/>
              </a:lnSpc>
              <a:defRPr sz="900"/>
            </a:lvl1pPr>
          </a:lstStyle>
          <a:p>
            <a:pPr>
              <a:defRPr/>
            </a:pPr>
            <a:endParaRPr lang="de-DE"/>
          </a:p>
        </p:txBody>
      </p:sp>
      <p:sp>
        <p:nvSpPr>
          <p:cNvPr id="70659" name="Rectangle 3"/>
          <p:cNvSpPr>
            <a:spLocks noGrp="1" noChangeArrowheads="1"/>
          </p:cNvSpPr>
          <p:nvPr>
            <p:ph type="dt" idx="1"/>
          </p:nvPr>
        </p:nvSpPr>
        <p:spPr bwMode="auto">
          <a:xfrm>
            <a:off x="3849688" y="1"/>
            <a:ext cx="2946400" cy="496808"/>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lvl1pPr algn="r" defTabSz="920750">
              <a:lnSpc>
                <a:spcPct val="100000"/>
              </a:lnSpc>
              <a:defRPr sz="900"/>
            </a:lvl1pPr>
          </a:lstStyle>
          <a:p>
            <a:pPr>
              <a:defRPr/>
            </a:pPr>
            <a:endParaRPr lang="de-DE"/>
          </a:p>
        </p:txBody>
      </p:sp>
      <p:sp>
        <p:nvSpPr>
          <p:cNvPr id="242692" name="Rectangle 4"/>
          <p:cNvSpPr>
            <a:spLocks noGrp="1" noRot="1" noChangeAspect="1" noChangeArrowheads="1" noTextEdit="1"/>
          </p:cNvSpPr>
          <p:nvPr>
            <p:ph type="sldImg" idx="2"/>
          </p:nvPr>
        </p:nvSpPr>
        <p:spPr bwMode="auto">
          <a:xfrm>
            <a:off x="915988" y="744538"/>
            <a:ext cx="4962525" cy="3722687"/>
          </a:xfrm>
          <a:prstGeom prst="rect">
            <a:avLst/>
          </a:prstGeom>
          <a:noFill/>
          <a:ln w="9525">
            <a:solidFill>
              <a:srgbClr val="000000"/>
            </a:solidFill>
            <a:miter lim="800000"/>
            <a:headEnd/>
            <a:tailEnd/>
          </a:ln>
        </p:spPr>
      </p:sp>
      <p:sp>
        <p:nvSpPr>
          <p:cNvPr id="70661" name="Rectangle 5"/>
          <p:cNvSpPr>
            <a:spLocks noGrp="1" noChangeArrowheads="1"/>
          </p:cNvSpPr>
          <p:nvPr>
            <p:ph type="body" sz="quarter" idx="3"/>
          </p:nvPr>
        </p:nvSpPr>
        <p:spPr bwMode="auto">
          <a:xfrm>
            <a:off x="681038" y="4715710"/>
            <a:ext cx="5435600" cy="4466511"/>
          </a:xfrm>
          <a:prstGeom prst="rect">
            <a:avLst/>
          </a:prstGeom>
          <a:noFill/>
          <a:ln w="9525">
            <a:noFill/>
            <a:miter lim="800000"/>
            <a:headEnd/>
            <a:tailEnd/>
          </a:ln>
          <a:effectLst/>
        </p:spPr>
        <p:txBody>
          <a:bodyPr vert="horz" wrap="square" lIns="92117" tIns="46058" rIns="92117" bIns="46058"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70662" name="Rectangle 6"/>
          <p:cNvSpPr>
            <a:spLocks noGrp="1" noChangeArrowheads="1"/>
          </p:cNvSpPr>
          <p:nvPr>
            <p:ph type="ftr" sz="quarter" idx="4"/>
          </p:nvPr>
        </p:nvSpPr>
        <p:spPr bwMode="auto">
          <a:xfrm>
            <a:off x="0" y="9429831"/>
            <a:ext cx="2946400" cy="495221"/>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lgn="l" defTabSz="920750">
              <a:lnSpc>
                <a:spcPct val="100000"/>
              </a:lnSpc>
              <a:defRPr sz="900"/>
            </a:lvl1pPr>
          </a:lstStyle>
          <a:p>
            <a:pPr>
              <a:defRPr/>
            </a:pPr>
            <a:endParaRPr lang="de-DE"/>
          </a:p>
        </p:txBody>
      </p:sp>
      <p:sp>
        <p:nvSpPr>
          <p:cNvPr id="70663" name="Rectangle 7"/>
          <p:cNvSpPr>
            <a:spLocks noGrp="1" noChangeArrowheads="1"/>
          </p:cNvSpPr>
          <p:nvPr>
            <p:ph type="sldNum" sz="quarter" idx="5"/>
          </p:nvPr>
        </p:nvSpPr>
        <p:spPr bwMode="auto">
          <a:xfrm>
            <a:off x="3849688" y="9429831"/>
            <a:ext cx="2946400" cy="495221"/>
          </a:xfrm>
          <a:prstGeom prst="rect">
            <a:avLst/>
          </a:prstGeom>
          <a:noFill/>
          <a:ln w="9525">
            <a:noFill/>
            <a:miter lim="800000"/>
            <a:headEnd/>
            <a:tailEnd/>
          </a:ln>
          <a:effectLst/>
        </p:spPr>
        <p:txBody>
          <a:bodyPr vert="horz" wrap="square" lIns="92117" tIns="46058" rIns="92117" bIns="46058" numCol="1" anchor="b" anchorCtr="0" compatLnSpc="1">
            <a:prstTxWarp prst="textNoShape">
              <a:avLst/>
            </a:prstTxWarp>
          </a:bodyPr>
          <a:lstStyle>
            <a:lvl1pPr algn="r" defTabSz="920750">
              <a:lnSpc>
                <a:spcPct val="100000"/>
              </a:lnSpc>
              <a:defRPr sz="900"/>
            </a:lvl1pPr>
          </a:lstStyle>
          <a:p>
            <a:pPr>
              <a:defRPr/>
            </a:pPr>
            <a:fld id="{1E2F038A-EC34-46DF-81C8-51224B848E4D}" type="slidenum">
              <a:rPr lang="de-DE"/>
              <a:pPr>
                <a:defRPr/>
              </a:pPr>
              <a:t>‹N›</a:t>
            </a:fld>
            <a:endParaRPr lang="de-DE"/>
          </a:p>
        </p:txBody>
      </p:sp>
    </p:spTree>
    <p:extLst>
      <p:ext uri="{BB962C8B-B14F-4D97-AF65-F5344CB8AC3E}">
        <p14:creationId xmlns:p14="http://schemas.microsoft.com/office/powerpoint/2010/main" val="2695036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1E2F038A-EC34-46DF-81C8-51224B848E4D}" type="slidenum">
              <a:rPr lang="de-DE" smtClean="0"/>
              <a:pPr>
                <a:defRPr/>
              </a:pPr>
              <a:t>38</a:t>
            </a:fld>
            <a:endParaRPr lang="de-DE"/>
          </a:p>
        </p:txBody>
      </p:sp>
    </p:spTree>
    <p:extLst>
      <p:ext uri="{BB962C8B-B14F-4D97-AF65-F5344CB8AC3E}">
        <p14:creationId xmlns:p14="http://schemas.microsoft.com/office/powerpoint/2010/main" val="330192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1E2F038A-EC34-46DF-81C8-51224B848E4D}" type="slidenum">
              <a:rPr lang="de-DE" smtClean="0"/>
              <a:pPr>
                <a:defRPr/>
              </a:pPr>
              <a:t>46</a:t>
            </a:fld>
            <a:endParaRPr lang="de-DE"/>
          </a:p>
        </p:txBody>
      </p:sp>
    </p:spTree>
    <p:extLst>
      <p:ext uri="{BB962C8B-B14F-4D97-AF65-F5344CB8AC3E}">
        <p14:creationId xmlns:p14="http://schemas.microsoft.com/office/powerpoint/2010/main" val="390411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8" name="Immagine 7" descr="logo.jpg"/>
          <p:cNvPicPr>
            <a:picLocks noChangeAspect="1"/>
          </p:cNvPicPr>
          <p:nvPr userDrawn="1"/>
        </p:nvPicPr>
        <p:blipFill>
          <a:blip r:embed="rId2" cstate="print"/>
          <a:stretch>
            <a:fillRect/>
          </a:stretch>
        </p:blipFill>
        <p:spPr>
          <a:xfrm>
            <a:off x="7935912" y="320675"/>
            <a:ext cx="1071563" cy="1123950"/>
          </a:xfrm>
          <a:prstGeom prst="rect">
            <a:avLst/>
          </a:prstGeom>
        </p:spPr>
      </p:pic>
      <p:sp>
        <p:nvSpPr>
          <p:cNvPr id="4" name="Rectangle 14"/>
          <p:cNvSpPr>
            <a:spLocks noChangeArrowheads="1"/>
          </p:cNvSpPr>
          <p:nvPr/>
        </p:nvSpPr>
        <p:spPr bwMode="auto">
          <a:xfrm>
            <a:off x="0" y="3429000"/>
            <a:ext cx="9144000" cy="3429000"/>
          </a:xfrm>
          <a:prstGeom prst="rect">
            <a:avLst/>
          </a:prstGeom>
          <a:solidFill>
            <a:srgbClr val="8CD250"/>
          </a:solidFill>
          <a:ln w="9525" algn="ctr">
            <a:noFill/>
            <a:miter lim="800000"/>
            <a:headEnd/>
            <a:tailEnd/>
          </a:ln>
          <a:effectLst/>
        </p:spPr>
        <p:txBody>
          <a:bodyPr wrap="none" anchor="ctr">
            <a:spAutoFit/>
          </a:bodyPr>
          <a:lstStyle/>
          <a:p>
            <a:pPr algn="ctr">
              <a:lnSpc>
                <a:spcPct val="90000"/>
              </a:lnSpc>
              <a:defRPr/>
            </a:pPr>
            <a:endParaRPr lang="de-DE"/>
          </a:p>
        </p:txBody>
      </p:sp>
      <p:sp>
        <p:nvSpPr>
          <p:cNvPr id="422922" name="Rectangle 10"/>
          <p:cNvSpPr>
            <a:spLocks noGrp="1" noChangeArrowheads="1"/>
          </p:cNvSpPr>
          <p:nvPr>
            <p:ph type="ctrTitle" hasCustomPrompt="1"/>
          </p:nvPr>
        </p:nvSpPr>
        <p:spPr>
          <a:xfrm>
            <a:off x="468313" y="2577942"/>
            <a:ext cx="8351837" cy="492443"/>
          </a:xfrm>
        </p:spPr>
        <p:txBody>
          <a:bodyPr tIns="45720" bIns="45720" anchor="b"/>
          <a:lstStyle>
            <a:lvl1pPr>
              <a:defRPr/>
            </a:lvl1pPr>
          </a:lstStyle>
          <a:p>
            <a:r>
              <a:rPr lang="it-IT" altLang="it-IT" b="1" dirty="0"/>
              <a:t>Principali novità IVA 2018-2019</a:t>
            </a:r>
            <a:endParaRPr lang="it-IT" noProof="0" dirty="0"/>
          </a:p>
        </p:txBody>
      </p:sp>
      <p:sp>
        <p:nvSpPr>
          <p:cNvPr id="422923" name="Rectangle 11"/>
          <p:cNvSpPr>
            <a:spLocks noGrp="1" noChangeArrowheads="1"/>
          </p:cNvSpPr>
          <p:nvPr>
            <p:ph type="subTitle" idx="1" hasCustomPrompt="1"/>
          </p:nvPr>
        </p:nvSpPr>
        <p:spPr>
          <a:xfrm>
            <a:off x="468313" y="3500438"/>
            <a:ext cx="7686675" cy="309562"/>
          </a:xfrm>
        </p:spPr>
        <p:txBody>
          <a:bodyPr lIns="0" rIns="0"/>
          <a:lstStyle>
            <a:lvl1pPr marL="0" indent="0">
              <a:buFont typeface="Wingdings" pitchFamily="2" charset="2"/>
              <a:buNone/>
              <a:defRPr/>
            </a:lvl1pPr>
          </a:lstStyle>
          <a:p>
            <a:r>
              <a:rPr lang="it-IT" noProof="0" dirty="0"/>
              <a:t>Sottotitolo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2"/>
          <p:cNvSpPr>
            <a:spLocks noGrp="1" noChangeArrowheads="1"/>
          </p:cNvSpPr>
          <p:nvPr>
            <p:ph type="sldNum" sz="quarter" idx="10"/>
          </p:nvPr>
        </p:nvSpPr>
        <p:spPr>
          <a:ln/>
        </p:spPr>
        <p:txBody>
          <a:bodyPr/>
          <a:lstStyle>
            <a:lvl1pPr>
              <a:defRPr/>
            </a:lvl1pPr>
          </a:lstStyle>
          <a:p>
            <a:pPr>
              <a:defRPr/>
            </a:pPr>
            <a:fld id="{15255309-2CBE-42DD-BD82-163230983CE2}" type="slidenum">
              <a:rPr lang="de-DE"/>
              <a:pPr>
                <a:defRPr/>
              </a:pPr>
              <a:t>‹N›</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358775"/>
            <a:ext cx="2092325" cy="5981700"/>
          </a:xfrm>
        </p:spPr>
        <p:txBody>
          <a:bodyPr vert="eaVert"/>
          <a:lstStyle/>
          <a:p>
            <a:r>
              <a:rPr lang="de-DE"/>
              <a:t>Titelmasterformat durch Klicken bearbeiten</a:t>
            </a:r>
          </a:p>
        </p:txBody>
      </p:sp>
      <p:sp>
        <p:nvSpPr>
          <p:cNvPr id="3" name="Vertical Text Placeholder 2"/>
          <p:cNvSpPr>
            <a:spLocks noGrp="1"/>
          </p:cNvSpPr>
          <p:nvPr>
            <p:ph type="body" orient="vert" idx="1"/>
          </p:nvPr>
        </p:nvSpPr>
        <p:spPr>
          <a:xfrm>
            <a:off x="449263" y="358775"/>
            <a:ext cx="6126162" cy="59817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2"/>
          <p:cNvSpPr>
            <a:spLocks noGrp="1" noChangeArrowheads="1"/>
          </p:cNvSpPr>
          <p:nvPr>
            <p:ph type="sldNum" sz="quarter" idx="10"/>
          </p:nvPr>
        </p:nvSpPr>
        <p:spPr>
          <a:ln/>
        </p:spPr>
        <p:txBody>
          <a:bodyPr/>
          <a:lstStyle>
            <a:lvl1pPr>
              <a:defRPr/>
            </a:lvl1pPr>
          </a:lstStyle>
          <a:p>
            <a:pPr>
              <a:defRPr/>
            </a:pPr>
            <a:fld id="{834F051D-A80C-4865-9BD9-701B736E11B3}" type="slidenum">
              <a:rPr lang="de-DE"/>
              <a:pPr>
                <a:defRPr/>
              </a:pPr>
              <a:t>‹N›</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le 1"/>
          <p:cNvSpPr>
            <a:spLocks noGrp="1"/>
          </p:cNvSpPr>
          <p:nvPr>
            <p:ph type="title"/>
          </p:nvPr>
        </p:nvSpPr>
        <p:spPr>
          <a:xfrm>
            <a:off x="449263" y="358775"/>
            <a:ext cx="7056437" cy="793750"/>
          </a:xfrm>
        </p:spPr>
        <p:txBody>
          <a:bodyPr/>
          <a:lstStyle/>
          <a:p>
            <a:r>
              <a:rPr lang="de-DE"/>
              <a:t>Titelmasterformat durch Klicken bearbeiten</a:t>
            </a:r>
          </a:p>
        </p:txBody>
      </p:sp>
      <p:sp>
        <p:nvSpPr>
          <p:cNvPr id="3" name="Table Placeholder 2"/>
          <p:cNvSpPr>
            <a:spLocks noGrp="1"/>
          </p:cNvSpPr>
          <p:nvPr>
            <p:ph type="tbl" idx="1"/>
          </p:nvPr>
        </p:nvSpPr>
        <p:spPr>
          <a:xfrm>
            <a:off x="466725" y="1482725"/>
            <a:ext cx="8353425" cy="4857750"/>
          </a:xfrm>
        </p:spPr>
        <p:txBody>
          <a:bodyPr/>
          <a:lstStyle/>
          <a:p>
            <a:pPr lvl="0"/>
            <a:r>
              <a:rPr lang="de-DE" noProof="0"/>
              <a:t>Tabelle durch Klicken auf Symbol hinzufügen</a:t>
            </a:r>
          </a:p>
        </p:txBody>
      </p:sp>
      <p:sp>
        <p:nvSpPr>
          <p:cNvPr id="4" name="Rectangle 12"/>
          <p:cNvSpPr>
            <a:spLocks noGrp="1" noChangeArrowheads="1"/>
          </p:cNvSpPr>
          <p:nvPr>
            <p:ph type="sldNum" sz="quarter" idx="10"/>
          </p:nvPr>
        </p:nvSpPr>
        <p:spPr>
          <a:ln/>
        </p:spPr>
        <p:txBody>
          <a:bodyPr/>
          <a:lstStyle>
            <a:lvl1pPr>
              <a:defRPr/>
            </a:lvl1pPr>
          </a:lstStyle>
          <a:p>
            <a:pPr>
              <a:defRPr/>
            </a:pPr>
            <a:fld id="{D66EEEC8-5306-4911-AEE9-01C8D1619262}" type="slidenum">
              <a:rPr lang="de-DE"/>
              <a:pPr>
                <a:defRPr/>
              </a:pPr>
              <a:t>‹N›</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49263" y="358775"/>
            <a:ext cx="7056437" cy="793750"/>
          </a:xfrm>
        </p:spPr>
        <p:txBody>
          <a:bodyPr/>
          <a:lstStyle/>
          <a:p>
            <a:r>
              <a:rPr lang="de-DE"/>
              <a:t>Titelmasterformat durch Klicken bearbeiten</a:t>
            </a:r>
          </a:p>
        </p:txBody>
      </p:sp>
      <p:sp>
        <p:nvSpPr>
          <p:cNvPr id="3" name="Text Placeholder 2"/>
          <p:cNvSpPr>
            <a:spLocks noGrp="1"/>
          </p:cNvSpPr>
          <p:nvPr>
            <p:ph type="body" sz="half" idx="1"/>
          </p:nvPr>
        </p:nvSpPr>
        <p:spPr>
          <a:xfrm>
            <a:off x="466725" y="1482725"/>
            <a:ext cx="4100513" cy="48577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Content Placeholder 3"/>
          <p:cNvSpPr>
            <a:spLocks noGrp="1"/>
          </p:cNvSpPr>
          <p:nvPr>
            <p:ph sz="half" idx="2"/>
          </p:nvPr>
        </p:nvSpPr>
        <p:spPr>
          <a:xfrm>
            <a:off x="4719638" y="1482725"/>
            <a:ext cx="4100512" cy="48577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2"/>
          <p:cNvSpPr>
            <a:spLocks noGrp="1" noChangeArrowheads="1"/>
          </p:cNvSpPr>
          <p:nvPr>
            <p:ph type="sldNum" sz="quarter" idx="10"/>
          </p:nvPr>
        </p:nvSpPr>
        <p:spPr>
          <a:ln/>
        </p:spPr>
        <p:txBody>
          <a:bodyPr/>
          <a:lstStyle>
            <a:lvl1pPr>
              <a:defRPr/>
            </a:lvl1pPr>
          </a:lstStyle>
          <a:p>
            <a:pPr>
              <a:defRPr/>
            </a:pPr>
            <a:fld id="{87D38E5B-E149-4E74-A81C-BFE963BB37BF}" type="slidenum">
              <a:rPr lang="de-DE"/>
              <a:pPr>
                <a:defRPr/>
              </a:pPr>
              <a:t>‹N›</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49263" y="358775"/>
            <a:ext cx="7056437" cy="793750"/>
          </a:xfrm>
        </p:spPr>
        <p:txBody>
          <a:bodyPr/>
          <a:lstStyle/>
          <a:p>
            <a:r>
              <a:rPr lang="de-DE"/>
              <a:t>Titelmasterformat durch Klicken bearbeiten</a:t>
            </a:r>
          </a:p>
        </p:txBody>
      </p:sp>
      <p:sp>
        <p:nvSpPr>
          <p:cNvPr id="3" name="Content Placeholder 2"/>
          <p:cNvSpPr>
            <a:spLocks noGrp="1"/>
          </p:cNvSpPr>
          <p:nvPr>
            <p:ph sz="half" idx="1"/>
          </p:nvPr>
        </p:nvSpPr>
        <p:spPr>
          <a:xfrm>
            <a:off x="466725" y="1482725"/>
            <a:ext cx="4100513" cy="48577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Content Placeholder 3"/>
          <p:cNvSpPr>
            <a:spLocks noGrp="1"/>
          </p:cNvSpPr>
          <p:nvPr>
            <p:ph sz="quarter" idx="2"/>
          </p:nvPr>
        </p:nvSpPr>
        <p:spPr>
          <a:xfrm>
            <a:off x="4719638" y="1482725"/>
            <a:ext cx="4100512" cy="23526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Content Placeholder 4"/>
          <p:cNvSpPr>
            <a:spLocks noGrp="1"/>
          </p:cNvSpPr>
          <p:nvPr>
            <p:ph sz="quarter" idx="3"/>
          </p:nvPr>
        </p:nvSpPr>
        <p:spPr>
          <a:xfrm>
            <a:off x="4719638" y="3987800"/>
            <a:ext cx="4100512" cy="23526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12"/>
          <p:cNvSpPr>
            <a:spLocks noGrp="1" noChangeArrowheads="1"/>
          </p:cNvSpPr>
          <p:nvPr>
            <p:ph type="sldNum" sz="quarter" idx="10"/>
          </p:nvPr>
        </p:nvSpPr>
        <p:spPr>
          <a:ln/>
        </p:spPr>
        <p:txBody>
          <a:bodyPr/>
          <a:lstStyle>
            <a:lvl1pPr>
              <a:defRPr/>
            </a:lvl1pPr>
          </a:lstStyle>
          <a:p>
            <a:pPr>
              <a:defRPr/>
            </a:pPr>
            <a:fld id="{0B9FABBE-8375-47C1-9146-FFF5D74F23A1}" type="slidenum">
              <a:rPr lang="de-DE"/>
              <a:pPr>
                <a:defRPr/>
              </a:pPr>
              <a:t>‹N›</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le 1"/>
          <p:cNvSpPr>
            <a:spLocks noGrp="1"/>
          </p:cNvSpPr>
          <p:nvPr>
            <p:ph type="title" sz="quarter"/>
          </p:nvPr>
        </p:nvSpPr>
        <p:spPr>
          <a:xfrm>
            <a:off x="449263" y="358775"/>
            <a:ext cx="7056437" cy="793750"/>
          </a:xfrm>
        </p:spPr>
        <p:txBody>
          <a:bodyPr/>
          <a:lstStyle/>
          <a:p>
            <a:r>
              <a:rPr lang="de-DE"/>
              <a:t>Titelmasterformat durch Klicken bearbeiten</a:t>
            </a:r>
          </a:p>
        </p:txBody>
      </p:sp>
      <p:sp>
        <p:nvSpPr>
          <p:cNvPr id="3" name="Content Placeholder 2"/>
          <p:cNvSpPr>
            <a:spLocks noGrp="1"/>
          </p:cNvSpPr>
          <p:nvPr>
            <p:ph sz="quarter" idx="1"/>
          </p:nvPr>
        </p:nvSpPr>
        <p:spPr>
          <a:xfrm>
            <a:off x="466725" y="1482725"/>
            <a:ext cx="4100513" cy="23526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Content Placeholder 3"/>
          <p:cNvSpPr>
            <a:spLocks noGrp="1"/>
          </p:cNvSpPr>
          <p:nvPr>
            <p:ph sz="quarter" idx="2"/>
          </p:nvPr>
        </p:nvSpPr>
        <p:spPr>
          <a:xfrm>
            <a:off x="4719638" y="1482725"/>
            <a:ext cx="4100512" cy="23526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Content Placeholder 4"/>
          <p:cNvSpPr>
            <a:spLocks noGrp="1"/>
          </p:cNvSpPr>
          <p:nvPr>
            <p:ph sz="quarter" idx="3"/>
          </p:nvPr>
        </p:nvSpPr>
        <p:spPr>
          <a:xfrm>
            <a:off x="466725" y="3987800"/>
            <a:ext cx="4100513" cy="23526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Content Placeholder 5"/>
          <p:cNvSpPr>
            <a:spLocks noGrp="1"/>
          </p:cNvSpPr>
          <p:nvPr>
            <p:ph sz="quarter" idx="4"/>
          </p:nvPr>
        </p:nvSpPr>
        <p:spPr>
          <a:xfrm>
            <a:off x="4719638" y="3987800"/>
            <a:ext cx="4100512" cy="23526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2"/>
          <p:cNvSpPr>
            <a:spLocks noGrp="1" noChangeArrowheads="1"/>
          </p:cNvSpPr>
          <p:nvPr>
            <p:ph type="sldNum" sz="quarter" idx="10"/>
          </p:nvPr>
        </p:nvSpPr>
        <p:spPr>
          <a:ln/>
        </p:spPr>
        <p:txBody>
          <a:bodyPr/>
          <a:lstStyle>
            <a:lvl1pPr>
              <a:defRPr/>
            </a:lvl1pPr>
          </a:lstStyle>
          <a:p>
            <a:pPr>
              <a:defRPr/>
            </a:pPr>
            <a:fld id="{FD811C0E-C86D-49A6-9F2F-22121F8ECCBC}" type="slidenum">
              <a:rPr lang="de-DE"/>
              <a:pPr>
                <a:defRPr/>
              </a:pPr>
              <a:t>‹N›</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94626" name="Rectangle 2"/>
          <p:cNvSpPr>
            <a:spLocks noChangeArrowheads="1"/>
          </p:cNvSpPr>
          <p:nvPr/>
        </p:nvSpPr>
        <p:spPr bwMode="auto">
          <a:xfrm>
            <a:off x="0" y="3429000"/>
            <a:ext cx="9144000" cy="3429000"/>
          </a:xfrm>
          <a:prstGeom prst="rect">
            <a:avLst/>
          </a:prstGeom>
          <a:solidFill>
            <a:srgbClr val="8CD25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lnSpc>
                <a:spcPct val="90000"/>
              </a:lnSpc>
            </a:pPr>
            <a:endParaRPr lang="de-DE" sz="1800">
              <a:solidFill>
                <a:srgbClr val="000000"/>
              </a:solidFill>
            </a:endParaRPr>
          </a:p>
        </p:txBody>
      </p:sp>
      <p:sp>
        <p:nvSpPr>
          <p:cNvPr id="794627" name="Rectangle 3"/>
          <p:cNvSpPr>
            <a:spLocks noGrp="1" noChangeArrowheads="1"/>
          </p:cNvSpPr>
          <p:nvPr>
            <p:ph type="ctrTitle"/>
          </p:nvPr>
        </p:nvSpPr>
        <p:spPr>
          <a:xfrm>
            <a:off x="468313" y="2492375"/>
            <a:ext cx="8351837" cy="604838"/>
          </a:xfrm>
        </p:spPr>
        <p:txBody>
          <a:bodyPr tIns="45720" rIns="0" bIns="45720" anchor="b"/>
          <a:lstStyle>
            <a:lvl1pPr>
              <a:defRPr/>
            </a:lvl1pPr>
          </a:lstStyle>
          <a:p>
            <a:pPr lvl="0"/>
            <a:r>
              <a:rPr lang="de-DE" noProof="0"/>
              <a:t>Titelmasterformat durch Klicken bearbeiten</a:t>
            </a:r>
          </a:p>
        </p:txBody>
      </p:sp>
      <p:sp>
        <p:nvSpPr>
          <p:cNvPr id="794628" name="Rectangle 4"/>
          <p:cNvSpPr>
            <a:spLocks noGrp="1" noChangeArrowheads="1"/>
          </p:cNvSpPr>
          <p:nvPr>
            <p:ph type="subTitle" idx="1"/>
          </p:nvPr>
        </p:nvSpPr>
        <p:spPr>
          <a:xfrm>
            <a:off x="468313" y="3500438"/>
            <a:ext cx="7686675" cy="309562"/>
          </a:xfrm>
          <a:extLst>
            <a:ext uri="{909E8E84-426E-40DD-AFC4-6F175D3DCCD1}">
              <a14:hiddenFill xmlns:a14="http://schemas.microsoft.com/office/drawing/2010/main">
                <a:solidFill>
                  <a:schemeClr val="folHlink"/>
                </a:solidFill>
              </a14:hiddenFill>
            </a:ext>
          </a:extLst>
        </p:spPr>
        <p:txBody>
          <a:bodyPr lIns="0" rIns="0"/>
          <a:lstStyle>
            <a:lvl1pPr marL="0" indent="0">
              <a:buFont typeface="Wingdings" pitchFamily="2" charset="2"/>
              <a:buNone/>
              <a:defRPr/>
            </a:lvl1pPr>
          </a:lstStyle>
          <a:p>
            <a:pPr lvl="0"/>
            <a:r>
              <a:rPr lang="de-DE" noProof="0"/>
              <a:t>Formatvorlage des Untertitelmasters durch Klicken bearbeiten</a:t>
            </a:r>
          </a:p>
        </p:txBody>
      </p:sp>
      <p:pic>
        <p:nvPicPr>
          <p:cNvPr id="794629" name="Picture 5" descr="DATEV_Logo_40Jahre_RGB"/>
          <p:cNvPicPr>
            <a:picLocks noChangeAspect="1" noChangeArrowheads="1"/>
          </p:cNvPicPr>
          <p:nvPr/>
        </p:nvPicPr>
        <p:blipFill>
          <a:blip r:embed="rId2" cstate="print">
            <a:extLst>
              <a:ext uri="{28A0092B-C50C-407E-A947-70E740481C1C}">
                <a14:useLocalDpi xmlns:a14="http://schemas.microsoft.com/office/drawing/2010/main" val="0"/>
              </a:ext>
            </a:extLst>
          </a:blip>
          <a:srcRect b="29294"/>
          <a:stretch>
            <a:fillRect/>
          </a:stretch>
        </p:blipFill>
        <p:spPr bwMode="auto">
          <a:xfrm>
            <a:off x="8126413" y="320675"/>
            <a:ext cx="881062" cy="731838"/>
          </a:xfrm>
          <a:prstGeom prst="rect">
            <a:avLst/>
          </a:prstGeom>
          <a:noFill/>
          <a:extLst>
            <a:ext uri="{909E8E84-426E-40DD-AFC4-6F175D3DCCD1}">
              <a14:hiddenFill xmlns:a14="http://schemas.microsoft.com/office/drawing/2010/main">
                <a:solidFill>
                  <a:srgbClr val="FFFFFF"/>
                </a:solidFill>
              </a14:hiddenFill>
            </a:ext>
          </a:extLst>
        </p:spPr>
      </p:pic>
      <p:sp>
        <p:nvSpPr>
          <p:cNvPr id="794630" name="Line 6"/>
          <p:cNvSpPr>
            <a:spLocks noChangeShapeType="1"/>
          </p:cNvSpPr>
          <p:nvPr/>
        </p:nvSpPr>
        <p:spPr bwMode="auto">
          <a:xfrm>
            <a:off x="382588" y="2506663"/>
            <a:ext cx="0" cy="63500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pPr>
            <a:endParaRPr lang="de-DE" sz="1800">
              <a:solidFill>
                <a:srgbClr val="000000"/>
              </a:solidFill>
            </a:endParaRPr>
          </a:p>
        </p:txBody>
      </p:sp>
    </p:spTree>
    <p:extLst>
      <p:ext uri="{BB962C8B-B14F-4D97-AF65-F5344CB8AC3E}">
        <p14:creationId xmlns:p14="http://schemas.microsoft.com/office/powerpoint/2010/main" val="1892920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a:defRPr/>
            </a:lvl1pPr>
          </a:lstStyle>
          <a:p>
            <a:fld id="{4B350E16-B332-438E-9CB9-B56F1D03034A}"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472425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8"/>
          <p:cNvSpPr>
            <a:spLocks noGrp="1" noChangeArrowheads="1"/>
          </p:cNvSpPr>
          <p:nvPr>
            <p:ph type="sldNum" sz="quarter" idx="4"/>
          </p:nvPr>
        </p:nvSpPr>
        <p:spPr bwMode="auto">
          <a:xfrm>
            <a:off x="8388350" y="6510338"/>
            <a:ext cx="5143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fld id="{7BE47B28-0E26-403B-8D11-7366F9FD825B}"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3398005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66725" y="1482725"/>
            <a:ext cx="4100513"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19638" y="1482725"/>
            <a:ext cx="4100512"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8"/>
          <p:cNvSpPr>
            <a:spLocks noGrp="1" noChangeArrowheads="1"/>
          </p:cNvSpPr>
          <p:nvPr>
            <p:ph type="sldNum" sz="quarter" idx="4"/>
          </p:nvPr>
        </p:nvSpPr>
        <p:spPr bwMode="auto">
          <a:xfrm>
            <a:off x="8388350" y="6510338"/>
            <a:ext cx="5143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fld id="{7BE47B28-0E26-403B-8D11-7366F9FD825B}"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3783071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2"/>
          <p:cNvSpPr>
            <a:spLocks noGrp="1" noChangeArrowheads="1"/>
          </p:cNvSpPr>
          <p:nvPr>
            <p:ph type="sldNum" sz="quarter" idx="10"/>
          </p:nvPr>
        </p:nvSpPr>
        <p:spPr>
          <a:ln/>
        </p:spPr>
        <p:txBody>
          <a:bodyPr/>
          <a:lstStyle>
            <a:lvl1pPr>
              <a:defRPr/>
            </a:lvl1pPr>
          </a:lstStyle>
          <a:p>
            <a:pPr>
              <a:defRPr/>
            </a:pPr>
            <a:fld id="{39CF1B48-30B5-442F-BC67-BB53F985A07E}" type="slidenum">
              <a:rPr lang="de-DE"/>
              <a:pPr>
                <a:defRPr/>
              </a:pPr>
              <a:t>‹N›</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Rectangle 8"/>
          <p:cNvSpPr>
            <a:spLocks noGrp="1" noChangeArrowheads="1"/>
          </p:cNvSpPr>
          <p:nvPr>
            <p:ph type="sldNum" sz="quarter" idx="4"/>
          </p:nvPr>
        </p:nvSpPr>
        <p:spPr bwMode="auto">
          <a:xfrm>
            <a:off x="8388350" y="6510338"/>
            <a:ext cx="5143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fld id="{7BE47B28-0E26-403B-8D11-7366F9FD825B}"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469842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68313" y="239713"/>
            <a:ext cx="7056437" cy="863600"/>
          </a:xfrm>
        </p:spPr>
        <p:txBody>
          <a:bodyPr/>
          <a:lstStyle/>
          <a:p>
            <a:r>
              <a:rPr lang="de-DE"/>
              <a:t>Titelmasterformat durch Klicken bearbeiten</a:t>
            </a:r>
          </a:p>
        </p:txBody>
      </p:sp>
      <p:sp>
        <p:nvSpPr>
          <p:cNvPr id="3" name="Tabellenplatzhalter 2"/>
          <p:cNvSpPr>
            <a:spLocks noGrp="1"/>
          </p:cNvSpPr>
          <p:nvPr>
            <p:ph type="tbl" idx="1"/>
          </p:nvPr>
        </p:nvSpPr>
        <p:spPr>
          <a:xfrm>
            <a:off x="466725" y="1482725"/>
            <a:ext cx="8353425" cy="4857750"/>
          </a:xfrm>
        </p:spPr>
        <p:txBody>
          <a:bodyPr/>
          <a:lstStyle/>
          <a:p>
            <a:pPr lvl="0"/>
            <a:endParaRPr lang="de-DE" noProof="0"/>
          </a:p>
        </p:txBody>
      </p:sp>
      <p:sp>
        <p:nvSpPr>
          <p:cNvPr id="4" name="Rectangle 12"/>
          <p:cNvSpPr>
            <a:spLocks noGrp="1" noChangeArrowheads="1"/>
          </p:cNvSpPr>
          <p:nvPr>
            <p:ph type="sldNum" sz="quarter" idx="10"/>
          </p:nvPr>
        </p:nvSpPr>
        <p:spPr>
          <a:xfrm>
            <a:off x="8388350" y="6429375"/>
            <a:ext cx="514350" cy="179388"/>
          </a:xfrm>
          <a:prstGeom prst="rect">
            <a:avLst/>
          </a:prstGeom>
          <a:ln/>
        </p:spPr>
        <p:txBody>
          <a:bodyPr/>
          <a:lstStyle>
            <a:lvl1pPr>
              <a:defRPr/>
            </a:lvl1pPr>
          </a:lstStyle>
          <a:p>
            <a:pPr>
              <a:defRPr/>
            </a:pPr>
            <a:fld id="{FB1C1AAB-3762-4DD0-912E-0311719EF4D4}" type="slidenum">
              <a:rPr lang="de-DE">
                <a:solidFill>
                  <a:srgbClr val="000000"/>
                </a:solidFill>
              </a:rPr>
              <a:pPr>
                <a:defRPr/>
              </a:pPr>
              <a:t>‹N›</a:t>
            </a:fld>
            <a:endParaRPr lang="de-DE">
              <a:solidFill>
                <a:srgbClr val="000000"/>
              </a:solidFill>
            </a:endParaRPr>
          </a:p>
        </p:txBody>
      </p:sp>
    </p:spTree>
    <p:extLst>
      <p:ext uri="{BB962C8B-B14F-4D97-AF65-F5344CB8AC3E}">
        <p14:creationId xmlns:p14="http://schemas.microsoft.com/office/powerpoint/2010/main" val="3261506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8313" y="239713"/>
            <a:ext cx="7056437" cy="863600"/>
          </a:xfrm>
        </p:spPr>
        <p:txBody>
          <a:bodyPr/>
          <a:lstStyle/>
          <a:p>
            <a:r>
              <a:rPr lang="de-DE"/>
              <a:t>Titelmasterformat durch Klicken bearbeiten</a:t>
            </a:r>
          </a:p>
        </p:txBody>
      </p:sp>
      <p:sp>
        <p:nvSpPr>
          <p:cNvPr id="3" name="Textplatzhalter 2"/>
          <p:cNvSpPr>
            <a:spLocks noGrp="1"/>
          </p:cNvSpPr>
          <p:nvPr>
            <p:ph type="body" sz="half" idx="1"/>
          </p:nvPr>
        </p:nvSpPr>
        <p:spPr>
          <a:xfrm>
            <a:off x="468313" y="1412875"/>
            <a:ext cx="4100512" cy="48577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21225" y="1412875"/>
            <a:ext cx="4100513" cy="48577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8"/>
          <p:cNvSpPr>
            <a:spLocks noGrp="1" noChangeArrowheads="1"/>
          </p:cNvSpPr>
          <p:nvPr>
            <p:ph type="sldNum" sz="quarter" idx="4"/>
          </p:nvPr>
        </p:nvSpPr>
        <p:spPr bwMode="auto">
          <a:xfrm>
            <a:off x="8388350" y="6510338"/>
            <a:ext cx="5143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fld id="{7BE47B28-0E26-403B-8D11-7366F9FD825B}"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4158962149"/>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8"/>
          <p:cNvSpPr>
            <a:spLocks noGrp="1" noChangeArrowheads="1"/>
          </p:cNvSpPr>
          <p:nvPr>
            <p:ph type="sldNum" sz="quarter" idx="4"/>
          </p:nvPr>
        </p:nvSpPr>
        <p:spPr bwMode="auto">
          <a:xfrm>
            <a:off x="8388350" y="6510338"/>
            <a:ext cx="5143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fld id="{7BE47B28-0E26-403B-8D11-7366F9FD825B}"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3173332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66725" y="1482725"/>
            <a:ext cx="4100513"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19638" y="1482725"/>
            <a:ext cx="4100512"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8"/>
          <p:cNvSpPr>
            <a:spLocks noGrp="1" noChangeArrowheads="1"/>
          </p:cNvSpPr>
          <p:nvPr>
            <p:ph type="sldNum" sz="quarter" idx="4"/>
          </p:nvPr>
        </p:nvSpPr>
        <p:spPr bwMode="auto">
          <a:xfrm>
            <a:off x="8388350" y="6510338"/>
            <a:ext cx="5143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fld id="{7BE47B28-0E26-403B-8D11-7366F9FD825B}"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2393399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Rectangle 8"/>
          <p:cNvSpPr>
            <a:spLocks noGrp="1" noChangeArrowheads="1"/>
          </p:cNvSpPr>
          <p:nvPr>
            <p:ph type="sldNum" sz="quarter" idx="4"/>
          </p:nvPr>
        </p:nvSpPr>
        <p:spPr bwMode="auto">
          <a:xfrm>
            <a:off x="8388350" y="6510338"/>
            <a:ext cx="5143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fld id="{7BE47B28-0E26-403B-8D11-7366F9FD825B}"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1181503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68313" y="239713"/>
            <a:ext cx="7056437" cy="863600"/>
          </a:xfrm>
        </p:spPr>
        <p:txBody>
          <a:bodyPr/>
          <a:lstStyle/>
          <a:p>
            <a:r>
              <a:rPr lang="de-DE"/>
              <a:t>Titelmasterformat durch Klicken bearbeiten</a:t>
            </a:r>
          </a:p>
        </p:txBody>
      </p:sp>
      <p:sp>
        <p:nvSpPr>
          <p:cNvPr id="3" name="Tabellenplatzhalter 2"/>
          <p:cNvSpPr>
            <a:spLocks noGrp="1"/>
          </p:cNvSpPr>
          <p:nvPr>
            <p:ph type="tbl" idx="1"/>
          </p:nvPr>
        </p:nvSpPr>
        <p:spPr>
          <a:xfrm>
            <a:off x="466725" y="1482725"/>
            <a:ext cx="8353425" cy="4857750"/>
          </a:xfrm>
        </p:spPr>
        <p:txBody>
          <a:bodyPr/>
          <a:lstStyle/>
          <a:p>
            <a:pPr lvl="0"/>
            <a:endParaRPr lang="de-DE" noProof="0"/>
          </a:p>
        </p:txBody>
      </p:sp>
      <p:sp>
        <p:nvSpPr>
          <p:cNvPr id="4" name="Rectangle 12"/>
          <p:cNvSpPr>
            <a:spLocks noGrp="1" noChangeArrowheads="1"/>
          </p:cNvSpPr>
          <p:nvPr>
            <p:ph type="sldNum" sz="quarter" idx="10"/>
          </p:nvPr>
        </p:nvSpPr>
        <p:spPr>
          <a:xfrm>
            <a:off x="8388350" y="6429375"/>
            <a:ext cx="514350" cy="179388"/>
          </a:xfrm>
          <a:prstGeom prst="rect">
            <a:avLst/>
          </a:prstGeom>
          <a:ln/>
        </p:spPr>
        <p:txBody>
          <a:bodyPr/>
          <a:lstStyle>
            <a:lvl1pPr>
              <a:defRPr/>
            </a:lvl1pPr>
          </a:lstStyle>
          <a:p>
            <a:pPr>
              <a:defRPr/>
            </a:pPr>
            <a:fld id="{FB1C1AAB-3762-4DD0-912E-0311719EF4D4}" type="slidenum">
              <a:rPr lang="de-DE">
                <a:solidFill>
                  <a:srgbClr val="000000"/>
                </a:solidFill>
              </a:rPr>
              <a:pPr>
                <a:defRPr/>
              </a:pPr>
              <a:t>‹N›</a:t>
            </a:fld>
            <a:endParaRPr lang="de-DE">
              <a:solidFill>
                <a:srgbClr val="000000"/>
              </a:solidFill>
            </a:endParaRPr>
          </a:p>
        </p:txBody>
      </p:sp>
    </p:spTree>
    <p:extLst>
      <p:ext uri="{BB962C8B-B14F-4D97-AF65-F5344CB8AC3E}">
        <p14:creationId xmlns:p14="http://schemas.microsoft.com/office/powerpoint/2010/main" val="3141923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8313" y="239713"/>
            <a:ext cx="7056437" cy="863600"/>
          </a:xfrm>
        </p:spPr>
        <p:txBody>
          <a:bodyPr/>
          <a:lstStyle/>
          <a:p>
            <a:r>
              <a:rPr lang="de-DE"/>
              <a:t>Titelmasterformat durch Klicken bearbeiten</a:t>
            </a:r>
          </a:p>
        </p:txBody>
      </p:sp>
      <p:sp>
        <p:nvSpPr>
          <p:cNvPr id="3" name="Textplatzhalter 2"/>
          <p:cNvSpPr>
            <a:spLocks noGrp="1"/>
          </p:cNvSpPr>
          <p:nvPr>
            <p:ph type="body" sz="half" idx="1"/>
          </p:nvPr>
        </p:nvSpPr>
        <p:spPr>
          <a:xfrm>
            <a:off x="468313" y="1412875"/>
            <a:ext cx="4100512" cy="48577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21225" y="1412875"/>
            <a:ext cx="4100513" cy="48577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8"/>
          <p:cNvSpPr>
            <a:spLocks noGrp="1" noChangeArrowheads="1"/>
          </p:cNvSpPr>
          <p:nvPr>
            <p:ph type="sldNum" sz="quarter" idx="4"/>
          </p:nvPr>
        </p:nvSpPr>
        <p:spPr bwMode="auto">
          <a:xfrm>
            <a:off x="8388350" y="6510338"/>
            <a:ext cx="5143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fld id="{7BE47B28-0E26-403B-8D11-7366F9FD825B}"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1841754208"/>
      </p:ext>
    </p:extLst>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8"/>
          <p:cNvSpPr>
            <a:spLocks noGrp="1" noChangeArrowheads="1"/>
          </p:cNvSpPr>
          <p:nvPr>
            <p:ph type="sldNum" sz="quarter" idx="4"/>
          </p:nvPr>
        </p:nvSpPr>
        <p:spPr bwMode="auto">
          <a:xfrm>
            <a:off x="8388350" y="6510338"/>
            <a:ext cx="5143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fld id="{7BE47B28-0E26-403B-8D11-7366F9FD825B}"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4227852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66725" y="1482725"/>
            <a:ext cx="4100513"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19638" y="1482725"/>
            <a:ext cx="4100512"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8"/>
          <p:cNvSpPr>
            <a:spLocks noGrp="1" noChangeArrowheads="1"/>
          </p:cNvSpPr>
          <p:nvPr>
            <p:ph type="sldNum" sz="quarter" idx="4"/>
          </p:nvPr>
        </p:nvSpPr>
        <p:spPr bwMode="auto">
          <a:xfrm>
            <a:off x="8388350" y="6510338"/>
            <a:ext cx="5143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fld id="{7BE47B28-0E26-403B-8D11-7366F9FD825B}"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129182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12"/>
          <p:cNvSpPr>
            <a:spLocks noGrp="1" noChangeArrowheads="1"/>
          </p:cNvSpPr>
          <p:nvPr>
            <p:ph type="sldNum" sz="quarter" idx="10"/>
          </p:nvPr>
        </p:nvSpPr>
        <p:spPr>
          <a:ln/>
        </p:spPr>
        <p:txBody>
          <a:bodyPr/>
          <a:lstStyle>
            <a:lvl1pPr>
              <a:defRPr/>
            </a:lvl1pPr>
          </a:lstStyle>
          <a:p>
            <a:pPr>
              <a:defRPr/>
            </a:pPr>
            <a:fld id="{96C08C5E-C947-417F-B224-EC1947EF14C2}" type="slidenum">
              <a:rPr lang="de-DE"/>
              <a:pPr>
                <a:defRPr/>
              </a:pPr>
              <a:t>‹N›</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Rectangle 8"/>
          <p:cNvSpPr>
            <a:spLocks noGrp="1" noChangeArrowheads="1"/>
          </p:cNvSpPr>
          <p:nvPr>
            <p:ph type="sldNum" sz="quarter" idx="4"/>
          </p:nvPr>
        </p:nvSpPr>
        <p:spPr bwMode="auto">
          <a:xfrm>
            <a:off x="8388350" y="6510338"/>
            <a:ext cx="5143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fld id="{7BE47B28-0E26-403B-8D11-7366F9FD825B}"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1713080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68313" y="239713"/>
            <a:ext cx="7056437" cy="863600"/>
          </a:xfrm>
        </p:spPr>
        <p:txBody>
          <a:bodyPr/>
          <a:lstStyle/>
          <a:p>
            <a:r>
              <a:rPr lang="de-DE"/>
              <a:t>Titelmasterformat durch Klicken bearbeiten</a:t>
            </a:r>
          </a:p>
        </p:txBody>
      </p:sp>
      <p:sp>
        <p:nvSpPr>
          <p:cNvPr id="3" name="Tabellenplatzhalter 2"/>
          <p:cNvSpPr>
            <a:spLocks noGrp="1"/>
          </p:cNvSpPr>
          <p:nvPr>
            <p:ph type="tbl" idx="1"/>
          </p:nvPr>
        </p:nvSpPr>
        <p:spPr>
          <a:xfrm>
            <a:off x="466725" y="1482725"/>
            <a:ext cx="8353425" cy="4857750"/>
          </a:xfrm>
        </p:spPr>
        <p:txBody>
          <a:bodyPr/>
          <a:lstStyle/>
          <a:p>
            <a:pPr lvl="0"/>
            <a:endParaRPr lang="de-DE" noProof="0"/>
          </a:p>
        </p:txBody>
      </p:sp>
      <p:sp>
        <p:nvSpPr>
          <p:cNvPr id="4" name="Rectangle 12"/>
          <p:cNvSpPr>
            <a:spLocks noGrp="1" noChangeArrowheads="1"/>
          </p:cNvSpPr>
          <p:nvPr>
            <p:ph type="sldNum" sz="quarter" idx="10"/>
          </p:nvPr>
        </p:nvSpPr>
        <p:spPr>
          <a:xfrm>
            <a:off x="8388350" y="6429375"/>
            <a:ext cx="514350" cy="179388"/>
          </a:xfrm>
          <a:prstGeom prst="rect">
            <a:avLst/>
          </a:prstGeom>
          <a:ln/>
        </p:spPr>
        <p:txBody>
          <a:bodyPr/>
          <a:lstStyle>
            <a:lvl1pPr>
              <a:defRPr/>
            </a:lvl1pPr>
          </a:lstStyle>
          <a:p>
            <a:pPr>
              <a:defRPr/>
            </a:pPr>
            <a:fld id="{FB1C1AAB-3762-4DD0-912E-0311719EF4D4}" type="slidenum">
              <a:rPr lang="de-DE">
                <a:solidFill>
                  <a:srgbClr val="000000"/>
                </a:solidFill>
              </a:rPr>
              <a:pPr>
                <a:defRPr/>
              </a:pPr>
              <a:t>‹N›</a:t>
            </a:fld>
            <a:endParaRPr lang="de-DE">
              <a:solidFill>
                <a:srgbClr val="000000"/>
              </a:solidFill>
            </a:endParaRPr>
          </a:p>
        </p:txBody>
      </p:sp>
    </p:spTree>
    <p:extLst>
      <p:ext uri="{BB962C8B-B14F-4D97-AF65-F5344CB8AC3E}">
        <p14:creationId xmlns:p14="http://schemas.microsoft.com/office/powerpoint/2010/main" val="3178429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8313" y="239713"/>
            <a:ext cx="7056437" cy="863600"/>
          </a:xfrm>
        </p:spPr>
        <p:txBody>
          <a:bodyPr/>
          <a:lstStyle/>
          <a:p>
            <a:r>
              <a:rPr lang="de-DE"/>
              <a:t>Titelmasterformat durch Klicken bearbeiten</a:t>
            </a:r>
          </a:p>
        </p:txBody>
      </p:sp>
      <p:sp>
        <p:nvSpPr>
          <p:cNvPr id="3" name="Textplatzhalter 2"/>
          <p:cNvSpPr>
            <a:spLocks noGrp="1"/>
          </p:cNvSpPr>
          <p:nvPr>
            <p:ph type="body" sz="half" idx="1"/>
          </p:nvPr>
        </p:nvSpPr>
        <p:spPr>
          <a:xfrm>
            <a:off x="468313" y="1412875"/>
            <a:ext cx="4100512" cy="48577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21225" y="1412875"/>
            <a:ext cx="4100513" cy="48577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8"/>
          <p:cNvSpPr>
            <a:spLocks noGrp="1" noChangeArrowheads="1"/>
          </p:cNvSpPr>
          <p:nvPr>
            <p:ph type="sldNum" sz="quarter" idx="4"/>
          </p:nvPr>
        </p:nvSpPr>
        <p:spPr bwMode="auto">
          <a:xfrm>
            <a:off x="8388350" y="6510338"/>
            <a:ext cx="5143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fld id="{7BE47B28-0E26-403B-8D11-7366F9FD825B}"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236312822"/>
      </p:ext>
    </p:extLst>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35202" name="Picture 2" descr="09"/>
          <p:cNvPicPr>
            <a:picLocks noChangeAspect="1" noChangeArrowheads="1"/>
          </p:cNvPicPr>
          <p:nvPr/>
        </p:nvPicPr>
        <p:blipFill>
          <a:blip r:embed="rId2" cstate="print">
            <a:lum bright="-12000" contrast="6000"/>
            <a:extLst>
              <a:ext uri="{28A0092B-C50C-407E-A947-70E740481C1C}">
                <a14:useLocalDpi xmlns:a14="http://schemas.microsoft.com/office/drawing/2010/main" val="0"/>
              </a:ext>
            </a:extLst>
          </a:blip>
          <a:srcRect/>
          <a:stretch>
            <a:fillRect/>
          </a:stretch>
        </p:blipFill>
        <p:spPr bwMode="auto">
          <a:xfrm>
            <a:off x="0" y="3429000"/>
            <a:ext cx="9144000" cy="3440113"/>
          </a:xfrm>
          <a:prstGeom prst="rect">
            <a:avLst/>
          </a:prstGeom>
          <a:noFill/>
          <a:extLst>
            <a:ext uri="{909E8E84-426E-40DD-AFC4-6F175D3DCCD1}">
              <a14:hiddenFill xmlns:a14="http://schemas.microsoft.com/office/drawing/2010/main">
                <a:solidFill>
                  <a:srgbClr val="FFFFFF"/>
                </a:solidFill>
              </a14:hiddenFill>
            </a:ext>
          </a:extLst>
        </p:spPr>
      </p:pic>
      <p:sp>
        <p:nvSpPr>
          <p:cNvPr id="435203" name="Rectangle 3"/>
          <p:cNvSpPr>
            <a:spLocks noGrp="1" noChangeArrowheads="1"/>
          </p:cNvSpPr>
          <p:nvPr>
            <p:ph type="ctrTitle"/>
          </p:nvPr>
        </p:nvSpPr>
        <p:spPr>
          <a:xfrm>
            <a:off x="468313" y="2492375"/>
            <a:ext cx="8351837" cy="604838"/>
          </a:xfrm>
        </p:spPr>
        <p:txBody>
          <a:bodyPr tIns="45720" rIns="0" bIns="45720" anchor="b"/>
          <a:lstStyle>
            <a:lvl1pPr>
              <a:defRPr/>
            </a:lvl1pPr>
          </a:lstStyle>
          <a:p>
            <a:pPr lvl="0"/>
            <a:r>
              <a:rPr lang="de-DE" noProof="0"/>
              <a:t>Titelmasterformat durch Klicken bearbeiten</a:t>
            </a:r>
          </a:p>
        </p:txBody>
      </p:sp>
      <p:sp>
        <p:nvSpPr>
          <p:cNvPr id="435204" name="Rectangle 4"/>
          <p:cNvSpPr>
            <a:spLocks noGrp="1" noChangeArrowheads="1"/>
          </p:cNvSpPr>
          <p:nvPr>
            <p:ph type="subTitle" idx="1"/>
          </p:nvPr>
        </p:nvSpPr>
        <p:spPr>
          <a:xfrm>
            <a:off x="468313" y="3500438"/>
            <a:ext cx="7686675" cy="309562"/>
          </a:xfrm>
          <a:extLst>
            <a:ext uri="{909E8E84-426E-40DD-AFC4-6F175D3DCCD1}">
              <a14:hiddenFill xmlns:a14="http://schemas.microsoft.com/office/drawing/2010/main">
                <a:solidFill>
                  <a:schemeClr val="folHlink"/>
                </a:solidFill>
              </a14:hiddenFill>
            </a:ext>
          </a:extLst>
        </p:spPr>
        <p:txBody>
          <a:bodyPr lIns="0" rIns="0"/>
          <a:lstStyle>
            <a:lvl1pPr marL="0" indent="0">
              <a:buFont typeface="Wingdings" pitchFamily="2" charset="2"/>
              <a:buNone/>
              <a:defRPr/>
            </a:lvl1pPr>
          </a:lstStyle>
          <a:p>
            <a:pPr lvl="0"/>
            <a:r>
              <a:rPr lang="de-DE" noProof="0"/>
              <a:t>Formatvorlage des Untertitelmasters durch Klicken bearbeiten</a:t>
            </a:r>
          </a:p>
        </p:txBody>
      </p:sp>
      <p:pic>
        <p:nvPicPr>
          <p:cNvPr id="435205" name="Picture 5" descr="DATEV_Logo_40Jahre_RGB"/>
          <p:cNvPicPr>
            <a:picLocks noChangeAspect="1" noChangeArrowheads="1"/>
          </p:cNvPicPr>
          <p:nvPr/>
        </p:nvPicPr>
        <p:blipFill>
          <a:blip r:embed="rId3" cstate="print">
            <a:extLst>
              <a:ext uri="{28A0092B-C50C-407E-A947-70E740481C1C}">
                <a14:useLocalDpi xmlns:a14="http://schemas.microsoft.com/office/drawing/2010/main" val="0"/>
              </a:ext>
            </a:extLst>
          </a:blip>
          <a:srcRect b="29294"/>
          <a:stretch>
            <a:fillRect/>
          </a:stretch>
        </p:blipFill>
        <p:spPr bwMode="auto">
          <a:xfrm>
            <a:off x="8126413" y="320675"/>
            <a:ext cx="881062" cy="731838"/>
          </a:xfrm>
          <a:prstGeom prst="rect">
            <a:avLst/>
          </a:prstGeom>
          <a:noFill/>
          <a:extLst>
            <a:ext uri="{909E8E84-426E-40DD-AFC4-6F175D3DCCD1}">
              <a14:hiddenFill xmlns:a14="http://schemas.microsoft.com/office/drawing/2010/main">
                <a:solidFill>
                  <a:srgbClr val="FFFFFF"/>
                </a:solidFill>
              </a14:hiddenFill>
            </a:ext>
          </a:extLst>
        </p:spPr>
      </p:pic>
      <p:sp>
        <p:nvSpPr>
          <p:cNvPr id="435206" name="Line 6"/>
          <p:cNvSpPr>
            <a:spLocks noChangeShapeType="1"/>
          </p:cNvSpPr>
          <p:nvPr/>
        </p:nvSpPr>
        <p:spPr bwMode="auto">
          <a:xfrm>
            <a:off x="382588" y="2506663"/>
            <a:ext cx="0" cy="63500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pPr>
            <a:endParaRPr lang="de-DE" sz="1800">
              <a:solidFill>
                <a:srgbClr val="000000"/>
              </a:solidFill>
            </a:endParaRPr>
          </a:p>
        </p:txBody>
      </p:sp>
    </p:spTree>
    <p:extLst>
      <p:ext uri="{BB962C8B-B14F-4D97-AF65-F5344CB8AC3E}">
        <p14:creationId xmlns:p14="http://schemas.microsoft.com/office/powerpoint/2010/main" val="639585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93B617E5-1B55-490D-9CF2-D42A2C961790}"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909871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63CF5194-F7DB-4310-830E-5C01A9C19968}"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8177209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66725" y="1482725"/>
            <a:ext cx="4100513"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19638" y="1482725"/>
            <a:ext cx="4100512"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endParaRPr 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endParaRPr 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8366E709-58AF-415F-91FB-4C4CC7A71421}"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3432959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endParaRPr lang="de-DE">
              <a:solidFill>
                <a:srgbClr val="000000"/>
              </a:solidFill>
            </a:endParaRPr>
          </a:p>
        </p:txBody>
      </p:sp>
      <p:sp>
        <p:nvSpPr>
          <p:cNvPr id="8" name="Fußzeilenplatzhalter 7"/>
          <p:cNvSpPr>
            <a:spLocks noGrp="1"/>
          </p:cNvSpPr>
          <p:nvPr>
            <p:ph type="ftr" sz="quarter" idx="11"/>
          </p:nvPr>
        </p:nvSpPr>
        <p:spPr/>
        <p:txBody>
          <a:bodyPr/>
          <a:lstStyle>
            <a:lvl1pPr>
              <a:defRPr/>
            </a:lvl1pPr>
          </a:lstStyle>
          <a:p>
            <a:endParaRPr lang="de-DE">
              <a:solidFill>
                <a:srgbClr val="000000"/>
              </a:solidFill>
            </a:endParaRPr>
          </a:p>
        </p:txBody>
      </p:sp>
      <p:sp>
        <p:nvSpPr>
          <p:cNvPr id="9" name="Foliennummernplatzhalter 8"/>
          <p:cNvSpPr>
            <a:spLocks noGrp="1"/>
          </p:cNvSpPr>
          <p:nvPr>
            <p:ph type="sldNum" sz="quarter" idx="12"/>
          </p:nvPr>
        </p:nvSpPr>
        <p:spPr/>
        <p:txBody>
          <a:bodyPr/>
          <a:lstStyle>
            <a:lvl1pPr>
              <a:defRPr/>
            </a:lvl1pPr>
          </a:lstStyle>
          <a:p>
            <a:fld id="{AC9361B5-5E9A-4CE6-8B7B-9283028277C9}"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12010918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endParaRPr lang="de-DE">
              <a:solidFill>
                <a:srgbClr val="000000"/>
              </a:solidFill>
            </a:endParaRPr>
          </a:p>
        </p:txBody>
      </p:sp>
      <p:sp>
        <p:nvSpPr>
          <p:cNvPr id="4" name="Fußzeilenplatzhalter 3"/>
          <p:cNvSpPr>
            <a:spLocks noGrp="1"/>
          </p:cNvSpPr>
          <p:nvPr>
            <p:ph type="ftr" sz="quarter" idx="11"/>
          </p:nvPr>
        </p:nvSpPr>
        <p:spPr/>
        <p:txBody>
          <a:bodyPr/>
          <a:lstStyle>
            <a:lvl1pPr>
              <a:defRPr/>
            </a:lvl1pPr>
          </a:lstStyle>
          <a:p>
            <a:endParaRPr lang="de-DE">
              <a:solidFill>
                <a:srgbClr val="000000"/>
              </a:solidFill>
            </a:endParaRPr>
          </a:p>
        </p:txBody>
      </p:sp>
      <p:sp>
        <p:nvSpPr>
          <p:cNvPr id="5" name="Foliennummernplatzhalter 4"/>
          <p:cNvSpPr>
            <a:spLocks noGrp="1"/>
          </p:cNvSpPr>
          <p:nvPr>
            <p:ph type="sldNum" sz="quarter" idx="12"/>
          </p:nvPr>
        </p:nvSpPr>
        <p:spPr/>
        <p:txBody>
          <a:bodyPr/>
          <a:lstStyle>
            <a:lvl1pPr>
              <a:defRPr/>
            </a:lvl1pPr>
          </a:lstStyle>
          <a:p>
            <a:fld id="{F13C5632-3D74-4ED4-BE95-A1944872FA35}"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26444873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solidFill>
                <a:srgbClr val="000000"/>
              </a:solidFill>
            </a:endParaRPr>
          </a:p>
        </p:txBody>
      </p:sp>
      <p:sp>
        <p:nvSpPr>
          <p:cNvPr id="3" name="Fußzeilenplatzhalter 2"/>
          <p:cNvSpPr>
            <a:spLocks noGrp="1"/>
          </p:cNvSpPr>
          <p:nvPr>
            <p:ph type="ftr" sz="quarter" idx="11"/>
          </p:nvPr>
        </p:nvSpPr>
        <p:spPr/>
        <p:txBody>
          <a:bodyPr/>
          <a:lstStyle>
            <a:lvl1pPr>
              <a:defRPr/>
            </a:lvl1pPr>
          </a:lstStyle>
          <a:p>
            <a:endParaRPr lang="de-DE">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62779EE1-5D20-4FFF-B461-BC1EFD17DEF1}"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212865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p>
        </p:txBody>
      </p:sp>
      <p:sp>
        <p:nvSpPr>
          <p:cNvPr id="3" name="Content Placeholder 2"/>
          <p:cNvSpPr>
            <a:spLocks noGrp="1"/>
          </p:cNvSpPr>
          <p:nvPr>
            <p:ph sz="half" idx="1"/>
          </p:nvPr>
        </p:nvSpPr>
        <p:spPr>
          <a:xfrm>
            <a:off x="466725" y="1482725"/>
            <a:ext cx="4100513"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Content Placeholder 3"/>
          <p:cNvSpPr>
            <a:spLocks noGrp="1"/>
          </p:cNvSpPr>
          <p:nvPr>
            <p:ph sz="half" idx="2"/>
          </p:nvPr>
        </p:nvSpPr>
        <p:spPr>
          <a:xfrm>
            <a:off x="4719638" y="1482725"/>
            <a:ext cx="4100512"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2"/>
          <p:cNvSpPr>
            <a:spLocks noGrp="1" noChangeArrowheads="1"/>
          </p:cNvSpPr>
          <p:nvPr>
            <p:ph type="sldNum" sz="quarter" idx="10"/>
          </p:nvPr>
        </p:nvSpPr>
        <p:spPr>
          <a:ln/>
        </p:spPr>
        <p:txBody>
          <a:bodyPr/>
          <a:lstStyle>
            <a:lvl1pPr>
              <a:defRPr/>
            </a:lvl1pPr>
          </a:lstStyle>
          <a:p>
            <a:pPr>
              <a:defRPr/>
            </a:pPr>
            <a:fld id="{353E3F70-F811-47DB-B665-3A4E732CC211}" type="slidenum">
              <a:rPr lang="de-DE"/>
              <a:pPr>
                <a:defRPr/>
              </a:pPr>
              <a:t>‹N›</a:t>
            </a:fld>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endParaRPr 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1773F1DF-061F-470B-9185-BF662931ECCA}"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3532811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endParaRPr 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C9E33F1D-B434-4EED-B6F0-623386425A66}"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103467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2082E952-BD2B-4D27-A3F1-7D4AB7E0B125}"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15931711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588" y="239713"/>
            <a:ext cx="2087562" cy="610076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66725" y="239713"/>
            <a:ext cx="6113463" cy="610076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endParaRPr 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AAF2315F-8357-44A6-9964-1BE7F273CB1E}"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3596792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8"/>
          <p:cNvSpPr>
            <a:spLocks noGrp="1" noChangeArrowheads="1"/>
          </p:cNvSpPr>
          <p:nvPr>
            <p:ph type="sldNum" sz="quarter" idx="4"/>
          </p:nvPr>
        </p:nvSpPr>
        <p:spPr bwMode="auto">
          <a:xfrm>
            <a:off x="8388350" y="6510338"/>
            <a:ext cx="5143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fld id="{7BE47B28-0E26-403B-8D11-7366F9FD825B}"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3932964435"/>
      </p:ext>
    </p:extLst>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8313" y="239713"/>
            <a:ext cx="7056437" cy="863600"/>
          </a:xfrm>
        </p:spPr>
        <p:txBody>
          <a:bodyPr/>
          <a:lstStyle/>
          <a:p>
            <a:r>
              <a:rPr lang="de-DE"/>
              <a:t>Titelmasterformat durch Klicken bearbeiten</a:t>
            </a:r>
          </a:p>
        </p:txBody>
      </p:sp>
      <p:sp>
        <p:nvSpPr>
          <p:cNvPr id="3" name="Textplatzhalter 2"/>
          <p:cNvSpPr>
            <a:spLocks noGrp="1"/>
          </p:cNvSpPr>
          <p:nvPr>
            <p:ph type="body" sz="half" idx="1"/>
          </p:nvPr>
        </p:nvSpPr>
        <p:spPr>
          <a:xfrm>
            <a:off x="468313" y="1412875"/>
            <a:ext cx="4100512" cy="48577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21225" y="1412875"/>
            <a:ext cx="4100513" cy="48577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8"/>
          <p:cNvSpPr>
            <a:spLocks noGrp="1" noChangeArrowheads="1"/>
          </p:cNvSpPr>
          <p:nvPr>
            <p:ph type="sldNum" sz="quarter" idx="4"/>
          </p:nvPr>
        </p:nvSpPr>
        <p:spPr bwMode="auto">
          <a:xfrm>
            <a:off x="8388350" y="6510338"/>
            <a:ext cx="5143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fld id="{7BE47B28-0E26-403B-8D11-7366F9FD825B}"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1399733332"/>
      </p:ext>
    </p:extLst>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429000"/>
            <a:ext cx="9144000" cy="3429000"/>
          </a:xfrm>
          <a:prstGeom prst="rect">
            <a:avLst/>
          </a:prstGeom>
          <a:solidFill>
            <a:srgbClr val="8CD25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lnSpc>
                <a:spcPct val="90000"/>
              </a:lnSpc>
            </a:pPr>
            <a:endParaRPr lang="de-DE" sz="1800">
              <a:solidFill>
                <a:srgbClr val="000000"/>
              </a:solidFill>
            </a:endParaRPr>
          </a:p>
        </p:txBody>
      </p:sp>
      <p:pic>
        <p:nvPicPr>
          <p:cNvPr id="5" name="Picture 5" descr="DATEV_Logo_40Jahre_RGB"/>
          <p:cNvPicPr>
            <a:picLocks noChangeAspect="1" noChangeArrowheads="1"/>
          </p:cNvPicPr>
          <p:nvPr/>
        </p:nvPicPr>
        <p:blipFill>
          <a:blip r:embed="rId2" cstate="print">
            <a:extLst>
              <a:ext uri="{28A0092B-C50C-407E-A947-70E740481C1C}">
                <a14:useLocalDpi xmlns:a14="http://schemas.microsoft.com/office/drawing/2010/main" val="0"/>
              </a:ext>
            </a:extLst>
          </a:blip>
          <a:srcRect b="29294"/>
          <a:stretch>
            <a:fillRect/>
          </a:stretch>
        </p:blipFill>
        <p:spPr bwMode="auto">
          <a:xfrm>
            <a:off x="8126413" y="320675"/>
            <a:ext cx="8810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6"/>
          <p:cNvSpPr>
            <a:spLocks noChangeShapeType="1"/>
          </p:cNvSpPr>
          <p:nvPr/>
        </p:nvSpPr>
        <p:spPr bwMode="auto">
          <a:xfrm>
            <a:off x="382588" y="2506663"/>
            <a:ext cx="0" cy="63500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pPr>
            <a:endParaRPr lang="de-DE" sz="1800">
              <a:solidFill>
                <a:srgbClr val="000000"/>
              </a:solidFill>
            </a:endParaRPr>
          </a:p>
        </p:txBody>
      </p:sp>
      <p:sp>
        <p:nvSpPr>
          <p:cNvPr id="5123" name="Rectangle 3"/>
          <p:cNvSpPr>
            <a:spLocks noGrp="1" noChangeArrowheads="1"/>
          </p:cNvSpPr>
          <p:nvPr>
            <p:ph type="ctrTitle"/>
          </p:nvPr>
        </p:nvSpPr>
        <p:spPr>
          <a:xfrm>
            <a:off x="468313" y="2492375"/>
            <a:ext cx="8351837" cy="604838"/>
          </a:xfrm>
        </p:spPr>
        <p:txBody>
          <a:bodyPr tIns="45720" rIns="0" bIns="45720" anchor="b"/>
          <a:lstStyle>
            <a:lvl1pPr>
              <a:defRPr/>
            </a:lvl1pPr>
          </a:lstStyle>
          <a:p>
            <a:pPr lvl="0"/>
            <a:r>
              <a:rPr lang="de-DE" noProof="0"/>
              <a:t>Titelmasterformat durch Klicken bearbeiten</a:t>
            </a:r>
          </a:p>
        </p:txBody>
      </p:sp>
      <p:sp>
        <p:nvSpPr>
          <p:cNvPr id="5124" name="Rectangle 4"/>
          <p:cNvSpPr>
            <a:spLocks noGrp="1" noChangeArrowheads="1"/>
          </p:cNvSpPr>
          <p:nvPr>
            <p:ph type="subTitle" idx="1"/>
          </p:nvPr>
        </p:nvSpPr>
        <p:spPr>
          <a:xfrm>
            <a:off x="468313" y="3500438"/>
            <a:ext cx="7686675" cy="309562"/>
          </a:xfrm>
          <a:extLst>
            <a:ext uri="{909E8E84-426E-40DD-AFC4-6F175D3DCCD1}">
              <a14:hiddenFill xmlns:a14="http://schemas.microsoft.com/office/drawing/2010/main">
                <a:solidFill>
                  <a:schemeClr val="folHlink"/>
                </a:solidFill>
              </a14:hiddenFill>
            </a:ext>
          </a:extLst>
        </p:spPr>
        <p:txBody>
          <a:bodyPr lIns="0" rIns="0"/>
          <a:lstStyle>
            <a:lvl1pPr marL="0" indent="0">
              <a:buFont typeface="Wingdings" pitchFamily="2" charset="2"/>
              <a:buNone/>
              <a:defRPr/>
            </a:lvl1pPr>
          </a:lstStyle>
          <a:p>
            <a:pPr lvl="0"/>
            <a:r>
              <a:rPr lang="de-DE" noProof="0"/>
              <a:t>Formatvorlage des Untertitelmasters durch Klicken bearbeiten</a:t>
            </a:r>
          </a:p>
        </p:txBody>
      </p:sp>
    </p:spTree>
    <p:extLst>
      <p:ext uri="{BB962C8B-B14F-4D97-AF65-F5344CB8AC3E}">
        <p14:creationId xmlns:p14="http://schemas.microsoft.com/office/powerpoint/2010/main" val="41627196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78F1BBC-ECB9-4044-90CF-95AC763F924B}" type="slidenum">
              <a:rPr lang="de-DE">
                <a:solidFill>
                  <a:srgbClr val="000000"/>
                </a:solidFill>
              </a:rPr>
              <a:pPr>
                <a:defRPr/>
              </a:pPr>
              <a:t>‹N›</a:t>
            </a:fld>
            <a:endParaRPr lang="de-DE">
              <a:solidFill>
                <a:srgbClr val="000000"/>
              </a:solidFill>
            </a:endParaRPr>
          </a:p>
        </p:txBody>
      </p:sp>
    </p:spTree>
    <p:extLst>
      <p:ext uri="{BB962C8B-B14F-4D97-AF65-F5344CB8AC3E}">
        <p14:creationId xmlns:p14="http://schemas.microsoft.com/office/powerpoint/2010/main" val="3654040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6"/>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7916176F-95A2-4AF8-A902-5B582E8D8398}" type="slidenum">
              <a:rPr lang="de-DE">
                <a:solidFill>
                  <a:srgbClr val="000000"/>
                </a:solidFill>
              </a:rPr>
              <a:pPr>
                <a:defRPr/>
              </a:pPr>
              <a:t>‹N›</a:t>
            </a:fld>
            <a:endParaRPr lang="de-DE">
              <a:solidFill>
                <a:srgbClr val="000000"/>
              </a:solidFill>
            </a:endParaRPr>
          </a:p>
        </p:txBody>
      </p:sp>
    </p:spTree>
    <p:extLst>
      <p:ext uri="{BB962C8B-B14F-4D97-AF65-F5344CB8AC3E}">
        <p14:creationId xmlns:p14="http://schemas.microsoft.com/office/powerpoint/2010/main" val="11861466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66725" y="1482725"/>
            <a:ext cx="4100513"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19638" y="1482725"/>
            <a:ext cx="4100512"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91EEEA69-F7E1-4529-A931-0CDD4CF1C4D3}" type="slidenum">
              <a:rPr lang="de-DE">
                <a:solidFill>
                  <a:srgbClr val="000000"/>
                </a:solidFill>
              </a:rPr>
              <a:pPr>
                <a:defRPr/>
              </a:pPr>
              <a:t>‹N›</a:t>
            </a:fld>
            <a:endParaRPr lang="de-DE">
              <a:solidFill>
                <a:srgbClr val="000000"/>
              </a:solidFill>
            </a:endParaRPr>
          </a:p>
        </p:txBody>
      </p:sp>
    </p:spTree>
    <p:extLst>
      <p:ext uri="{BB962C8B-B14F-4D97-AF65-F5344CB8AC3E}">
        <p14:creationId xmlns:p14="http://schemas.microsoft.com/office/powerpoint/2010/main" val="3296654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2"/>
          <p:cNvSpPr>
            <a:spLocks noGrp="1" noChangeArrowheads="1"/>
          </p:cNvSpPr>
          <p:nvPr>
            <p:ph type="sldNum" sz="quarter" idx="10"/>
          </p:nvPr>
        </p:nvSpPr>
        <p:spPr>
          <a:ln/>
        </p:spPr>
        <p:txBody>
          <a:bodyPr/>
          <a:lstStyle>
            <a:lvl1pPr>
              <a:defRPr/>
            </a:lvl1pPr>
          </a:lstStyle>
          <a:p>
            <a:pPr>
              <a:defRPr/>
            </a:pPr>
            <a:fld id="{29745659-5BF9-4598-9826-77C8D0B4BAAB}" type="slidenum">
              <a:rPr lang="de-DE"/>
              <a:pPr>
                <a:defRPr/>
              </a:pPr>
              <a:t>‹N›</a:t>
            </a:fld>
            <a:endParaRPr lang="de-D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DAA8AF24-05D9-4D1D-B0B1-7DA762181681}" type="slidenum">
              <a:rPr lang="de-DE">
                <a:solidFill>
                  <a:srgbClr val="000000"/>
                </a:solidFill>
              </a:rPr>
              <a:pPr>
                <a:defRPr/>
              </a:pPr>
              <a:t>‹N›</a:t>
            </a:fld>
            <a:endParaRPr lang="de-DE">
              <a:solidFill>
                <a:srgbClr val="000000"/>
              </a:solidFill>
            </a:endParaRPr>
          </a:p>
        </p:txBody>
      </p:sp>
    </p:spTree>
    <p:extLst>
      <p:ext uri="{BB962C8B-B14F-4D97-AF65-F5344CB8AC3E}">
        <p14:creationId xmlns:p14="http://schemas.microsoft.com/office/powerpoint/2010/main" val="942327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6"/>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47B13C1F-9AEC-4C74-AC6A-B5094675D35B}" type="slidenum">
              <a:rPr lang="de-DE">
                <a:solidFill>
                  <a:srgbClr val="000000"/>
                </a:solidFill>
              </a:rPr>
              <a:pPr>
                <a:defRPr/>
              </a:pPr>
              <a:t>‹N›</a:t>
            </a:fld>
            <a:endParaRPr lang="de-DE">
              <a:solidFill>
                <a:srgbClr val="000000"/>
              </a:solidFill>
            </a:endParaRPr>
          </a:p>
        </p:txBody>
      </p:sp>
    </p:spTree>
    <p:extLst>
      <p:ext uri="{BB962C8B-B14F-4D97-AF65-F5344CB8AC3E}">
        <p14:creationId xmlns:p14="http://schemas.microsoft.com/office/powerpoint/2010/main" val="21816241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CD6B111C-44D0-48BD-83F5-940265C6A445}" type="slidenum">
              <a:rPr lang="de-DE">
                <a:solidFill>
                  <a:srgbClr val="000000"/>
                </a:solidFill>
              </a:rPr>
              <a:pPr>
                <a:defRPr/>
              </a:pPr>
              <a:t>‹N›</a:t>
            </a:fld>
            <a:endParaRPr lang="de-DE">
              <a:solidFill>
                <a:srgbClr val="000000"/>
              </a:solidFill>
            </a:endParaRPr>
          </a:p>
        </p:txBody>
      </p:sp>
    </p:spTree>
    <p:extLst>
      <p:ext uri="{BB962C8B-B14F-4D97-AF65-F5344CB8AC3E}">
        <p14:creationId xmlns:p14="http://schemas.microsoft.com/office/powerpoint/2010/main" val="29663502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6"/>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4899A017-9506-4501-83BF-D721FC8F7DC2}" type="slidenum">
              <a:rPr lang="de-DE">
                <a:solidFill>
                  <a:srgbClr val="000000"/>
                </a:solidFill>
              </a:rPr>
              <a:pPr>
                <a:defRPr/>
              </a:pPr>
              <a:t>‹N›</a:t>
            </a:fld>
            <a:endParaRPr lang="de-DE">
              <a:solidFill>
                <a:srgbClr val="000000"/>
              </a:solidFill>
            </a:endParaRPr>
          </a:p>
        </p:txBody>
      </p:sp>
    </p:spTree>
    <p:extLst>
      <p:ext uri="{BB962C8B-B14F-4D97-AF65-F5344CB8AC3E}">
        <p14:creationId xmlns:p14="http://schemas.microsoft.com/office/powerpoint/2010/main" val="21967413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6"/>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2D81C4A-83D3-4718-BDFF-7A9FF0AE9332}" type="slidenum">
              <a:rPr lang="de-DE">
                <a:solidFill>
                  <a:srgbClr val="000000"/>
                </a:solidFill>
              </a:rPr>
              <a:pPr>
                <a:defRPr/>
              </a:pPr>
              <a:t>‹N›</a:t>
            </a:fld>
            <a:endParaRPr lang="de-DE">
              <a:solidFill>
                <a:srgbClr val="000000"/>
              </a:solidFill>
            </a:endParaRPr>
          </a:p>
        </p:txBody>
      </p:sp>
    </p:spTree>
    <p:extLst>
      <p:ext uri="{BB962C8B-B14F-4D97-AF65-F5344CB8AC3E}">
        <p14:creationId xmlns:p14="http://schemas.microsoft.com/office/powerpoint/2010/main" val="9268617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570B8A7B-FBBD-4CD7-A4E0-E25DA54080AF}" type="slidenum">
              <a:rPr lang="de-DE">
                <a:solidFill>
                  <a:srgbClr val="000000"/>
                </a:solidFill>
              </a:rPr>
              <a:pPr>
                <a:defRPr/>
              </a:pPr>
              <a:t>‹N›</a:t>
            </a:fld>
            <a:endParaRPr lang="de-DE">
              <a:solidFill>
                <a:srgbClr val="000000"/>
              </a:solidFill>
            </a:endParaRPr>
          </a:p>
        </p:txBody>
      </p:sp>
    </p:spTree>
    <p:extLst>
      <p:ext uri="{BB962C8B-B14F-4D97-AF65-F5344CB8AC3E}">
        <p14:creationId xmlns:p14="http://schemas.microsoft.com/office/powerpoint/2010/main" val="40506790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32588" y="239713"/>
            <a:ext cx="2087562" cy="610076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66725" y="239713"/>
            <a:ext cx="6113463" cy="610076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61CED66D-66BD-4DD8-8A5D-00E98AEB92DB}" type="slidenum">
              <a:rPr lang="de-DE">
                <a:solidFill>
                  <a:srgbClr val="000000"/>
                </a:solidFill>
              </a:rPr>
              <a:pPr>
                <a:defRPr/>
              </a:pPr>
              <a:t>‹N›</a:t>
            </a:fld>
            <a:endParaRPr lang="de-DE">
              <a:solidFill>
                <a:srgbClr val="000000"/>
              </a:solidFill>
            </a:endParaRPr>
          </a:p>
        </p:txBody>
      </p:sp>
    </p:spTree>
    <p:extLst>
      <p:ext uri="{BB962C8B-B14F-4D97-AF65-F5344CB8AC3E}">
        <p14:creationId xmlns:p14="http://schemas.microsoft.com/office/powerpoint/2010/main" val="37009386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468313" y="239713"/>
            <a:ext cx="7056437" cy="863600"/>
          </a:xfrm>
        </p:spPr>
        <p:txBody>
          <a:bodyPr/>
          <a:lstStyle/>
          <a:p>
            <a:r>
              <a:rPr lang="de-DE"/>
              <a:t>Titelmasterformat durch Klicken bearbeiten</a:t>
            </a:r>
          </a:p>
        </p:txBody>
      </p:sp>
      <p:sp>
        <p:nvSpPr>
          <p:cNvPr id="3" name="SmartArt-Platzhalter 2"/>
          <p:cNvSpPr>
            <a:spLocks noGrp="1"/>
          </p:cNvSpPr>
          <p:nvPr>
            <p:ph type="dgm" idx="1"/>
          </p:nvPr>
        </p:nvSpPr>
        <p:spPr>
          <a:xfrm>
            <a:off x="466725" y="1482725"/>
            <a:ext cx="8353425" cy="4857750"/>
          </a:xfrm>
        </p:spPr>
        <p:txBody>
          <a:bodyPr/>
          <a:lstStyle/>
          <a:p>
            <a:pPr lvl="0"/>
            <a:endParaRPr lang="de-DE" noProof="0"/>
          </a:p>
        </p:txBody>
      </p:sp>
      <p:sp>
        <p:nvSpPr>
          <p:cNvPr id="4" name="Rectangle 6"/>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6E64547D-671B-4CB8-B61D-CA0A3581BF0F}" type="slidenum">
              <a:rPr lang="de-DE">
                <a:solidFill>
                  <a:srgbClr val="000000"/>
                </a:solidFill>
              </a:rPr>
              <a:pPr>
                <a:defRPr/>
              </a:pPr>
              <a:t>‹N›</a:t>
            </a:fld>
            <a:endParaRPr lang="de-DE">
              <a:solidFill>
                <a:srgbClr val="000000"/>
              </a:solidFill>
            </a:endParaRPr>
          </a:p>
        </p:txBody>
      </p:sp>
    </p:spTree>
    <p:extLst>
      <p:ext uri="{BB962C8B-B14F-4D97-AF65-F5344CB8AC3E}">
        <p14:creationId xmlns:p14="http://schemas.microsoft.com/office/powerpoint/2010/main" val="39447496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8313" y="239713"/>
            <a:ext cx="7056437" cy="863600"/>
          </a:xfrm>
        </p:spPr>
        <p:txBody>
          <a:bodyPr/>
          <a:lstStyle/>
          <a:p>
            <a:r>
              <a:rPr lang="de-DE"/>
              <a:t>Titelmasterformat durch Klicken bearbeiten</a:t>
            </a:r>
          </a:p>
        </p:txBody>
      </p:sp>
      <p:sp>
        <p:nvSpPr>
          <p:cNvPr id="3" name="Textplatzhalter 2"/>
          <p:cNvSpPr>
            <a:spLocks noGrp="1"/>
          </p:cNvSpPr>
          <p:nvPr>
            <p:ph type="body" sz="half" idx="1"/>
          </p:nvPr>
        </p:nvSpPr>
        <p:spPr>
          <a:xfrm>
            <a:off x="466725" y="1482725"/>
            <a:ext cx="4100513" cy="48577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19638" y="1482725"/>
            <a:ext cx="4100512" cy="48577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2"/>
          <p:cNvSpPr>
            <a:spLocks noGrp="1" noChangeArrowheads="1"/>
          </p:cNvSpPr>
          <p:nvPr>
            <p:ph type="sldNum" sz="quarter" idx="10"/>
          </p:nvPr>
        </p:nvSpPr>
        <p:spPr>
          <a:ln/>
        </p:spPr>
        <p:txBody>
          <a:bodyPr/>
          <a:lstStyle>
            <a:lvl1pPr>
              <a:defRPr/>
            </a:lvl1pPr>
          </a:lstStyle>
          <a:p>
            <a:pPr>
              <a:defRPr/>
            </a:pPr>
            <a:fld id="{2D6701B2-E2D5-4964-8544-E560795B5331}" type="slidenum">
              <a:rPr lang="de-DE">
                <a:solidFill>
                  <a:srgbClr val="000000"/>
                </a:solidFill>
              </a:rPr>
              <a:pPr>
                <a:defRPr/>
              </a:pPr>
              <a:t>‹N›</a:t>
            </a:fld>
            <a:endParaRPr lang="de-DE">
              <a:solidFill>
                <a:srgbClr val="000000"/>
              </a:solidFill>
            </a:endParaRPr>
          </a:p>
        </p:txBody>
      </p:sp>
    </p:spTree>
    <p:extLst>
      <p:ext uri="{BB962C8B-B14F-4D97-AF65-F5344CB8AC3E}">
        <p14:creationId xmlns:p14="http://schemas.microsoft.com/office/powerpoint/2010/main" val="25202922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hart">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68313" y="239713"/>
            <a:ext cx="7056437" cy="863600"/>
          </a:xfrm>
        </p:spPr>
        <p:txBody>
          <a:bodyPr/>
          <a:lstStyle/>
          <a:p>
            <a:r>
              <a:rPr lang="de-DE"/>
              <a:t>Titelmasterformat durch Klicken bearbeiten</a:t>
            </a:r>
          </a:p>
        </p:txBody>
      </p:sp>
      <p:sp>
        <p:nvSpPr>
          <p:cNvPr id="3" name="Textplatzhalter 2"/>
          <p:cNvSpPr>
            <a:spLocks noGrp="1"/>
          </p:cNvSpPr>
          <p:nvPr>
            <p:ph type="body" sz="half" idx="1"/>
          </p:nvPr>
        </p:nvSpPr>
        <p:spPr>
          <a:xfrm>
            <a:off x="468313" y="1484313"/>
            <a:ext cx="4100512" cy="48577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iagrammplatzhalter 3"/>
          <p:cNvSpPr>
            <a:spLocks noGrp="1"/>
          </p:cNvSpPr>
          <p:nvPr>
            <p:ph type="chart" sz="half" idx="2"/>
          </p:nvPr>
        </p:nvSpPr>
        <p:spPr>
          <a:xfrm>
            <a:off x="4721225" y="1484313"/>
            <a:ext cx="4100513" cy="4857750"/>
          </a:xfrm>
        </p:spPr>
        <p:txBody>
          <a:bodyPr/>
          <a:lstStyle/>
          <a:p>
            <a:endParaRPr lang="de-DE"/>
          </a:p>
        </p:txBody>
      </p:sp>
      <p:sp>
        <p:nvSpPr>
          <p:cNvPr id="5" name="Foliennummernplatzhalter 4"/>
          <p:cNvSpPr>
            <a:spLocks noGrp="1"/>
          </p:cNvSpPr>
          <p:nvPr>
            <p:ph type="sldNum" sz="quarter" idx="10"/>
          </p:nvPr>
        </p:nvSpPr>
        <p:spPr>
          <a:xfrm>
            <a:off x="8388350" y="6510338"/>
            <a:ext cx="514350" cy="179387"/>
          </a:xfrm>
        </p:spPr>
        <p:txBody>
          <a:bodyPr/>
          <a:lstStyle>
            <a:lvl1pPr>
              <a:defRPr/>
            </a:lvl1pPr>
          </a:lstStyle>
          <a:p>
            <a:fld id="{2340227C-8041-488C-A893-A1F16953A5DC}" type="slidenum">
              <a:rPr lang="de-DE">
                <a:solidFill>
                  <a:srgbClr val="000000"/>
                </a:solidFill>
              </a:rPr>
              <a:pPr/>
              <a:t>‹N›</a:t>
            </a:fld>
            <a:endParaRPr lang="de-DE">
              <a:solidFill>
                <a:srgbClr val="000000"/>
              </a:solidFill>
            </a:endParaRPr>
          </a:p>
        </p:txBody>
      </p:sp>
    </p:spTree>
    <p:extLst>
      <p:ext uri="{BB962C8B-B14F-4D97-AF65-F5344CB8AC3E}">
        <p14:creationId xmlns:p14="http://schemas.microsoft.com/office/powerpoint/2010/main" val="794749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p>
        </p:txBody>
      </p:sp>
      <p:sp>
        <p:nvSpPr>
          <p:cNvPr id="3" name="Rectangle 12"/>
          <p:cNvSpPr>
            <a:spLocks noGrp="1" noChangeArrowheads="1"/>
          </p:cNvSpPr>
          <p:nvPr>
            <p:ph type="sldNum" sz="quarter" idx="10"/>
          </p:nvPr>
        </p:nvSpPr>
        <p:spPr>
          <a:ln/>
        </p:spPr>
        <p:txBody>
          <a:bodyPr/>
          <a:lstStyle>
            <a:lvl1pPr>
              <a:defRPr/>
            </a:lvl1pPr>
          </a:lstStyle>
          <a:p>
            <a:pPr>
              <a:defRPr/>
            </a:pPr>
            <a:fld id="{41BA94A4-2A8B-4FE0-B246-0CB8E44D52DA}" type="slidenum">
              <a:rPr lang="de-DE"/>
              <a:pPr>
                <a:defRPr/>
              </a:pPr>
              <a:t>‹N›</a:t>
            </a:fld>
            <a:endParaRPr lang="de-D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8" name="Rectangle 14"/>
          <p:cNvSpPr>
            <a:spLocks noChangeArrowheads="1"/>
          </p:cNvSpPr>
          <p:nvPr userDrawn="1"/>
        </p:nvSpPr>
        <p:spPr bwMode="auto">
          <a:xfrm>
            <a:off x="0" y="3429000"/>
            <a:ext cx="9144000" cy="3429000"/>
          </a:xfrm>
          <a:prstGeom prst="rect">
            <a:avLst/>
          </a:prstGeom>
          <a:solidFill>
            <a:srgbClr val="8CD25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pPr>
            <a:endParaRPr lang="de-DE" sz="1800">
              <a:solidFill>
                <a:srgbClr val="000000"/>
              </a:solidFill>
              <a:latin typeface="Calibri"/>
            </a:endParaRPr>
          </a:p>
        </p:txBody>
      </p:sp>
      <p:sp>
        <p:nvSpPr>
          <p:cNvPr id="10" name="Rectangle 10"/>
          <p:cNvSpPr>
            <a:spLocks noGrp="1" noChangeArrowheads="1"/>
          </p:cNvSpPr>
          <p:nvPr>
            <p:ph type="ctrTitle"/>
          </p:nvPr>
        </p:nvSpPr>
        <p:spPr>
          <a:xfrm>
            <a:off x="468313" y="2492375"/>
            <a:ext cx="8351837" cy="604838"/>
          </a:xfrm>
          <a:prstGeom prst="rect">
            <a:avLst/>
          </a:prstGeom>
        </p:spPr>
        <p:txBody>
          <a:bodyPr tIns="45720" rIns="0" bIns="45720" anchor="b">
            <a:normAutofit/>
          </a:bodyPr>
          <a:lstStyle>
            <a:lvl1pPr algn="l">
              <a:defRPr sz="2400">
                <a:latin typeface="Verdana" pitchFamily="34" charset="0"/>
                <a:ea typeface="Verdana" pitchFamily="34" charset="0"/>
                <a:cs typeface="Verdana" pitchFamily="34" charset="0"/>
              </a:defRPr>
            </a:lvl1pPr>
          </a:lstStyle>
          <a:p>
            <a:pPr lvl="0"/>
            <a:r>
              <a:rPr lang="de-DE" noProof="0"/>
              <a:t>Titelmasterformat durch Klicken bearbeiten</a:t>
            </a:r>
            <a:endParaRPr lang="de-DE" noProof="0" dirty="0"/>
          </a:p>
        </p:txBody>
      </p:sp>
      <p:sp>
        <p:nvSpPr>
          <p:cNvPr id="11" name="Line 13"/>
          <p:cNvSpPr>
            <a:spLocks noChangeShapeType="1"/>
          </p:cNvSpPr>
          <p:nvPr userDrawn="1"/>
        </p:nvSpPr>
        <p:spPr bwMode="auto">
          <a:xfrm>
            <a:off x="382588" y="2506663"/>
            <a:ext cx="0" cy="63500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de-DE" sz="1800">
              <a:solidFill>
                <a:srgbClr val="000000"/>
              </a:solidFill>
              <a:latin typeface="Calibri"/>
            </a:endParaRPr>
          </a:p>
        </p:txBody>
      </p:sp>
      <p:sp>
        <p:nvSpPr>
          <p:cNvPr id="14" name="Rectangle 11"/>
          <p:cNvSpPr>
            <a:spLocks noGrp="1" noChangeArrowheads="1"/>
          </p:cNvSpPr>
          <p:nvPr>
            <p:ph type="subTitle" idx="1"/>
          </p:nvPr>
        </p:nvSpPr>
        <p:spPr>
          <a:xfrm>
            <a:off x="468313" y="3500438"/>
            <a:ext cx="7686675" cy="309562"/>
          </a:xfrm>
          <a:prstGeom prst="rect">
            <a:avLst/>
          </a:prstGeom>
          <a:extLst>
            <a:ext uri="{909E8E84-426E-40DD-AFC4-6F175D3DCCD1}">
              <a14:hiddenFill xmlns:a14="http://schemas.microsoft.com/office/drawing/2010/main">
                <a:solidFill>
                  <a:schemeClr val="folHlink"/>
                </a:solidFill>
              </a14:hiddenFill>
            </a:ext>
          </a:extLst>
        </p:spPr>
        <p:txBody>
          <a:bodyPr lIns="0" rIns="0">
            <a:noAutofit/>
          </a:bodyPr>
          <a:lstStyle>
            <a:lvl1pPr marL="0" indent="0">
              <a:buFont typeface="Wingdings" pitchFamily="2" charset="2"/>
              <a:buNone/>
              <a:defRPr sz="1800">
                <a:latin typeface="Verdana" pitchFamily="34" charset="0"/>
                <a:ea typeface="Verdana" pitchFamily="34" charset="0"/>
                <a:cs typeface="Verdana" pitchFamily="34" charset="0"/>
              </a:defRPr>
            </a:lvl1pPr>
          </a:lstStyle>
          <a:p>
            <a:pPr lvl="0"/>
            <a:r>
              <a:rPr lang="de-DE" noProof="0"/>
              <a:t>Formatvorlage des Untertitelmasters durch Klicken bearbeiten</a:t>
            </a:r>
            <a:endParaRPr lang="de-DE" noProof="0" dirty="0"/>
          </a:p>
        </p:txBody>
      </p:sp>
    </p:spTree>
    <p:extLst>
      <p:ext uri="{BB962C8B-B14F-4D97-AF65-F5344CB8AC3E}">
        <p14:creationId xmlns:p14="http://schemas.microsoft.com/office/powerpoint/2010/main" val="16545651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elfolie_Gebäu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69" y="3444200"/>
            <a:ext cx="91440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0"/>
          <p:cNvSpPr>
            <a:spLocks noGrp="1" noChangeArrowheads="1"/>
          </p:cNvSpPr>
          <p:nvPr>
            <p:ph type="ctrTitle"/>
          </p:nvPr>
        </p:nvSpPr>
        <p:spPr>
          <a:xfrm>
            <a:off x="468313" y="2492375"/>
            <a:ext cx="8351837" cy="604838"/>
          </a:xfrm>
          <a:prstGeom prst="rect">
            <a:avLst/>
          </a:prstGeom>
        </p:spPr>
        <p:txBody>
          <a:bodyPr tIns="45720" rIns="0" bIns="45720" anchor="b">
            <a:normAutofit/>
          </a:bodyPr>
          <a:lstStyle>
            <a:lvl1pPr algn="l">
              <a:defRPr sz="2400">
                <a:latin typeface="Verdana" pitchFamily="34" charset="0"/>
                <a:ea typeface="Verdana" pitchFamily="34" charset="0"/>
                <a:cs typeface="Verdana" pitchFamily="34" charset="0"/>
              </a:defRPr>
            </a:lvl1pPr>
          </a:lstStyle>
          <a:p>
            <a:pPr lvl="0"/>
            <a:r>
              <a:rPr lang="de-DE" noProof="0"/>
              <a:t>Titelmasterformat durch Klicken bearbeiten</a:t>
            </a:r>
            <a:endParaRPr lang="de-DE" noProof="0" dirty="0"/>
          </a:p>
        </p:txBody>
      </p:sp>
      <p:sp>
        <p:nvSpPr>
          <p:cNvPr id="11" name="Line 13"/>
          <p:cNvSpPr>
            <a:spLocks noChangeShapeType="1"/>
          </p:cNvSpPr>
          <p:nvPr userDrawn="1"/>
        </p:nvSpPr>
        <p:spPr bwMode="auto">
          <a:xfrm>
            <a:off x="382588" y="2506663"/>
            <a:ext cx="0" cy="63500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de-DE" sz="1800">
              <a:solidFill>
                <a:srgbClr val="000000"/>
              </a:solidFill>
              <a:latin typeface="Calibri"/>
            </a:endParaRPr>
          </a:p>
        </p:txBody>
      </p:sp>
      <p:sp>
        <p:nvSpPr>
          <p:cNvPr id="14" name="Rectangle 11"/>
          <p:cNvSpPr>
            <a:spLocks noGrp="1" noChangeArrowheads="1"/>
          </p:cNvSpPr>
          <p:nvPr>
            <p:ph type="subTitle" idx="1"/>
          </p:nvPr>
        </p:nvSpPr>
        <p:spPr>
          <a:xfrm>
            <a:off x="468313" y="3500438"/>
            <a:ext cx="7686675" cy="309562"/>
          </a:xfrm>
          <a:prstGeom prst="rect">
            <a:avLst/>
          </a:prstGeom>
          <a:extLst>
            <a:ext uri="{909E8E84-426E-40DD-AFC4-6F175D3DCCD1}">
              <a14:hiddenFill xmlns:a14="http://schemas.microsoft.com/office/drawing/2010/main">
                <a:solidFill>
                  <a:schemeClr val="folHlink"/>
                </a:solidFill>
              </a14:hiddenFill>
            </a:ext>
          </a:extLst>
        </p:spPr>
        <p:txBody>
          <a:bodyPr lIns="0" rIns="0">
            <a:noAutofit/>
          </a:bodyPr>
          <a:lstStyle>
            <a:lvl1pPr marL="0" indent="0">
              <a:buFont typeface="Wingdings" pitchFamily="2" charset="2"/>
              <a:buNone/>
              <a:defRPr sz="1800">
                <a:latin typeface="Verdana" pitchFamily="34" charset="0"/>
                <a:ea typeface="Verdana" pitchFamily="34" charset="0"/>
                <a:cs typeface="Verdana" pitchFamily="34" charset="0"/>
              </a:defRPr>
            </a:lvl1pPr>
          </a:lstStyle>
          <a:p>
            <a:pPr lvl="0"/>
            <a:r>
              <a:rPr lang="de-DE" noProof="0"/>
              <a:t>Formatvorlage des Untertitelmasters durch Klicken bearbeiten</a:t>
            </a:r>
            <a:endParaRPr lang="de-DE" noProof="0" dirty="0"/>
          </a:p>
        </p:txBody>
      </p:sp>
    </p:spTree>
    <p:extLst>
      <p:ext uri="{BB962C8B-B14F-4D97-AF65-F5344CB8AC3E}">
        <p14:creationId xmlns:p14="http://schemas.microsoft.com/office/powerpoint/2010/main" val="37038918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15448" y="1483200"/>
            <a:ext cx="8352000" cy="4856400"/>
          </a:xfrm>
          <a:prstGeom prst="rect">
            <a:avLst/>
          </a:prstGeom>
          <a:noFill/>
        </p:spPr>
        <p:txBody>
          <a:bodyPr/>
          <a:lstStyle>
            <a:lvl2pPr>
              <a:defRPr/>
            </a:lvl2pPr>
            <a:lvl3pPr>
              <a:defRPr baseline="0"/>
            </a:lvl3pPr>
          </a:lstStyle>
          <a:p>
            <a:pPr lvl="0"/>
            <a:r>
              <a:rPr lang="de-DE" dirty="0"/>
              <a:t>Text durch Klicken bearbeiten</a:t>
            </a:r>
          </a:p>
          <a:p>
            <a:pPr lvl="1"/>
            <a:r>
              <a:rPr lang="de-DE" dirty="0"/>
              <a:t>Zweite Ebene</a:t>
            </a:r>
          </a:p>
          <a:p>
            <a:pPr lvl="2"/>
            <a:r>
              <a:rPr lang="de-DE" dirty="0"/>
              <a:t>Dritte Ebene</a:t>
            </a:r>
          </a:p>
        </p:txBody>
      </p:sp>
      <p:sp>
        <p:nvSpPr>
          <p:cNvPr id="4" name="Datumsplatzhalter 3"/>
          <p:cNvSpPr>
            <a:spLocks noGrp="1"/>
          </p:cNvSpPr>
          <p:nvPr>
            <p:ph type="dt" sz="half" idx="10"/>
          </p:nvPr>
        </p:nvSpPr>
        <p:spPr>
          <a:xfrm>
            <a:off x="457200" y="6356351"/>
            <a:ext cx="2133600" cy="205223"/>
          </a:xfrm>
          <a:prstGeom prst="rect">
            <a:avLst/>
          </a:prstGeom>
        </p:spPr>
        <p:txBody>
          <a:bodyPr/>
          <a:lstStyle/>
          <a:p>
            <a:endParaRPr lang="de-DE">
              <a:solidFill>
                <a:srgbClr val="000000"/>
              </a:solidFill>
            </a:endParaRPr>
          </a:p>
        </p:txBody>
      </p:sp>
      <p:sp>
        <p:nvSpPr>
          <p:cNvPr id="5" name="Fußzeilenplatzhalter 4"/>
          <p:cNvSpPr>
            <a:spLocks noGrp="1"/>
          </p:cNvSpPr>
          <p:nvPr>
            <p:ph type="ftr" sz="quarter" idx="11"/>
          </p:nvPr>
        </p:nvSpPr>
        <p:spPr>
          <a:xfrm>
            <a:off x="3124200" y="6356351"/>
            <a:ext cx="2895600" cy="195174"/>
          </a:xfrm>
          <a:prstGeom prst="rect">
            <a:avLst/>
          </a:prstGeom>
        </p:spPr>
        <p:txBody>
          <a:bodyPr/>
          <a:lstStyle/>
          <a:p>
            <a:endParaRPr lang="de-DE">
              <a:solidFill>
                <a:srgbClr val="000000"/>
              </a:solidFill>
            </a:endParaRPr>
          </a:p>
        </p:txBody>
      </p:sp>
      <p:sp>
        <p:nvSpPr>
          <p:cNvPr id="6" name="Foliennummernplatzhalter 5"/>
          <p:cNvSpPr>
            <a:spLocks noGrp="1"/>
          </p:cNvSpPr>
          <p:nvPr>
            <p:ph type="sldNum" sz="quarter" idx="12"/>
          </p:nvPr>
        </p:nvSpPr>
        <p:spPr>
          <a:xfrm>
            <a:off x="6563247" y="6376449"/>
            <a:ext cx="2133600" cy="205222"/>
          </a:xfrm>
          <a:prstGeom prst="rect">
            <a:avLst/>
          </a:prstGeom>
        </p:spPr>
        <p:txBody>
          <a:bodyPr/>
          <a:lstStyle/>
          <a:p>
            <a:fld id="{FCBC8550-9F69-4A7E-80CF-A67D54B14CB1}" type="slidenum">
              <a:rPr lang="de-DE" smtClean="0">
                <a:solidFill>
                  <a:srgbClr val="000000"/>
                </a:solidFill>
              </a:rPr>
              <a:pPr/>
              <a:t>‹N›</a:t>
            </a:fld>
            <a:endParaRPr lang="de-DE">
              <a:solidFill>
                <a:srgbClr val="000000"/>
              </a:solidFill>
            </a:endParaRPr>
          </a:p>
        </p:txBody>
      </p:sp>
      <p:pic>
        <p:nvPicPr>
          <p:cNvPr id="7" name="Picture 7" descr="DATEV_Logo_40Jahre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26413" y="320675"/>
            <a:ext cx="881062" cy="731838"/>
          </a:xfrm>
          <a:prstGeom prst="rect">
            <a:avLst/>
          </a:prstGeom>
          <a:noFill/>
          <a:extLst>
            <a:ext uri="{909E8E84-426E-40DD-AFC4-6F175D3DCCD1}">
              <a14:hiddenFill xmlns:a14="http://schemas.microsoft.com/office/drawing/2010/main">
                <a:solidFill>
                  <a:srgbClr val="FFFFFF"/>
                </a:solidFill>
              </a14:hiddenFill>
            </a:ext>
          </a:extLst>
        </p:spPr>
      </p:pic>
      <p:sp>
        <p:nvSpPr>
          <p:cNvPr id="8" name="Line 9"/>
          <p:cNvSpPr>
            <a:spLocks noChangeShapeType="1"/>
          </p:cNvSpPr>
          <p:nvPr userDrawn="1"/>
        </p:nvSpPr>
        <p:spPr bwMode="auto">
          <a:xfrm>
            <a:off x="338138" y="330200"/>
            <a:ext cx="0" cy="681038"/>
          </a:xfrm>
          <a:prstGeom prst="line">
            <a:avLst/>
          </a:prstGeom>
          <a:noFill/>
          <a:ln w="19050">
            <a:solidFill>
              <a:srgbClr val="8CD2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de-DE" sz="1800" kern="0">
              <a:solidFill>
                <a:sysClr val="windowText" lastClr="000000"/>
              </a:solidFill>
              <a:latin typeface="Calibri"/>
            </a:endParaRPr>
          </a:p>
        </p:txBody>
      </p:sp>
      <p:sp>
        <p:nvSpPr>
          <p:cNvPr id="10" name="Rectangle 10"/>
          <p:cNvSpPr>
            <a:spLocks noGrp="1" noChangeArrowheads="1"/>
          </p:cNvSpPr>
          <p:nvPr>
            <p:ph type="ctrTitle" hasCustomPrompt="1"/>
          </p:nvPr>
        </p:nvSpPr>
        <p:spPr>
          <a:xfrm>
            <a:off x="418071" y="372172"/>
            <a:ext cx="6890233" cy="604838"/>
          </a:xfrm>
          <a:prstGeom prst="rect">
            <a:avLst/>
          </a:prstGeom>
        </p:spPr>
        <p:txBody>
          <a:bodyPr tIns="45720" rIns="0" bIns="45720" anchor="b">
            <a:normAutofit/>
          </a:bodyPr>
          <a:lstStyle>
            <a:lvl1pPr algn="l">
              <a:defRPr sz="2400">
                <a:latin typeface="Verdana" pitchFamily="34" charset="0"/>
                <a:ea typeface="Verdana" pitchFamily="34" charset="0"/>
                <a:cs typeface="Verdana" pitchFamily="34" charset="0"/>
              </a:defRPr>
            </a:lvl1pPr>
          </a:lstStyle>
          <a:p>
            <a:pPr lvl="0"/>
            <a:r>
              <a:rPr lang="de-DE" noProof="0" dirty="0"/>
              <a:t>Titel durch Klicken bearbeiten</a:t>
            </a:r>
          </a:p>
        </p:txBody>
      </p:sp>
    </p:spTree>
    <p:extLst>
      <p:ext uri="{BB962C8B-B14F-4D97-AF65-F5344CB8AC3E}">
        <p14:creationId xmlns:p14="http://schemas.microsoft.com/office/powerpoint/2010/main" val="12922345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el und Inhalt (farbi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83917" y="1472690"/>
            <a:ext cx="8352000" cy="4856400"/>
          </a:xfrm>
          <a:prstGeom prst="rect">
            <a:avLst/>
          </a:prstGeom>
          <a:solidFill>
            <a:schemeClr val="accent6">
              <a:lumMod val="20000"/>
              <a:lumOff val="80000"/>
            </a:schemeClr>
          </a:solidFill>
        </p:spPr>
        <p:txBody>
          <a:bodyPr/>
          <a:lstStyle>
            <a:lvl2pPr>
              <a:defRPr/>
            </a:lvl2pPr>
            <a:lvl3pPr>
              <a:defRPr/>
            </a:lvl3pPr>
          </a:lstStyle>
          <a:p>
            <a:pPr lvl="0"/>
            <a:r>
              <a:rPr lang="de-DE" dirty="0"/>
              <a:t>Text durch Klicken bearbeiten</a:t>
            </a:r>
          </a:p>
          <a:p>
            <a:pPr lvl="1"/>
            <a:r>
              <a:rPr lang="de-DE" dirty="0"/>
              <a:t>Zweite Ebene</a:t>
            </a:r>
          </a:p>
          <a:p>
            <a:pPr lvl="2"/>
            <a:r>
              <a:rPr lang="de-DE" dirty="0"/>
              <a:t>Dritte Ebene</a:t>
            </a:r>
          </a:p>
        </p:txBody>
      </p:sp>
      <p:sp>
        <p:nvSpPr>
          <p:cNvPr id="4" name="Datumsplatzhalter 3"/>
          <p:cNvSpPr>
            <a:spLocks noGrp="1"/>
          </p:cNvSpPr>
          <p:nvPr>
            <p:ph type="dt" sz="half" idx="10"/>
          </p:nvPr>
        </p:nvSpPr>
        <p:spPr>
          <a:xfrm>
            <a:off x="457200" y="6356351"/>
            <a:ext cx="2133600" cy="241002"/>
          </a:xfrm>
          <a:prstGeom prst="rect">
            <a:avLst/>
          </a:prstGeom>
        </p:spPr>
        <p:txBody>
          <a:bodyPr/>
          <a:lstStyle/>
          <a:p>
            <a:endParaRPr lang="de-DE">
              <a:solidFill>
                <a:srgbClr val="000000"/>
              </a:solidFill>
            </a:endParaRPr>
          </a:p>
        </p:txBody>
      </p:sp>
      <p:sp>
        <p:nvSpPr>
          <p:cNvPr id="5" name="Fußzeilenplatzhalter 4"/>
          <p:cNvSpPr>
            <a:spLocks noGrp="1"/>
          </p:cNvSpPr>
          <p:nvPr>
            <p:ph type="ftr" sz="quarter" idx="11"/>
          </p:nvPr>
        </p:nvSpPr>
        <p:spPr>
          <a:xfrm>
            <a:off x="3124200" y="6356350"/>
            <a:ext cx="2895600" cy="245417"/>
          </a:xfrm>
          <a:prstGeom prst="rect">
            <a:avLst/>
          </a:prstGeom>
        </p:spPr>
        <p:txBody>
          <a:bodyPr/>
          <a:lstStyle/>
          <a:p>
            <a:endParaRPr lang="de-DE">
              <a:solidFill>
                <a:srgbClr val="000000"/>
              </a:solidFill>
            </a:endParaRPr>
          </a:p>
        </p:txBody>
      </p:sp>
      <p:sp>
        <p:nvSpPr>
          <p:cNvPr id="6" name="Foliennummernplatzhalter 5"/>
          <p:cNvSpPr>
            <a:spLocks noGrp="1"/>
          </p:cNvSpPr>
          <p:nvPr>
            <p:ph type="sldNum" sz="quarter" idx="12"/>
          </p:nvPr>
        </p:nvSpPr>
        <p:spPr>
          <a:xfrm>
            <a:off x="6543151" y="6356350"/>
            <a:ext cx="2133600" cy="245417"/>
          </a:xfrm>
          <a:prstGeom prst="rect">
            <a:avLst/>
          </a:prstGeom>
        </p:spPr>
        <p:txBody>
          <a:bodyPr/>
          <a:lstStyle/>
          <a:p>
            <a:fld id="{FCBC8550-9F69-4A7E-80CF-A67D54B14CB1}" type="slidenum">
              <a:rPr lang="de-DE" smtClean="0">
                <a:solidFill>
                  <a:srgbClr val="000000"/>
                </a:solidFill>
              </a:rPr>
              <a:pPr/>
              <a:t>‹N›</a:t>
            </a:fld>
            <a:endParaRPr lang="de-DE">
              <a:solidFill>
                <a:srgbClr val="000000"/>
              </a:solidFill>
            </a:endParaRPr>
          </a:p>
        </p:txBody>
      </p:sp>
      <p:sp>
        <p:nvSpPr>
          <p:cNvPr id="8" name="Line 9"/>
          <p:cNvSpPr>
            <a:spLocks noChangeShapeType="1"/>
          </p:cNvSpPr>
          <p:nvPr userDrawn="1"/>
        </p:nvSpPr>
        <p:spPr bwMode="auto">
          <a:xfrm>
            <a:off x="338138" y="330200"/>
            <a:ext cx="0" cy="681038"/>
          </a:xfrm>
          <a:prstGeom prst="line">
            <a:avLst/>
          </a:prstGeom>
          <a:noFill/>
          <a:ln w="19050">
            <a:solidFill>
              <a:srgbClr val="8CD2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de-DE" sz="1800" kern="0">
              <a:solidFill>
                <a:sysClr val="windowText" lastClr="000000"/>
              </a:solidFill>
              <a:latin typeface="Calibri"/>
            </a:endParaRPr>
          </a:p>
        </p:txBody>
      </p:sp>
      <p:sp>
        <p:nvSpPr>
          <p:cNvPr id="10" name="Rectangle 10"/>
          <p:cNvSpPr>
            <a:spLocks noGrp="1" noChangeArrowheads="1"/>
          </p:cNvSpPr>
          <p:nvPr>
            <p:ph type="ctrTitle" hasCustomPrompt="1"/>
          </p:nvPr>
        </p:nvSpPr>
        <p:spPr>
          <a:xfrm>
            <a:off x="418071" y="372172"/>
            <a:ext cx="6890233" cy="604838"/>
          </a:xfrm>
          <a:prstGeom prst="rect">
            <a:avLst/>
          </a:prstGeom>
        </p:spPr>
        <p:txBody>
          <a:bodyPr tIns="45720" rIns="0" bIns="45720" anchor="b">
            <a:normAutofit/>
          </a:bodyPr>
          <a:lstStyle>
            <a:lvl1pPr algn="l">
              <a:defRPr sz="2400">
                <a:latin typeface="Verdana" pitchFamily="34" charset="0"/>
                <a:ea typeface="Verdana" pitchFamily="34" charset="0"/>
                <a:cs typeface="Verdana" pitchFamily="34" charset="0"/>
              </a:defRPr>
            </a:lvl1pPr>
          </a:lstStyle>
          <a:p>
            <a:pPr lvl="0"/>
            <a:r>
              <a:rPr lang="de-DE" noProof="0" dirty="0"/>
              <a:t>Titel durch Klicken bearbeiten</a:t>
            </a:r>
          </a:p>
        </p:txBody>
      </p:sp>
    </p:spTree>
    <p:extLst>
      <p:ext uri="{BB962C8B-B14F-4D97-AF65-F5344CB8AC3E}">
        <p14:creationId xmlns:p14="http://schemas.microsoft.com/office/powerpoint/2010/main" val="10035191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el und Inhalt (mit Grafik)">
    <p:spTree>
      <p:nvGrpSpPr>
        <p:cNvPr id="1" name=""/>
        <p:cNvGrpSpPr/>
        <p:nvPr/>
      </p:nvGrpSpPr>
      <p:grpSpPr>
        <a:xfrm>
          <a:off x="0" y="0"/>
          <a:ext cx="0" cy="0"/>
          <a:chOff x="0" y="0"/>
          <a:chExt cx="0" cy="0"/>
        </a:xfrm>
      </p:grpSpPr>
      <p:pic>
        <p:nvPicPr>
          <p:cNvPr id="10" name="Picture 34" descr="Hintergrund"/>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4740" y="1482725"/>
            <a:ext cx="8353425" cy="4857750"/>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1" hasCustomPrompt="1"/>
          </p:nvPr>
        </p:nvSpPr>
        <p:spPr>
          <a:xfrm>
            <a:off x="383917" y="1472690"/>
            <a:ext cx="8352000" cy="4856400"/>
          </a:xfrm>
          <a:prstGeom prst="rect">
            <a:avLst/>
          </a:prstGeom>
          <a:noFill/>
        </p:spPr>
        <p:txBody>
          <a:bodyPr/>
          <a:lstStyle>
            <a:lvl2pPr>
              <a:defRPr/>
            </a:lvl2pPr>
            <a:lvl3pPr>
              <a:defRPr/>
            </a:lvl3pPr>
          </a:lstStyle>
          <a:p>
            <a:pPr lvl="0"/>
            <a:r>
              <a:rPr lang="de-DE" dirty="0"/>
              <a:t>Text durch Klicken bearbeiten</a:t>
            </a:r>
          </a:p>
          <a:p>
            <a:pPr lvl="1"/>
            <a:r>
              <a:rPr lang="de-DE" dirty="0"/>
              <a:t>Zweite Ebene</a:t>
            </a:r>
          </a:p>
          <a:p>
            <a:pPr lvl="2"/>
            <a:r>
              <a:rPr lang="de-DE" dirty="0"/>
              <a:t>Zweite Ebene</a:t>
            </a:r>
          </a:p>
        </p:txBody>
      </p:sp>
      <p:sp>
        <p:nvSpPr>
          <p:cNvPr id="4" name="Datumsplatzhalter 3"/>
          <p:cNvSpPr>
            <a:spLocks noGrp="1"/>
          </p:cNvSpPr>
          <p:nvPr>
            <p:ph type="dt" sz="half" idx="10"/>
          </p:nvPr>
        </p:nvSpPr>
        <p:spPr>
          <a:xfrm>
            <a:off x="457200" y="6356351"/>
            <a:ext cx="2133600" cy="241002"/>
          </a:xfrm>
          <a:prstGeom prst="rect">
            <a:avLst/>
          </a:prstGeom>
        </p:spPr>
        <p:txBody>
          <a:bodyPr/>
          <a:lstStyle/>
          <a:p>
            <a:endParaRPr lang="de-DE">
              <a:solidFill>
                <a:srgbClr val="000000"/>
              </a:solidFill>
            </a:endParaRPr>
          </a:p>
        </p:txBody>
      </p:sp>
      <p:sp>
        <p:nvSpPr>
          <p:cNvPr id="5" name="Fußzeilenplatzhalter 4"/>
          <p:cNvSpPr>
            <a:spLocks noGrp="1"/>
          </p:cNvSpPr>
          <p:nvPr>
            <p:ph type="ftr" sz="quarter" idx="11"/>
          </p:nvPr>
        </p:nvSpPr>
        <p:spPr>
          <a:xfrm>
            <a:off x="3124200" y="6356350"/>
            <a:ext cx="2895600" cy="235369"/>
          </a:xfrm>
          <a:prstGeom prst="rect">
            <a:avLst/>
          </a:prstGeom>
        </p:spPr>
        <p:txBody>
          <a:bodyPr/>
          <a:lstStyle/>
          <a:p>
            <a:endParaRPr lang="de-DE">
              <a:solidFill>
                <a:srgbClr val="000000"/>
              </a:solidFill>
            </a:endParaRPr>
          </a:p>
        </p:txBody>
      </p:sp>
      <p:sp>
        <p:nvSpPr>
          <p:cNvPr id="6" name="Foliennummernplatzhalter 5"/>
          <p:cNvSpPr>
            <a:spLocks noGrp="1"/>
          </p:cNvSpPr>
          <p:nvPr>
            <p:ph type="sldNum" sz="quarter" idx="12"/>
          </p:nvPr>
        </p:nvSpPr>
        <p:spPr>
          <a:xfrm>
            <a:off x="6553200" y="6356350"/>
            <a:ext cx="2133600" cy="245417"/>
          </a:xfrm>
          <a:prstGeom prst="rect">
            <a:avLst/>
          </a:prstGeom>
        </p:spPr>
        <p:txBody>
          <a:bodyPr/>
          <a:lstStyle/>
          <a:p>
            <a:fld id="{FCBC8550-9F69-4A7E-80CF-A67D54B14CB1}" type="slidenum">
              <a:rPr lang="de-DE" smtClean="0">
                <a:solidFill>
                  <a:srgbClr val="000000"/>
                </a:solidFill>
              </a:rPr>
              <a:pPr/>
              <a:t>‹N›</a:t>
            </a:fld>
            <a:endParaRPr lang="de-DE">
              <a:solidFill>
                <a:srgbClr val="000000"/>
              </a:solidFill>
            </a:endParaRPr>
          </a:p>
        </p:txBody>
      </p:sp>
      <p:sp>
        <p:nvSpPr>
          <p:cNvPr id="8" name="Line 9"/>
          <p:cNvSpPr>
            <a:spLocks noChangeShapeType="1"/>
          </p:cNvSpPr>
          <p:nvPr userDrawn="1"/>
        </p:nvSpPr>
        <p:spPr bwMode="auto">
          <a:xfrm>
            <a:off x="338138" y="330200"/>
            <a:ext cx="0" cy="681038"/>
          </a:xfrm>
          <a:prstGeom prst="line">
            <a:avLst/>
          </a:prstGeom>
          <a:noFill/>
          <a:ln w="19050">
            <a:solidFill>
              <a:srgbClr val="8CD2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de-DE" sz="1800" kern="0">
              <a:solidFill>
                <a:sysClr val="windowText" lastClr="000000"/>
              </a:solidFill>
              <a:latin typeface="Calibri"/>
            </a:endParaRPr>
          </a:p>
        </p:txBody>
      </p:sp>
      <p:sp>
        <p:nvSpPr>
          <p:cNvPr id="11" name="Rectangle 10"/>
          <p:cNvSpPr>
            <a:spLocks noGrp="1" noChangeArrowheads="1"/>
          </p:cNvSpPr>
          <p:nvPr>
            <p:ph type="ctrTitle" hasCustomPrompt="1"/>
          </p:nvPr>
        </p:nvSpPr>
        <p:spPr>
          <a:xfrm>
            <a:off x="418071" y="372172"/>
            <a:ext cx="6890233" cy="604838"/>
          </a:xfrm>
          <a:prstGeom prst="rect">
            <a:avLst/>
          </a:prstGeom>
        </p:spPr>
        <p:txBody>
          <a:bodyPr tIns="45720" rIns="0" bIns="45720" anchor="b">
            <a:normAutofit/>
          </a:bodyPr>
          <a:lstStyle>
            <a:lvl1pPr algn="l">
              <a:defRPr sz="2400">
                <a:latin typeface="Verdana" pitchFamily="34" charset="0"/>
                <a:ea typeface="Verdana" pitchFamily="34" charset="0"/>
                <a:cs typeface="Verdana" pitchFamily="34" charset="0"/>
              </a:defRPr>
            </a:lvl1pPr>
          </a:lstStyle>
          <a:p>
            <a:pPr lvl="0"/>
            <a:r>
              <a:rPr lang="de-DE" noProof="0" dirty="0"/>
              <a:t>Titel durch Klicken bearbeiten</a:t>
            </a:r>
          </a:p>
        </p:txBody>
      </p:sp>
    </p:spTree>
    <p:extLst>
      <p:ext uri="{BB962C8B-B14F-4D97-AF65-F5344CB8AC3E}">
        <p14:creationId xmlns:p14="http://schemas.microsoft.com/office/powerpoint/2010/main" val="29250352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rafik und Inhalt">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356351"/>
            <a:ext cx="2133600" cy="205224"/>
          </a:xfrm>
          <a:prstGeom prst="rect">
            <a:avLst/>
          </a:prstGeom>
        </p:spPr>
        <p:txBody>
          <a:bodyPr/>
          <a:lstStyle/>
          <a:p>
            <a:endParaRPr lang="de-DE">
              <a:solidFill>
                <a:srgbClr val="000000"/>
              </a:solidFill>
            </a:endParaRPr>
          </a:p>
        </p:txBody>
      </p:sp>
      <p:sp>
        <p:nvSpPr>
          <p:cNvPr id="6" name="Fußzeilenplatzhalter 5"/>
          <p:cNvSpPr>
            <a:spLocks noGrp="1"/>
          </p:cNvSpPr>
          <p:nvPr>
            <p:ph type="ftr" sz="quarter" idx="11"/>
          </p:nvPr>
        </p:nvSpPr>
        <p:spPr>
          <a:xfrm>
            <a:off x="3124200" y="6356351"/>
            <a:ext cx="2895600" cy="215272"/>
          </a:xfrm>
          <a:prstGeom prst="rect">
            <a:avLst/>
          </a:prstGeom>
        </p:spPr>
        <p:txBody>
          <a:bodyPr/>
          <a:lstStyle/>
          <a:p>
            <a:endParaRPr lang="de-DE">
              <a:solidFill>
                <a:srgbClr val="000000"/>
              </a:solidFill>
            </a:endParaRPr>
          </a:p>
        </p:txBody>
      </p:sp>
      <p:sp>
        <p:nvSpPr>
          <p:cNvPr id="7" name="Foliennummernplatzhalter 6"/>
          <p:cNvSpPr>
            <a:spLocks noGrp="1"/>
          </p:cNvSpPr>
          <p:nvPr>
            <p:ph type="sldNum" sz="quarter" idx="12"/>
          </p:nvPr>
        </p:nvSpPr>
        <p:spPr>
          <a:xfrm>
            <a:off x="6553200" y="6356351"/>
            <a:ext cx="2133600" cy="215272"/>
          </a:xfrm>
          <a:prstGeom prst="rect">
            <a:avLst/>
          </a:prstGeom>
        </p:spPr>
        <p:txBody>
          <a:bodyPr/>
          <a:lstStyle/>
          <a:p>
            <a:fld id="{FCBC8550-9F69-4A7E-80CF-A67D54B14CB1}" type="slidenum">
              <a:rPr lang="de-DE" smtClean="0">
                <a:solidFill>
                  <a:srgbClr val="000000"/>
                </a:solidFill>
              </a:rPr>
              <a:pPr/>
              <a:t>‹N›</a:t>
            </a:fld>
            <a:endParaRPr lang="de-DE">
              <a:solidFill>
                <a:srgbClr val="000000"/>
              </a:solidFill>
            </a:endParaRPr>
          </a:p>
        </p:txBody>
      </p:sp>
      <p:sp>
        <p:nvSpPr>
          <p:cNvPr id="9" name="Line 9"/>
          <p:cNvSpPr>
            <a:spLocks noChangeShapeType="1"/>
          </p:cNvSpPr>
          <p:nvPr userDrawn="1"/>
        </p:nvSpPr>
        <p:spPr bwMode="auto">
          <a:xfrm>
            <a:off x="338138" y="330200"/>
            <a:ext cx="0" cy="681038"/>
          </a:xfrm>
          <a:prstGeom prst="line">
            <a:avLst/>
          </a:prstGeom>
          <a:noFill/>
          <a:ln w="19050">
            <a:solidFill>
              <a:srgbClr val="8CD2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de-DE" sz="1800" kern="0">
              <a:solidFill>
                <a:sysClr val="windowText" lastClr="000000"/>
              </a:solidFill>
              <a:latin typeface="Calibri"/>
            </a:endParaRPr>
          </a:p>
        </p:txBody>
      </p:sp>
      <p:sp>
        <p:nvSpPr>
          <p:cNvPr id="11" name="Inhaltsplatzhalter 2"/>
          <p:cNvSpPr>
            <a:spLocks noGrp="1"/>
          </p:cNvSpPr>
          <p:nvPr>
            <p:ph sz="half" idx="13" hasCustomPrompt="1"/>
          </p:nvPr>
        </p:nvSpPr>
        <p:spPr>
          <a:xfrm>
            <a:off x="4572000" y="1483200"/>
            <a:ext cx="4176464" cy="4856400"/>
          </a:xfrm>
          <a:prstGeom prst="rect">
            <a:avLst/>
          </a:prstGeom>
        </p:spPr>
        <p:txBody>
          <a:bodyPr/>
          <a:lstStyle>
            <a:lvl1pPr>
              <a:defRPr sz="1600"/>
            </a:lvl1pPr>
            <a:lvl2pPr>
              <a:defRPr sz="1600"/>
            </a:lvl2pPr>
            <a:lvl3pPr>
              <a:defRPr sz="1600"/>
            </a:lvl3pPr>
            <a:lvl4pPr>
              <a:defRPr sz="1600"/>
            </a:lvl4pPr>
            <a:lvl5pPr>
              <a:defRPr sz="1800"/>
            </a:lvl5pPr>
            <a:lvl6pPr>
              <a:defRPr sz="1800"/>
            </a:lvl6pPr>
            <a:lvl7pPr>
              <a:defRPr sz="1800"/>
            </a:lvl7pPr>
            <a:lvl8pPr>
              <a:defRPr sz="1800"/>
            </a:lvl8pPr>
            <a:lvl9pPr>
              <a:defRPr sz="1800"/>
            </a:lvl9pPr>
          </a:lstStyle>
          <a:p>
            <a:pPr lvl="0"/>
            <a:r>
              <a:rPr lang="de-DE" dirty="0"/>
              <a:t>Text durch Klicken bearbeiten</a:t>
            </a:r>
          </a:p>
          <a:p>
            <a:pPr lvl="1"/>
            <a:r>
              <a:rPr lang="de-DE" dirty="0"/>
              <a:t>Zweite Ebene</a:t>
            </a:r>
          </a:p>
          <a:p>
            <a:pPr lvl="2"/>
            <a:r>
              <a:rPr lang="de-DE" dirty="0"/>
              <a:t>Dritte Ebene</a:t>
            </a:r>
          </a:p>
        </p:txBody>
      </p:sp>
      <p:pic>
        <p:nvPicPr>
          <p:cNvPr id="12" name="Picture 4" descr="Datev_Book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1482725"/>
            <a:ext cx="3961259" cy="485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0"/>
          <p:cNvSpPr>
            <a:spLocks noGrp="1" noChangeArrowheads="1"/>
          </p:cNvSpPr>
          <p:nvPr>
            <p:ph type="ctrTitle" hasCustomPrompt="1"/>
          </p:nvPr>
        </p:nvSpPr>
        <p:spPr>
          <a:xfrm>
            <a:off x="418071" y="372172"/>
            <a:ext cx="6890233" cy="604838"/>
          </a:xfrm>
          <a:prstGeom prst="rect">
            <a:avLst/>
          </a:prstGeom>
        </p:spPr>
        <p:txBody>
          <a:bodyPr tIns="45720" rIns="0" bIns="45720" anchor="b">
            <a:normAutofit/>
          </a:bodyPr>
          <a:lstStyle>
            <a:lvl1pPr algn="l">
              <a:defRPr sz="2400">
                <a:latin typeface="Verdana" pitchFamily="34" charset="0"/>
                <a:ea typeface="Verdana" pitchFamily="34" charset="0"/>
                <a:cs typeface="Verdana" pitchFamily="34" charset="0"/>
              </a:defRPr>
            </a:lvl1pPr>
          </a:lstStyle>
          <a:p>
            <a:pPr lvl="0"/>
            <a:r>
              <a:rPr lang="de-DE" noProof="0" dirty="0"/>
              <a:t>Titel durch Klicken bearbeiten</a:t>
            </a:r>
          </a:p>
        </p:txBody>
      </p:sp>
    </p:spTree>
    <p:extLst>
      <p:ext uri="{BB962C8B-B14F-4D97-AF65-F5344CB8AC3E}">
        <p14:creationId xmlns:p14="http://schemas.microsoft.com/office/powerpoint/2010/main" val="2963512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halt und Grafik">
    <p:spTree>
      <p:nvGrpSpPr>
        <p:cNvPr id="1" name=""/>
        <p:cNvGrpSpPr/>
        <p:nvPr/>
      </p:nvGrpSpPr>
      <p:grpSpPr>
        <a:xfrm>
          <a:off x="0" y="0"/>
          <a:ext cx="0" cy="0"/>
          <a:chOff x="0" y="0"/>
          <a:chExt cx="0" cy="0"/>
        </a:xfrm>
      </p:grpSpPr>
      <p:sp>
        <p:nvSpPr>
          <p:cNvPr id="5" name="Datumsplatzhalter 4"/>
          <p:cNvSpPr>
            <a:spLocks noGrp="1"/>
          </p:cNvSpPr>
          <p:nvPr>
            <p:ph type="dt" sz="half" idx="10"/>
          </p:nvPr>
        </p:nvSpPr>
        <p:spPr>
          <a:xfrm>
            <a:off x="457200" y="6356350"/>
            <a:ext cx="2133600" cy="195175"/>
          </a:xfrm>
          <a:prstGeom prst="rect">
            <a:avLst/>
          </a:prstGeom>
        </p:spPr>
        <p:txBody>
          <a:bodyPr/>
          <a:lstStyle/>
          <a:p>
            <a:endParaRPr lang="de-DE">
              <a:solidFill>
                <a:srgbClr val="000000"/>
              </a:solidFill>
            </a:endParaRPr>
          </a:p>
        </p:txBody>
      </p:sp>
      <p:sp>
        <p:nvSpPr>
          <p:cNvPr id="6" name="Fußzeilenplatzhalter 5"/>
          <p:cNvSpPr>
            <a:spLocks noGrp="1"/>
          </p:cNvSpPr>
          <p:nvPr>
            <p:ph type="ftr" sz="quarter" idx="11"/>
          </p:nvPr>
        </p:nvSpPr>
        <p:spPr>
          <a:xfrm>
            <a:off x="3124200" y="6356351"/>
            <a:ext cx="2895600" cy="215271"/>
          </a:xfrm>
          <a:prstGeom prst="rect">
            <a:avLst/>
          </a:prstGeom>
        </p:spPr>
        <p:txBody>
          <a:bodyPr/>
          <a:lstStyle/>
          <a:p>
            <a:endParaRPr lang="de-DE">
              <a:solidFill>
                <a:srgbClr val="000000"/>
              </a:solidFill>
            </a:endParaRPr>
          </a:p>
        </p:txBody>
      </p:sp>
      <p:sp>
        <p:nvSpPr>
          <p:cNvPr id="7" name="Foliennummernplatzhalter 6"/>
          <p:cNvSpPr>
            <a:spLocks noGrp="1"/>
          </p:cNvSpPr>
          <p:nvPr>
            <p:ph type="sldNum" sz="quarter" idx="12"/>
          </p:nvPr>
        </p:nvSpPr>
        <p:spPr>
          <a:xfrm>
            <a:off x="6553200" y="6356351"/>
            <a:ext cx="2133600" cy="215271"/>
          </a:xfrm>
          <a:prstGeom prst="rect">
            <a:avLst/>
          </a:prstGeom>
        </p:spPr>
        <p:txBody>
          <a:bodyPr/>
          <a:lstStyle/>
          <a:p>
            <a:fld id="{FCBC8550-9F69-4A7E-80CF-A67D54B14CB1}" type="slidenum">
              <a:rPr lang="de-DE" smtClean="0">
                <a:solidFill>
                  <a:srgbClr val="000000"/>
                </a:solidFill>
              </a:rPr>
              <a:pPr/>
              <a:t>‹N›</a:t>
            </a:fld>
            <a:endParaRPr lang="de-DE">
              <a:solidFill>
                <a:srgbClr val="000000"/>
              </a:solidFill>
            </a:endParaRPr>
          </a:p>
        </p:txBody>
      </p:sp>
      <p:sp>
        <p:nvSpPr>
          <p:cNvPr id="9" name="Line 9"/>
          <p:cNvSpPr>
            <a:spLocks noChangeShapeType="1"/>
          </p:cNvSpPr>
          <p:nvPr userDrawn="1"/>
        </p:nvSpPr>
        <p:spPr bwMode="auto">
          <a:xfrm>
            <a:off x="338138" y="330200"/>
            <a:ext cx="0" cy="681038"/>
          </a:xfrm>
          <a:prstGeom prst="line">
            <a:avLst/>
          </a:prstGeom>
          <a:noFill/>
          <a:ln w="19050">
            <a:solidFill>
              <a:srgbClr val="8CD2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de-DE" sz="1800" kern="0">
              <a:solidFill>
                <a:sysClr val="windowText" lastClr="000000"/>
              </a:solidFill>
              <a:latin typeface="Calibri"/>
            </a:endParaRPr>
          </a:p>
        </p:txBody>
      </p:sp>
      <p:sp>
        <p:nvSpPr>
          <p:cNvPr id="11" name="Inhaltsplatzhalter 2"/>
          <p:cNvSpPr>
            <a:spLocks noGrp="1"/>
          </p:cNvSpPr>
          <p:nvPr>
            <p:ph sz="half" idx="13" hasCustomPrompt="1"/>
          </p:nvPr>
        </p:nvSpPr>
        <p:spPr>
          <a:xfrm>
            <a:off x="442460" y="1465327"/>
            <a:ext cx="4176464" cy="4856400"/>
          </a:xfrm>
          <a:prstGeom prst="rect">
            <a:avLst/>
          </a:prstGeom>
        </p:spPr>
        <p:txBody>
          <a:bodyPr/>
          <a:lstStyle>
            <a:lvl1pPr>
              <a:defRPr sz="1600"/>
            </a:lvl1pPr>
            <a:lvl2pPr>
              <a:defRPr sz="1600"/>
            </a:lvl2pPr>
            <a:lvl3pPr>
              <a:defRPr sz="1600"/>
            </a:lvl3pPr>
            <a:lvl4pPr>
              <a:defRPr sz="1600"/>
            </a:lvl4pPr>
            <a:lvl5pPr>
              <a:defRPr sz="1800"/>
            </a:lvl5pPr>
            <a:lvl6pPr>
              <a:defRPr sz="1800"/>
            </a:lvl6pPr>
            <a:lvl7pPr>
              <a:defRPr sz="1800"/>
            </a:lvl7pPr>
            <a:lvl8pPr>
              <a:defRPr sz="1800"/>
            </a:lvl8pPr>
            <a:lvl9pPr>
              <a:defRPr sz="1800"/>
            </a:lvl9pPr>
          </a:lstStyle>
          <a:p>
            <a:pPr lvl="0"/>
            <a:r>
              <a:rPr lang="de-DE" dirty="0"/>
              <a:t>Text durch Klicken bearbeiten</a:t>
            </a:r>
          </a:p>
          <a:p>
            <a:pPr lvl="1"/>
            <a:r>
              <a:rPr lang="de-DE" dirty="0"/>
              <a:t>Zweite Ebene</a:t>
            </a:r>
          </a:p>
          <a:p>
            <a:pPr lvl="2"/>
            <a:r>
              <a:rPr lang="de-DE" dirty="0"/>
              <a:t>Dritte Ebene</a:t>
            </a:r>
          </a:p>
        </p:txBody>
      </p:sp>
      <p:pic>
        <p:nvPicPr>
          <p:cNvPr id="13" name="Picture 4" descr="Datev_Books"/>
          <p:cNvPicPr preferRelativeResize="0">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9638" y="1482725"/>
            <a:ext cx="41021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p:cNvSpPr>
            <a:spLocks noGrp="1" noChangeArrowheads="1"/>
          </p:cNvSpPr>
          <p:nvPr>
            <p:ph type="ctrTitle" hasCustomPrompt="1"/>
          </p:nvPr>
        </p:nvSpPr>
        <p:spPr>
          <a:xfrm>
            <a:off x="418071" y="372172"/>
            <a:ext cx="6890233" cy="604838"/>
          </a:xfrm>
          <a:prstGeom prst="rect">
            <a:avLst/>
          </a:prstGeom>
        </p:spPr>
        <p:txBody>
          <a:bodyPr tIns="45720" rIns="0" bIns="45720" anchor="b">
            <a:normAutofit/>
          </a:bodyPr>
          <a:lstStyle>
            <a:lvl1pPr algn="l">
              <a:defRPr sz="2400">
                <a:latin typeface="Verdana" pitchFamily="34" charset="0"/>
                <a:ea typeface="Verdana" pitchFamily="34" charset="0"/>
                <a:cs typeface="Verdana" pitchFamily="34" charset="0"/>
              </a:defRPr>
            </a:lvl1pPr>
          </a:lstStyle>
          <a:p>
            <a:pPr lvl="0"/>
            <a:r>
              <a:rPr lang="de-DE" noProof="0" dirty="0"/>
              <a:t>Titel durch Klicken bearbeiten</a:t>
            </a:r>
          </a:p>
        </p:txBody>
      </p:sp>
    </p:spTree>
    <p:extLst>
      <p:ext uri="{BB962C8B-B14F-4D97-AF65-F5344CB8AC3E}">
        <p14:creationId xmlns:p14="http://schemas.microsoft.com/office/powerpoint/2010/main" val="7864291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Abschlussfolie (nicht drucken!)">
    <p:spTree>
      <p:nvGrpSpPr>
        <p:cNvPr id="1" name=""/>
        <p:cNvGrpSpPr/>
        <p:nvPr/>
      </p:nvGrpSpPr>
      <p:grpSpPr>
        <a:xfrm>
          <a:off x="0" y="0"/>
          <a:ext cx="0" cy="0"/>
          <a:chOff x="0" y="0"/>
          <a:chExt cx="0" cy="0"/>
        </a:xfrm>
      </p:grpSpPr>
      <p:grpSp>
        <p:nvGrpSpPr>
          <p:cNvPr id="5" name="Gruppieren 4"/>
          <p:cNvGrpSpPr/>
          <p:nvPr userDrawn="1"/>
        </p:nvGrpSpPr>
        <p:grpSpPr>
          <a:xfrm>
            <a:off x="0" y="0"/>
            <a:ext cx="9144000" cy="6858000"/>
            <a:chOff x="0" y="0"/>
            <a:chExt cx="9144000" cy="6858000"/>
          </a:xfrm>
        </p:grpSpPr>
        <p:sp>
          <p:nvSpPr>
            <p:cNvPr id="6" name="Rectangle 2"/>
            <p:cNvSpPr>
              <a:spLocks noChangeArrowheads="1"/>
            </p:cNvSpPr>
            <p:nvPr/>
          </p:nvSpPr>
          <p:spPr bwMode="auto">
            <a:xfrm>
              <a:off x="0" y="0"/>
              <a:ext cx="9144000" cy="6858000"/>
            </a:xfrm>
            <a:prstGeom prst="rect">
              <a:avLst/>
            </a:prstGeom>
            <a:solidFill>
              <a:schemeClr val="bg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auto">
                <a:spcBef>
                  <a:spcPts val="0"/>
                </a:spcBef>
                <a:spcAft>
                  <a:spcPts val="0"/>
                </a:spcAft>
              </a:pPr>
              <a:endParaRPr lang="de-DE" sz="1800">
                <a:solidFill>
                  <a:srgbClr val="000000"/>
                </a:solidFill>
                <a:latin typeface="Calibri"/>
              </a:endParaRPr>
            </a:p>
          </p:txBody>
        </p:sp>
        <p:pic>
          <p:nvPicPr>
            <p:cNvPr id="7" name="Picture 3" descr="LogoCla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2025650"/>
              <a:ext cx="4897438" cy="28082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7974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232C23FD-45D5-4290-B9E7-35FF02963F9C}" type="slidenum">
              <a:rPr lang="de-DE"/>
              <a:pPr>
                <a:defRPr/>
              </a:pPr>
              <a:t>‹N›</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2"/>
          <p:cNvSpPr>
            <a:spLocks noGrp="1" noChangeArrowheads="1"/>
          </p:cNvSpPr>
          <p:nvPr>
            <p:ph type="sldNum" sz="quarter" idx="10"/>
          </p:nvPr>
        </p:nvSpPr>
        <p:spPr>
          <a:ln/>
        </p:spPr>
        <p:txBody>
          <a:bodyPr/>
          <a:lstStyle>
            <a:lvl1pPr>
              <a:defRPr/>
            </a:lvl1pPr>
          </a:lstStyle>
          <a:p>
            <a:pPr>
              <a:defRPr/>
            </a:pPr>
            <a:fld id="{A9E3D2C6-EACE-4C71-A69B-FCA8B50A84ED}" type="slidenum">
              <a:rPr lang="de-DE"/>
              <a:pPr>
                <a:defRPr/>
              </a:pPr>
              <a:t>‹N›</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2"/>
          <p:cNvSpPr>
            <a:spLocks noGrp="1" noChangeArrowheads="1"/>
          </p:cNvSpPr>
          <p:nvPr>
            <p:ph type="sldNum" sz="quarter" idx="10"/>
          </p:nvPr>
        </p:nvSpPr>
        <p:spPr>
          <a:ln/>
        </p:spPr>
        <p:txBody>
          <a:bodyPr/>
          <a:lstStyle>
            <a:lvl1pPr>
              <a:defRPr/>
            </a:lvl1pPr>
          </a:lstStyle>
          <a:p>
            <a:pPr>
              <a:defRPr/>
            </a:pPr>
            <a:fld id="{2A60F5A1-E626-4597-98CE-123A153152D5}" type="slidenum">
              <a:rPr lang="de-DE"/>
              <a:pPr>
                <a:defRPr/>
              </a:pPr>
              <a:t>‹N›</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2.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5.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2.jpe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8.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10" Type="http://schemas.openxmlformats.org/officeDocument/2006/relationships/image" Target="../media/image4.jpeg"/><Relationship Id="rId4" Type="http://schemas.openxmlformats.org/officeDocument/2006/relationships/slideLayout" Target="../slideLayouts/slideLayout63.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magine 10" descr="logo.jpg"/>
          <p:cNvPicPr>
            <a:picLocks noChangeAspect="1"/>
          </p:cNvPicPr>
          <p:nvPr userDrawn="1"/>
        </p:nvPicPr>
        <p:blipFill>
          <a:blip r:embed="rId17" cstate="print"/>
          <a:stretch>
            <a:fillRect/>
          </a:stretch>
        </p:blipFill>
        <p:spPr>
          <a:xfrm>
            <a:off x="8244408" y="6106278"/>
            <a:ext cx="642938" cy="674370"/>
          </a:xfrm>
          <a:prstGeom prst="rect">
            <a:avLst/>
          </a:prstGeom>
        </p:spPr>
      </p:pic>
      <p:sp>
        <p:nvSpPr>
          <p:cNvPr id="1026" name="Rectangle 3"/>
          <p:cNvSpPr>
            <a:spLocks noGrp="1" noChangeArrowheads="1"/>
          </p:cNvSpPr>
          <p:nvPr>
            <p:ph type="body" idx="1"/>
          </p:nvPr>
        </p:nvSpPr>
        <p:spPr bwMode="auto">
          <a:xfrm>
            <a:off x="466725" y="1196752"/>
            <a:ext cx="8353425" cy="46684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noProof="0" dirty="0"/>
              <a:t>Testo</a:t>
            </a:r>
          </a:p>
          <a:p>
            <a:pPr lvl="1"/>
            <a:r>
              <a:rPr lang="it-IT" noProof="0" dirty="0"/>
              <a:t>Punto elenco 1</a:t>
            </a:r>
          </a:p>
          <a:p>
            <a:pPr lvl="2"/>
            <a:r>
              <a:rPr lang="it-IT" noProof="0" dirty="0"/>
              <a:t>Punto elenco 2</a:t>
            </a:r>
          </a:p>
        </p:txBody>
      </p:sp>
      <p:sp>
        <p:nvSpPr>
          <p:cNvPr id="1028" name="Rectangle 8"/>
          <p:cNvSpPr>
            <a:spLocks noGrp="1" noChangeArrowheads="1"/>
          </p:cNvSpPr>
          <p:nvPr>
            <p:ph type="title"/>
          </p:nvPr>
        </p:nvSpPr>
        <p:spPr bwMode="auto">
          <a:xfrm>
            <a:off x="449263" y="470664"/>
            <a:ext cx="7056437" cy="400110"/>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it-IT" noProof="0" dirty="0"/>
              <a:t>Titolo</a:t>
            </a:r>
          </a:p>
        </p:txBody>
      </p:sp>
      <p:sp>
        <p:nvSpPr>
          <p:cNvPr id="421897" name="Line 9"/>
          <p:cNvSpPr>
            <a:spLocks noChangeShapeType="1"/>
          </p:cNvSpPr>
          <p:nvPr/>
        </p:nvSpPr>
        <p:spPr bwMode="auto">
          <a:xfrm>
            <a:off x="338138" y="330200"/>
            <a:ext cx="0" cy="681038"/>
          </a:xfrm>
          <a:prstGeom prst="line">
            <a:avLst/>
          </a:prstGeom>
          <a:noFill/>
          <a:ln w="19050">
            <a:solidFill>
              <a:schemeClr val="folHlink"/>
            </a:solidFill>
            <a:round/>
            <a:headEnd/>
            <a:tailEnd/>
          </a:ln>
          <a:effectLst/>
        </p:spPr>
        <p:txBody>
          <a:bodyPr/>
          <a:lstStyle/>
          <a:p>
            <a:pPr algn="ctr">
              <a:lnSpc>
                <a:spcPct val="90000"/>
              </a:lnSpc>
              <a:defRPr/>
            </a:pPr>
            <a:endParaRPr lang="de-DE"/>
          </a:p>
        </p:txBody>
      </p:sp>
      <p:sp>
        <p:nvSpPr>
          <p:cNvPr id="421900" name="Rectangle 12"/>
          <p:cNvSpPr>
            <a:spLocks noGrp="1" noChangeArrowheads="1"/>
          </p:cNvSpPr>
          <p:nvPr>
            <p:ph type="sldNum" sz="quarter" idx="4"/>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900"/>
            </a:lvl1pPr>
          </a:lstStyle>
          <a:p>
            <a:pPr>
              <a:defRPr/>
            </a:pPr>
            <a:fld id="{3EDEE3B1-7052-4A3E-94E9-F616ED7404C0}" type="slidenum">
              <a:rPr lang="de-DE" smtClean="0"/>
              <a:pPr>
                <a:defRPr/>
              </a:pPr>
              <a:t>‹N›</a:t>
            </a:fld>
            <a:endParaRPr lang="de-DE" dirty="0"/>
          </a:p>
        </p:txBody>
      </p:sp>
      <p:sp>
        <p:nvSpPr>
          <p:cNvPr id="421903" name="Text Box 15"/>
          <p:cNvSpPr txBox="1">
            <a:spLocks noChangeArrowheads="1"/>
          </p:cNvSpPr>
          <p:nvPr/>
        </p:nvSpPr>
        <p:spPr bwMode="auto">
          <a:xfrm>
            <a:off x="468313" y="6596063"/>
            <a:ext cx="2087562" cy="187325"/>
          </a:xfrm>
          <a:prstGeom prst="rect">
            <a:avLst/>
          </a:prstGeom>
          <a:noFill/>
          <a:ln w="9525" algn="ctr">
            <a:noFill/>
            <a:miter lim="800000"/>
            <a:headEnd/>
            <a:tailEnd/>
          </a:ln>
          <a:effectLst/>
        </p:spPr>
        <p:txBody>
          <a:bodyPr lIns="90000" tIns="46800" rIns="90000" bIns="46800">
            <a:spAutoFit/>
          </a:bodyPr>
          <a:lstStyle/>
          <a:p>
            <a:pPr algn="ctr" defTabSz="927100">
              <a:lnSpc>
                <a:spcPct val="90000"/>
              </a:lnSpc>
              <a:spcBef>
                <a:spcPct val="50000"/>
              </a:spcBef>
              <a:defRPr/>
            </a:pPr>
            <a:endParaRPr lang="de-DE" sz="700"/>
          </a:p>
        </p:txBody>
      </p:sp>
    </p:spTree>
  </p:cSld>
  <p:clrMap bg1="lt1" tx1="dk1" bg2="lt2" tx2="dk2" accent1="accent1" accent2="accent2" accent3="accent3" accent4="accent4" accent5="accent5" accent6="accent6" hlink="hlink" folHlink="folHlink"/>
  <p:sldLayoutIdLst>
    <p:sldLayoutId id="2147484095" r:id="rId1"/>
    <p:sldLayoutId id="2147483902" r:id="rId2"/>
    <p:sldLayoutId id="2147483901" r:id="rId3"/>
    <p:sldLayoutId id="2147483900" r:id="rId4"/>
    <p:sldLayoutId id="2147483899" r:id="rId5"/>
    <p:sldLayoutId id="2147483898" r:id="rId6"/>
    <p:sldLayoutId id="2147483897" r:id="rId7"/>
    <p:sldLayoutId id="2147483896" r:id="rId8"/>
    <p:sldLayoutId id="2147483895" r:id="rId9"/>
    <p:sldLayoutId id="2147483894" r:id="rId10"/>
    <p:sldLayoutId id="2147483893" r:id="rId11"/>
    <p:sldLayoutId id="2147483892" r:id="rId12"/>
    <p:sldLayoutId id="2147483891" r:id="rId13"/>
    <p:sldLayoutId id="2147483890" r:id="rId14"/>
    <p:sldLayoutId id="2147483889" r:id="rId15"/>
  </p:sldLayoutIdLst>
  <p:hf hdr="0" ftr="0"/>
  <p:txStyles>
    <p:title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p:titleStyle>
    <p:bodyStyle>
      <a:lvl1pPr marL="263525" indent="-263525" algn="l" rtl="0" eaLnBrk="1" fontAlgn="base" hangingPunct="1">
        <a:spcBef>
          <a:spcPct val="50000"/>
        </a:spcBef>
        <a:spcAft>
          <a:spcPct val="0"/>
        </a:spcAft>
        <a:buClr>
          <a:schemeClr val="folHlink"/>
        </a:buClr>
        <a:buFont typeface="Wingdings" pitchFamily="2" charset="2"/>
        <a:buChar char="n"/>
        <a:defRPr>
          <a:solidFill>
            <a:schemeClr val="tx1"/>
          </a:solidFill>
          <a:latin typeface="+mn-lt"/>
          <a:ea typeface="+mn-ea"/>
          <a:cs typeface="+mn-cs"/>
        </a:defRPr>
      </a:lvl1pPr>
      <a:lvl2pPr marL="471488" indent="-206375" algn="l" rtl="0" eaLnBrk="1" fontAlgn="base" hangingPunct="1">
        <a:spcBef>
          <a:spcPct val="50000"/>
        </a:spcBef>
        <a:spcAft>
          <a:spcPct val="0"/>
        </a:spcAft>
        <a:buClr>
          <a:schemeClr val="folHlink"/>
        </a:buClr>
        <a:buSzPct val="110000"/>
        <a:buFont typeface="Wingdings" pitchFamily="2" charset="2"/>
        <a:buChar char="§"/>
        <a:defRPr>
          <a:solidFill>
            <a:schemeClr val="tx1"/>
          </a:solidFill>
          <a:latin typeface="+mn-lt"/>
        </a:defRPr>
      </a:lvl2pPr>
      <a:lvl3pPr marL="665163" indent="-192088" algn="l" rtl="0" eaLnBrk="1" fontAlgn="base" hangingPunct="1">
        <a:spcBef>
          <a:spcPct val="50000"/>
        </a:spcBef>
        <a:spcAft>
          <a:spcPct val="0"/>
        </a:spcAft>
        <a:buClr>
          <a:schemeClr val="folHlink"/>
        </a:buClr>
        <a:buFont typeface="Wide Latin" pitchFamily="18" charset="0"/>
        <a:buChar char="-"/>
        <a:defRPr>
          <a:solidFill>
            <a:schemeClr val="tx1"/>
          </a:solidFill>
          <a:latin typeface="+mn-lt"/>
        </a:defRPr>
      </a:lvl3pPr>
      <a:lvl4pPr marL="1641475"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93602" name="Rectangle 2"/>
          <p:cNvSpPr>
            <a:spLocks noGrp="1" noChangeArrowheads="1"/>
          </p:cNvSpPr>
          <p:nvPr>
            <p:ph type="body" idx="1"/>
          </p:nvPr>
        </p:nvSpPr>
        <p:spPr bwMode="auto">
          <a:xfrm>
            <a:off x="611188" y="1484313"/>
            <a:ext cx="835342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p:txBody>
      </p:sp>
      <p:pic>
        <p:nvPicPr>
          <p:cNvPr id="793603" name="Picture 3" descr="DATEV_Logo_40Jahre_RGB"/>
          <p:cNvPicPr>
            <a:picLocks noChangeAspect="1" noChangeArrowheads="1"/>
          </p:cNvPicPr>
          <p:nvPr/>
        </p:nvPicPr>
        <p:blipFill>
          <a:blip r:embed="rId4" cstate="print">
            <a:extLst>
              <a:ext uri="{28A0092B-C50C-407E-A947-70E740481C1C}">
                <a14:useLocalDpi xmlns:a14="http://schemas.microsoft.com/office/drawing/2010/main" val="0"/>
              </a:ext>
            </a:extLst>
          </a:blip>
          <a:srcRect b="29294"/>
          <a:stretch>
            <a:fillRect/>
          </a:stretch>
        </p:blipFill>
        <p:spPr bwMode="auto">
          <a:xfrm>
            <a:off x="8126413" y="320675"/>
            <a:ext cx="881062" cy="731838"/>
          </a:xfrm>
          <a:prstGeom prst="rect">
            <a:avLst/>
          </a:prstGeom>
          <a:noFill/>
          <a:extLst>
            <a:ext uri="{909E8E84-426E-40DD-AFC4-6F175D3DCCD1}">
              <a14:hiddenFill xmlns:a14="http://schemas.microsoft.com/office/drawing/2010/main">
                <a:solidFill>
                  <a:srgbClr val="FFFFFF"/>
                </a:solidFill>
              </a14:hiddenFill>
            </a:ext>
          </a:extLst>
        </p:spPr>
      </p:pic>
      <p:sp>
        <p:nvSpPr>
          <p:cNvPr id="793604" name="Rectangle 4"/>
          <p:cNvSpPr>
            <a:spLocks noGrp="1" noChangeArrowheads="1"/>
          </p:cNvSpPr>
          <p:nvPr>
            <p:ph type="title"/>
          </p:nvPr>
        </p:nvSpPr>
        <p:spPr bwMode="auto">
          <a:xfrm>
            <a:off x="468313" y="239713"/>
            <a:ext cx="705643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2800" bIns="0" numCol="1" anchor="ctr" anchorCtr="0" compatLnSpc="1">
            <a:prstTxWarp prst="textNoShape">
              <a:avLst/>
            </a:prstTxWarp>
          </a:bodyPr>
          <a:lstStyle/>
          <a:p>
            <a:pPr lvl="0"/>
            <a:r>
              <a:rPr lang="de-DE"/>
              <a:t>Titelmasterformat durch Klicken bearbeiten</a:t>
            </a:r>
          </a:p>
        </p:txBody>
      </p:sp>
      <p:sp>
        <p:nvSpPr>
          <p:cNvPr id="793605" name="Line 5"/>
          <p:cNvSpPr>
            <a:spLocks noChangeShapeType="1"/>
          </p:cNvSpPr>
          <p:nvPr/>
        </p:nvSpPr>
        <p:spPr bwMode="auto">
          <a:xfrm>
            <a:off x="338138" y="330200"/>
            <a:ext cx="0" cy="681038"/>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pPr>
            <a:endParaRPr lang="de-DE" sz="1800">
              <a:solidFill>
                <a:srgbClr val="000000"/>
              </a:solidFill>
            </a:endParaRPr>
          </a:p>
        </p:txBody>
      </p:sp>
      <p:sp>
        <p:nvSpPr>
          <p:cNvPr id="793608" name="Rectangle 8"/>
          <p:cNvSpPr>
            <a:spLocks noGrp="1" noChangeArrowheads="1"/>
          </p:cNvSpPr>
          <p:nvPr>
            <p:ph type="sldNum" sz="quarter" idx="4"/>
          </p:nvPr>
        </p:nvSpPr>
        <p:spPr bwMode="auto">
          <a:xfrm>
            <a:off x="8388350" y="6510338"/>
            <a:ext cx="5143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fld id="{7BE47B28-0E26-403B-8D11-7366F9FD825B}" type="slidenum">
              <a:rPr lang="de-DE">
                <a:solidFill>
                  <a:srgbClr val="000000"/>
                </a:solidFill>
              </a:rPr>
              <a:pPr/>
              <a:t>‹N›</a:t>
            </a:fld>
            <a:endParaRPr lang="de-DE">
              <a:solidFill>
                <a:srgbClr val="000000"/>
              </a:solidFill>
            </a:endParaRPr>
          </a:p>
        </p:txBody>
      </p:sp>
      <p:sp>
        <p:nvSpPr>
          <p:cNvPr id="793617" name="Rectangle 17"/>
          <p:cNvSpPr>
            <a:spLocks noChangeArrowheads="1"/>
          </p:cNvSpPr>
          <p:nvPr/>
        </p:nvSpPr>
        <p:spPr bwMode="auto">
          <a:xfrm>
            <a:off x="3276600" y="6524625"/>
            <a:ext cx="30241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27100">
              <a:lnSpc>
                <a:spcPct val="90000"/>
              </a:lnSpc>
            </a:pPr>
            <a:r>
              <a:rPr lang="de-DE" sz="900" dirty="0">
                <a:solidFill>
                  <a:srgbClr val="000000"/>
                </a:solidFill>
              </a:rPr>
              <a:t>Thorsten Hesse</a:t>
            </a:r>
            <a:endParaRPr lang="de-DE" sz="1800" dirty="0">
              <a:solidFill>
                <a:srgbClr val="000000"/>
              </a:solidFill>
            </a:endParaRPr>
          </a:p>
        </p:txBody>
      </p:sp>
      <p:sp>
        <p:nvSpPr>
          <p:cNvPr id="793618" name="Text Box 18"/>
          <p:cNvSpPr txBox="1">
            <a:spLocks noChangeArrowheads="1"/>
          </p:cNvSpPr>
          <p:nvPr/>
        </p:nvSpPr>
        <p:spPr bwMode="auto">
          <a:xfrm>
            <a:off x="179388" y="6524625"/>
            <a:ext cx="26987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defTabSz="927100">
              <a:defRPr>
                <a:solidFill>
                  <a:schemeClr val="tx1"/>
                </a:solidFill>
                <a:latin typeface="Univers 55" pitchFamily="2" charset="0"/>
              </a:defRPr>
            </a:lvl1pPr>
            <a:lvl2pPr algn="l" defTabSz="927100">
              <a:defRPr>
                <a:solidFill>
                  <a:schemeClr val="tx1"/>
                </a:solidFill>
                <a:latin typeface="Univers 55" pitchFamily="2" charset="0"/>
              </a:defRPr>
            </a:lvl2pPr>
            <a:lvl3pPr algn="l" defTabSz="927100">
              <a:defRPr>
                <a:solidFill>
                  <a:schemeClr val="tx1"/>
                </a:solidFill>
                <a:latin typeface="Univers 55" pitchFamily="2" charset="0"/>
              </a:defRPr>
            </a:lvl3pPr>
            <a:lvl4pPr algn="l" defTabSz="927100">
              <a:defRPr>
                <a:solidFill>
                  <a:schemeClr val="tx1"/>
                </a:solidFill>
                <a:latin typeface="Univers 55" pitchFamily="2" charset="0"/>
              </a:defRPr>
            </a:lvl4pPr>
            <a:lvl5pPr algn="l" defTabSz="927100">
              <a:defRPr>
                <a:solidFill>
                  <a:schemeClr val="tx1"/>
                </a:solidFill>
                <a:latin typeface="Univers 55" pitchFamily="2" charset="0"/>
              </a:defRPr>
            </a:lvl5pPr>
            <a:lvl6pPr defTabSz="927100" fontAlgn="base">
              <a:spcBef>
                <a:spcPct val="0"/>
              </a:spcBef>
              <a:spcAft>
                <a:spcPct val="0"/>
              </a:spcAft>
              <a:defRPr>
                <a:solidFill>
                  <a:schemeClr val="tx1"/>
                </a:solidFill>
                <a:latin typeface="Univers 55" pitchFamily="2" charset="0"/>
              </a:defRPr>
            </a:lvl6pPr>
            <a:lvl7pPr defTabSz="927100" fontAlgn="base">
              <a:spcBef>
                <a:spcPct val="0"/>
              </a:spcBef>
              <a:spcAft>
                <a:spcPct val="0"/>
              </a:spcAft>
              <a:defRPr>
                <a:solidFill>
                  <a:schemeClr val="tx1"/>
                </a:solidFill>
                <a:latin typeface="Univers 55" pitchFamily="2" charset="0"/>
              </a:defRPr>
            </a:lvl7pPr>
            <a:lvl8pPr defTabSz="927100" fontAlgn="base">
              <a:spcBef>
                <a:spcPct val="0"/>
              </a:spcBef>
              <a:spcAft>
                <a:spcPct val="0"/>
              </a:spcAft>
              <a:defRPr>
                <a:solidFill>
                  <a:schemeClr val="tx1"/>
                </a:solidFill>
                <a:latin typeface="Univers 55" pitchFamily="2" charset="0"/>
              </a:defRPr>
            </a:lvl8pPr>
            <a:lvl9pPr defTabSz="927100" fontAlgn="base">
              <a:spcBef>
                <a:spcPct val="0"/>
              </a:spcBef>
              <a:spcAft>
                <a:spcPct val="0"/>
              </a:spcAft>
              <a:defRPr>
                <a:solidFill>
                  <a:schemeClr val="tx1"/>
                </a:solidFill>
                <a:latin typeface="Univers 55" pitchFamily="2" charset="0"/>
              </a:defRPr>
            </a:lvl9pPr>
          </a:lstStyle>
          <a:p>
            <a:pPr algn="ctr">
              <a:lnSpc>
                <a:spcPct val="90000"/>
              </a:lnSpc>
            </a:pPr>
            <a:r>
              <a:rPr lang="de-DE" sz="900" dirty="0">
                <a:solidFill>
                  <a:srgbClr val="000000"/>
                </a:solidFill>
                <a:latin typeface="Verdana" pitchFamily="34" charset="0"/>
              </a:rPr>
              <a:t>©DATEV eG; all </a:t>
            </a:r>
            <a:r>
              <a:rPr lang="de-DE" sz="900" dirty="0" err="1">
                <a:solidFill>
                  <a:srgbClr val="000000"/>
                </a:solidFill>
                <a:latin typeface="Verdana" pitchFamily="34" charset="0"/>
              </a:rPr>
              <a:t>rights</a:t>
            </a:r>
            <a:r>
              <a:rPr lang="de-DE" sz="900" dirty="0">
                <a:solidFill>
                  <a:srgbClr val="000000"/>
                </a:solidFill>
                <a:latin typeface="Verdana" pitchFamily="34" charset="0"/>
              </a:rPr>
              <a:t> </a:t>
            </a:r>
            <a:r>
              <a:rPr lang="de-DE" sz="900" dirty="0" err="1">
                <a:solidFill>
                  <a:srgbClr val="000000"/>
                </a:solidFill>
                <a:latin typeface="Verdana" pitchFamily="34" charset="0"/>
              </a:rPr>
              <a:t>reserved</a:t>
            </a:r>
            <a:endParaRPr lang="de-DE" sz="900" dirty="0">
              <a:solidFill>
                <a:srgbClr val="000000"/>
              </a:solidFill>
              <a:latin typeface="Verdana" pitchFamily="34" charset="0"/>
            </a:endParaRPr>
          </a:p>
        </p:txBody>
      </p:sp>
    </p:spTree>
    <p:extLst>
      <p:ext uri="{BB962C8B-B14F-4D97-AF65-F5344CB8AC3E}">
        <p14:creationId xmlns:p14="http://schemas.microsoft.com/office/powerpoint/2010/main" val="3365576208"/>
      </p:ext>
    </p:extLst>
  </p:cSld>
  <p:clrMap bg1="lt1" tx1="dk1" bg2="lt2" tx2="dk2" accent1="accent1" accent2="accent2" accent3="accent3" accent4="accent4" accent5="accent5" accent6="accent6" hlink="hlink" folHlink="folHlink"/>
  <p:sldLayoutIdLst>
    <p:sldLayoutId id="2147484097" r:id="rId1"/>
    <p:sldLayoutId id="2147484098" r:id="rId2"/>
  </p:sldLayoutIdLst>
  <p:hf hdr="0" ftr="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Verdana" pitchFamily="34" charset="0"/>
        </a:defRPr>
      </a:lvl2pPr>
      <a:lvl3pPr algn="l" rtl="0" fontAlgn="base">
        <a:spcBef>
          <a:spcPct val="0"/>
        </a:spcBef>
        <a:spcAft>
          <a:spcPct val="0"/>
        </a:spcAft>
        <a:defRPr sz="2400">
          <a:solidFill>
            <a:schemeClr val="tx2"/>
          </a:solidFill>
          <a:latin typeface="Verdana" pitchFamily="34" charset="0"/>
        </a:defRPr>
      </a:lvl3pPr>
      <a:lvl4pPr algn="l" rtl="0" fontAlgn="base">
        <a:spcBef>
          <a:spcPct val="0"/>
        </a:spcBef>
        <a:spcAft>
          <a:spcPct val="0"/>
        </a:spcAft>
        <a:defRPr sz="2400">
          <a:solidFill>
            <a:schemeClr val="tx2"/>
          </a:solidFill>
          <a:latin typeface="Verdana" pitchFamily="34" charset="0"/>
        </a:defRPr>
      </a:lvl4pPr>
      <a:lvl5pPr algn="l" rtl="0" fontAlgn="base">
        <a:spcBef>
          <a:spcPct val="0"/>
        </a:spcBef>
        <a:spcAft>
          <a:spcPct val="0"/>
        </a:spcAft>
        <a:defRPr sz="2400">
          <a:solidFill>
            <a:schemeClr val="tx2"/>
          </a:solidFill>
          <a:latin typeface="Verdana" pitchFamily="34" charset="0"/>
        </a:defRPr>
      </a:lvl5pPr>
      <a:lvl6pPr marL="457200" algn="l" rtl="0" fontAlgn="base">
        <a:spcBef>
          <a:spcPct val="0"/>
        </a:spcBef>
        <a:spcAft>
          <a:spcPct val="0"/>
        </a:spcAft>
        <a:defRPr sz="2400">
          <a:solidFill>
            <a:schemeClr val="tx2"/>
          </a:solidFill>
          <a:latin typeface="Verdana" pitchFamily="34" charset="0"/>
        </a:defRPr>
      </a:lvl6pPr>
      <a:lvl7pPr marL="914400" algn="l" rtl="0" fontAlgn="base">
        <a:spcBef>
          <a:spcPct val="0"/>
        </a:spcBef>
        <a:spcAft>
          <a:spcPct val="0"/>
        </a:spcAft>
        <a:defRPr sz="2400">
          <a:solidFill>
            <a:schemeClr val="tx2"/>
          </a:solidFill>
          <a:latin typeface="Verdana" pitchFamily="34" charset="0"/>
        </a:defRPr>
      </a:lvl7pPr>
      <a:lvl8pPr marL="1371600" algn="l" rtl="0" fontAlgn="base">
        <a:spcBef>
          <a:spcPct val="0"/>
        </a:spcBef>
        <a:spcAft>
          <a:spcPct val="0"/>
        </a:spcAft>
        <a:defRPr sz="2400">
          <a:solidFill>
            <a:schemeClr val="tx2"/>
          </a:solidFill>
          <a:latin typeface="Verdana" pitchFamily="34" charset="0"/>
        </a:defRPr>
      </a:lvl8pPr>
      <a:lvl9pPr marL="1828800" algn="l" rtl="0" fontAlgn="base">
        <a:spcBef>
          <a:spcPct val="0"/>
        </a:spcBef>
        <a:spcAft>
          <a:spcPct val="0"/>
        </a:spcAft>
        <a:defRPr sz="2400">
          <a:solidFill>
            <a:schemeClr val="tx2"/>
          </a:solidFill>
          <a:latin typeface="Verdana" pitchFamily="34" charset="0"/>
        </a:defRPr>
      </a:lvl9pPr>
    </p:titleStyle>
    <p:bodyStyle>
      <a:lvl1pPr marL="263525" indent="-263525" algn="l" rtl="0" fontAlgn="base">
        <a:spcBef>
          <a:spcPct val="50000"/>
        </a:spcBef>
        <a:spcAft>
          <a:spcPct val="0"/>
        </a:spcAft>
        <a:buClr>
          <a:schemeClr val="folHlink"/>
        </a:buClr>
        <a:buFont typeface="Wingdings" pitchFamily="2" charset="2"/>
        <a:buChar char="n"/>
        <a:defRPr>
          <a:solidFill>
            <a:schemeClr val="tx1"/>
          </a:solidFill>
          <a:latin typeface="+mn-lt"/>
          <a:ea typeface="+mn-ea"/>
          <a:cs typeface="+mn-cs"/>
        </a:defRPr>
      </a:lvl1pPr>
      <a:lvl2pPr marL="471488" indent="-206375" algn="l" rtl="0" fontAlgn="base">
        <a:spcBef>
          <a:spcPct val="50000"/>
        </a:spcBef>
        <a:spcAft>
          <a:spcPct val="0"/>
        </a:spcAft>
        <a:buClr>
          <a:schemeClr val="folHlink"/>
        </a:buClr>
        <a:buSzPct val="110000"/>
        <a:buFont typeface="Wingdings" pitchFamily="2" charset="2"/>
        <a:buChar char="§"/>
        <a:defRPr>
          <a:solidFill>
            <a:schemeClr val="tx1"/>
          </a:solidFill>
          <a:latin typeface="+mn-lt"/>
        </a:defRPr>
      </a:lvl2pPr>
      <a:lvl3pPr marL="665163" indent="-192088" algn="l" rtl="0" fontAlgn="base">
        <a:spcBef>
          <a:spcPct val="50000"/>
        </a:spcBef>
        <a:spcAft>
          <a:spcPct val="0"/>
        </a:spcAft>
        <a:buClr>
          <a:schemeClr val="folHlink"/>
        </a:buClr>
        <a:buFont typeface="Wide Latin" pitchFamily="18" charset="0"/>
        <a:buChar char="-"/>
        <a:defRPr>
          <a:solidFill>
            <a:schemeClr val="tx1"/>
          </a:solidFill>
          <a:latin typeface="+mn-lt"/>
        </a:defRPr>
      </a:lvl3pPr>
      <a:lvl4pPr marL="1641475"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6725" y="1482725"/>
            <a:ext cx="835342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p:txBody>
      </p:sp>
      <p:pic>
        <p:nvPicPr>
          <p:cNvPr id="1027" name="Picture 7" descr="DATEV_Logo_40Jahre_RGB"/>
          <p:cNvPicPr>
            <a:picLocks noChangeAspect="1" noChangeArrowheads="1"/>
          </p:cNvPicPr>
          <p:nvPr/>
        </p:nvPicPr>
        <p:blipFill>
          <a:blip r:embed="rId7" cstate="print">
            <a:extLst>
              <a:ext uri="{28A0092B-C50C-407E-A947-70E740481C1C}">
                <a14:useLocalDpi xmlns:a14="http://schemas.microsoft.com/office/drawing/2010/main" val="0"/>
              </a:ext>
            </a:extLst>
          </a:blip>
          <a:srcRect b="29294"/>
          <a:stretch>
            <a:fillRect/>
          </a:stretch>
        </p:blipFill>
        <p:spPr bwMode="auto">
          <a:xfrm>
            <a:off x="8126413" y="320675"/>
            <a:ext cx="8810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8"/>
          <p:cNvSpPr>
            <a:spLocks noGrp="1" noChangeArrowheads="1"/>
          </p:cNvSpPr>
          <p:nvPr>
            <p:ph type="title"/>
          </p:nvPr>
        </p:nvSpPr>
        <p:spPr bwMode="auto">
          <a:xfrm>
            <a:off x="468313" y="239713"/>
            <a:ext cx="705643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2800" bIns="0" numCol="1" anchor="ctr" anchorCtr="0" compatLnSpc="1">
            <a:prstTxWarp prst="textNoShape">
              <a:avLst/>
            </a:prstTxWarp>
          </a:bodyPr>
          <a:lstStyle/>
          <a:p>
            <a:pPr lvl="0"/>
            <a:r>
              <a:rPr lang="de-DE"/>
              <a:t>Titelmasterformat durch Klicken bearbeiten</a:t>
            </a:r>
          </a:p>
        </p:txBody>
      </p:sp>
      <p:sp>
        <p:nvSpPr>
          <p:cNvPr id="1029" name="Line 9"/>
          <p:cNvSpPr>
            <a:spLocks noChangeShapeType="1"/>
          </p:cNvSpPr>
          <p:nvPr/>
        </p:nvSpPr>
        <p:spPr bwMode="auto">
          <a:xfrm>
            <a:off x="338138" y="330200"/>
            <a:ext cx="0" cy="681038"/>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pPr>
            <a:endParaRPr lang="de-DE" sz="1800">
              <a:solidFill>
                <a:srgbClr val="000000"/>
              </a:solidFill>
            </a:endParaRPr>
          </a:p>
        </p:txBody>
      </p:sp>
      <p:sp>
        <p:nvSpPr>
          <p:cNvPr id="421903" name="Text Box 15"/>
          <p:cNvSpPr txBox="1">
            <a:spLocks noChangeArrowheads="1"/>
          </p:cNvSpPr>
          <p:nvPr/>
        </p:nvSpPr>
        <p:spPr bwMode="auto">
          <a:xfrm>
            <a:off x="468313" y="6596063"/>
            <a:ext cx="2087562"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defTabSz="927100">
              <a:defRPr>
                <a:solidFill>
                  <a:schemeClr val="tx1"/>
                </a:solidFill>
                <a:latin typeface="Univers 55" pitchFamily="2" charset="0"/>
              </a:defRPr>
            </a:lvl1pPr>
            <a:lvl2pPr algn="l" defTabSz="927100">
              <a:defRPr>
                <a:solidFill>
                  <a:schemeClr val="tx1"/>
                </a:solidFill>
                <a:latin typeface="Univers 55" pitchFamily="2" charset="0"/>
              </a:defRPr>
            </a:lvl2pPr>
            <a:lvl3pPr algn="l" defTabSz="927100">
              <a:defRPr>
                <a:solidFill>
                  <a:schemeClr val="tx1"/>
                </a:solidFill>
                <a:latin typeface="Univers 55" pitchFamily="2" charset="0"/>
              </a:defRPr>
            </a:lvl3pPr>
            <a:lvl4pPr algn="l" defTabSz="927100">
              <a:defRPr>
                <a:solidFill>
                  <a:schemeClr val="tx1"/>
                </a:solidFill>
                <a:latin typeface="Univers 55" pitchFamily="2" charset="0"/>
              </a:defRPr>
            </a:lvl4pPr>
            <a:lvl5pPr algn="l" defTabSz="927100">
              <a:defRPr>
                <a:solidFill>
                  <a:schemeClr val="tx1"/>
                </a:solidFill>
                <a:latin typeface="Univers 55" pitchFamily="2" charset="0"/>
              </a:defRPr>
            </a:lvl5pPr>
            <a:lvl6pPr defTabSz="927100" fontAlgn="base">
              <a:spcBef>
                <a:spcPct val="0"/>
              </a:spcBef>
              <a:spcAft>
                <a:spcPct val="0"/>
              </a:spcAft>
              <a:defRPr>
                <a:solidFill>
                  <a:schemeClr val="tx1"/>
                </a:solidFill>
                <a:latin typeface="Univers 55" pitchFamily="2" charset="0"/>
              </a:defRPr>
            </a:lvl6pPr>
            <a:lvl7pPr defTabSz="927100" fontAlgn="base">
              <a:spcBef>
                <a:spcPct val="0"/>
              </a:spcBef>
              <a:spcAft>
                <a:spcPct val="0"/>
              </a:spcAft>
              <a:defRPr>
                <a:solidFill>
                  <a:schemeClr val="tx1"/>
                </a:solidFill>
                <a:latin typeface="Univers 55" pitchFamily="2" charset="0"/>
              </a:defRPr>
            </a:lvl7pPr>
            <a:lvl8pPr defTabSz="927100" fontAlgn="base">
              <a:spcBef>
                <a:spcPct val="0"/>
              </a:spcBef>
              <a:spcAft>
                <a:spcPct val="0"/>
              </a:spcAft>
              <a:defRPr>
                <a:solidFill>
                  <a:schemeClr val="tx1"/>
                </a:solidFill>
                <a:latin typeface="Univers 55" pitchFamily="2" charset="0"/>
              </a:defRPr>
            </a:lvl8pPr>
            <a:lvl9pPr defTabSz="927100" fontAlgn="base">
              <a:spcBef>
                <a:spcPct val="0"/>
              </a:spcBef>
              <a:spcAft>
                <a:spcPct val="0"/>
              </a:spcAft>
              <a:defRPr>
                <a:solidFill>
                  <a:schemeClr val="tx1"/>
                </a:solidFill>
                <a:latin typeface="Univers 55" pitchFamily="2" charset="0"/>
              </a:defRPr>
            </a:lvl9pPr>
          </a:lstStyle>
          <a:p>
            <a:pPr algn="ctr">
              <a:lnSpc>
                <a:spcPct val="90000"/>
              </a:lnSpc>
              <a:spcBef>
                <a:spcPct val="50000"/>
              </a:spcBef>
              <a:defRPr/>
            </a:pPr>
            <a:endParaRPr lang="de-DE" sz="700">
              <a:solidFill>
                <a:srgbClr val="000000"/>
              </a:solidFill>
              <a:latin typeface="Verdana" pitchFamily="34" charset="0"/>
            </a:endParaRPr>
          </a:p>
        </p:txBody>
      </p:sp>
      <p:sp>
        <p:nvSpPr>
          <p:cNvPr id="9" name="Rectangle 8"/>
          <p:cNvSpPr>
            <a:spLocks noGrp="1" noChangeArrowheads="1"/>
          </p:cNvSpPr>
          <p:nvPr>
            <p:ph type="sldNum" sz="quarter" idx="4"/>
          </p:nvPr>
        </p:nvSpPr>
        <p:spPr bwMode="auto">
          <a:xfrm>
            <a:off x="8388350" y="6510338"/>
            <a:ext cx="5143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fld id="{7BE47B28-0E26-403B-8D11-7366F9FD825B}" type="slidenum">
              <a:rPr lang="de-DE">
                <a:solidFill>
                  <a:srgbClr val="000000"/>
                </a:solidFill>
              </a:rPr>
              <a:pPr/>
              <a:t>‹N›</a:t>
            </a:fld>
            <a:endParaRPr lang="de-DE" dirty="0">
              <a:solidFill>
                <a:srgbClr val="000000"/>
              </a:solidFill>
            </a:endParaRPr>
          </a:p>
        </p:txBody>
      </p:sp>
      <p:sp>
        <p:nvSpPr>
          <p:cNvPr id="10" name="Rectangle 17"/>
          <p:cNvSpPr>
            <a:spLocks noChangeArrowheads="1"/>
          </p:cNvSpPr>
          <p:nvPr/>
        </p:nvSpPr>
        <p:spPr bwMode="auto">
          <a:xfrm>
            <a:off x="3276600" y="6518838"/>
            <a:ext cx="30241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27100">
              <a:lnSpc>
                <a:spcPct val="90000"/>
              </a:lnSpc>
            </a:pPr>
            <a:r>
              <a:rPr lang="de-DE" sz="900" dirty="0">
                <a:solidFill>
                  <a:srgbClr val="000000"/>
                </a:solidFill>
              </a:rPr>
              <a:t>Thorsten Hesse</a:t>
            </a:r>
            <a:endParaRPr lang="de-DE" sz="1800" dirty="0">
              <a:solidFill>
                <a:srgbClr val="000000"/>
              </a:solidFill>
            </a:endParaRPr>
          </a:p>
        </p:txBody>
      </p:sp>
      <p:sp>
        <p:nvSpPr>
          <p:cNvPr id="11" name="Text Box 18"/>
          <p:cNvSpPr txBox="1">
            <a:spLocks noChangeArrowheads="1"/>
          </p:cNvSpPr>
          <p:nvPr/>
        </p:nvSpPr>
        <p:spPr bwMode="auto">
          <a:xfrm>
            <a:off x="34353" y="6518838"/>
            <a:ext cx="26987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defTabSz="927100">
              <a:defRPr>
                <a:solidFill>
                  <a:schemeClr val="tx1"/>
                </a:solidFill>
                <a:latin typeface="Univers 55" pitchFamily="2" charset="0"/>
              </a:defRPr>
            </a:lvl1pPr>
            <a:lvl2pPr algn="l" defTabSz="927100">
              <a:defRPr>
                <a:solidFill>
                  <a:schemeClr val="tx1"/>
                </a:solidFill>
                <a:latin typeface="Univers 55" pitchFamily="2" charset="0"/>
              </a:defRPr>
            </a:lvl2pPr>
            <a:lvl3pPr algn="l" defTabSz="927100">
              <a:defRPr>
                <a:solidFill>
                  <a:schemeClr val="tx1"/>
                </a:solidFill>
                <a:latin typeface="Univers 55" pitchFamily="2" charset="0"/>
              </a:defRPr>
            </a:lvl3pPr>
            <a:lvl4pPr algn="l" defTabSz="927100">
              <a:defRPr>
                <a:solidFill>
                  <a:schemeClr val="tx1"/>
                </a:solidFill>
                <a:latin typeface="Univers 55" pitchFamily="2" charset="0"/>
              </a:defRPr>
            </a:lvl4pPr>
            <a:lvl5pPr algn="l" defTabSz="927100">
              <a:defRPr>
                <a:solidFill>
                  <a:schemeClr val="tx1"/>
                </a:solidFill>
                <a:latin typeface="Univers 55" pitchFamily="2" charset="0"/>
              </a:defRPr>
            </a:lvl5pPr>
            <a:lvl6pPr defTabSz="927100" fontAlgn="base">
              <a:spcBef>
                <a:spcPct val="0"/>
              </a:spcBef>
              <a:spcAft>
                <a:spcPct val="0"/>
              </a:spcAft>
              <a:defRPr>
                <a:solidFill>
                  <a:schemeClr val="tx1"/>
                </a:solidFill>
                <a:latin typeface="Univers 55" pitchFamily="2" charset="0"/>
              </a:defRPr>
            </a:lvl6pPr>
            <a:lvl7pPr defTabSz="927100" fontAlgn="base">
              <a:spcBef>
                <a:spcPct val="0"/>
              </a:spcBef>
              <a:spcAft>
                <a:spcPct val="0"/>
              </a:spcAft>
              <a:defRPr>
                <a:solidFill>
                  <a:schemeClr val="tx1"/>
                </a:solidFill>
                <a:latin typeface="Univers 55" pitchFamily="2" charset="0"/>
              </a:defRPr>
            </a:lvl7pPr>
            <a:lvl8pPr defTabSz="927100" fontAlgn="base">
              <a:spcBef>
                <a:spcPct val="0"/>
              </a:spcBef>
              <a:spcAft>
                <a:spcPct val="0"/>
              </a:spcAft>
              <a:defRPr>
                <a:solidFill>
                  <a:schemeClr val="tx1"/>
                </a:solidFill>
                <a:latin typeface="Univers 55" pitchFamily="2" charset="0"/>
              </a:defRPr>
            </a:lvl8pPr>
            <a:lvl9pPr defTabSz="927100" fontAlgn="base">
              <a:spcBef>
                <a:spcPct val="0"/>
              </a:spcBef>
              <a:spcAft>
                <a:spcPct val="0"/>
              </a:spcAft>
              <a:defRPr>
                <a:solidFill>
                  <a:schemeClr val="tx1"/>
                </a:solidFill>
                <a:latin typeface="Univers 55" pitchFamily="2" charset="0"/>
              </a:defRPr>
            </a:lvl9pPr>
          </a:lstStyle>
          <a:p>
            <a:pPr algn="ctr">
              <a:lnSpc>
                <a:spcPct val="90000"/>
              </a:lnSpc>
            </a:pPr>
            <a:r>
              <a:rPr lang="de-DE" sz="900" dirty="0">
                <a:solidFill>
                  <a:srgbClr val="000000"/>
                </a:solidFill>
                <a:latin typeface="Verdana" pitchFamily="34" charset="0"/>
              </a:rPr>
              <a:t>©DATEV eG; all </a:t>
            </a:r>
            <a:r>
              <a:rPr lang="de-DE" sz="900" dirty="0" err="1">
                <a:solidFill>
                  <a:srgbClr val="000000"/>
                </a:solidFill>
                <a:latin typeface="Verdana" pitchFamily="34" charset="0"/>
              </a:rPr>
              <a:t>rights</a:t>
            </a:r>
            <a:r>
              <a:rPr lang="de-DE" sz="900" dirty="0">
                <a:solidFill>
                  <a:srgbClr val="000000"/>
                </a:solidFill>
                <a:latin typeface="Verdana" pitchFamily="34" charset="0"/>
              </a:rPr>
              <a:t> </a:t>
            </a:r>
            <a:r>
              <a:rPr lang="de-DE" sz="900" dirty="0" err="1">
                <a:solidFill>
                  <a:srgbClr val="000000"/>
                </a:solidFill>
                <a:latin typeface="Verdana" pitchFamily="34" charset="0"/>
              </a:rPr>
              <a:t>reserved</a:t>
            </a:r>
            <a:endParaRPr lang="de-DE" sz="900" dirty="0">
              <a:solidFill>
                <a:srgbClr val="000000"/>
              </a:solidFill>
              <a:latin typeface="Verdana" pitchFamily="34" charset="0"/>
            </a:endParaRPr>
          </a:p>
        </p:txBody>
      </p:sp>
    </p:spTree>
    <p:extLst>
      <p:ext uri="{BB962C8B-B14F-4D97-AF65-F5344CB8AC3E}">
        <p14:creationId xmlns:p14="http://schemas.microsoft.com/office/powerpoint/2010/main" val="193853406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Lst>
  <p:hf hdr="0" ft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Verdana" pitchFamily="34" charset="0"/>
        </a:defRPr>
      </a:lvl2pPr>
      <a:lvl3pPr algn="l" rtl="0" eaLnBrk="0" fontAlgn="base" hangingPunct="0">
        <a:spcBef>
          <a:spcPct val="0"/>
        </a:spcBef>
        <a:spcAft>
          <a:spcPct val="0"/>
        </a:spcAft>
        <a:defRPr sz="2400">
          <a:solidFill>
            <a:schemeClr val="tx2"/>
          </a:solidFill>
          <a:latin typeface="Verdana" pitchFamily="34" charset="0"/>
        </a:defRPr>
      </a:lvl3pPr>
      <a:lvl4pPr algn="l" rtl="0" eaLnBrk="0" fontAlgn="base" hangingPunct="0">
        <a:spcBef>
          <a:spcPct val="0"/>
        </a:spcBef>
        <a:spcAft>
          <a:spcPct val="0"/>
        </a:spcAft>
        <a:defRPr sz="2400">
          <a:solidFill>
            <a:schemeClr val="tx2"/>
          </a:solidFill>
          <a:latin typeface="Verdana" pitchFamily="34" charset="0"/>
        </a:defRPr>
      </a:lvl4pPr>
      <a:lvl5pPr algn="l" rtl="0" eaLnBrk="0" fontAlgn="base" hangingPunct="0">
        <a:spcBef>
          <a:spcPct val="0"/>
        </a:spcBef>
        <a:spcAft>
          <a:spcPct val="0"/>
        </a:spcAft>
        <a:defRPr sz="2400">
          <a:solidFill>
            <a:schemeClr val="tx2"/>
          </a:solidFill>
          <a:latin typeface="Verdana" pitchFamily="34" charset="0"/>
        </a:defRPr>
      </a:lvl5pPr>
      <a:lvl6pPr marL="457200" algn="l" rtl="0" fontAlgn="base">
        <a:spcBef>
          <a:spcPct val="0"/>
        </a:spcBef>
        <a:spcAft>
          <a:spcPct val="0"/>
        </a:spcAft>
        <a:defRPr sz="2400">
          <a:solidFill>
            <a:schemeClr val="tx2"/>
          </a:solidFill>
          <a:latin typeface="Verdana" pitchFamily="34" charset="0"/>
        </a:defRPr>
      </a:lvl6pPr>
      <a:lvl7pPr marL="914400" algn="l" rtl="0" fontAlgn="base">
        <a:spcBef>
          <a:spcPct val="0"/>
        </a:spcBef>
        <a:spcAft>
          <a:spcPct val="0"/>
        </a:spcAft>
        <a:defRPr sz="2400">
          <a:solidFill>
            <a:schemeClr val="tx2"/>
          </a:solidFill>
          <a:latin typeface="Verdana" pitchFamily="34" charset="0"/>
        </a:defRPr>
      </a:lvl7pPr>
      <a:lvl8pPr marL="1371600" algn="l" rtl="0" fontAlgn="base">
        <a:spcBef>
          <a:spcPct val="0"/>
        </a:spcBef>
        <a:spcAft>
          <a:spcPct val="0"/>
        </a:spcAft>
        <a:defRPr sz="2400">
          <a:solidFill>
            <a:schemeClr val="tx2"/>
          </a:solidFill>
          <a:latin typeface="Verdana" pitchFamily="34" charset="0"/>
        </a:defRPr>
      </a:lvl8pPr>
      <a:lvl9pPr marL="1828800" algn="l" rtl="0" fontAlgn="base">
        <a:spcBef>
          <a:spcPct val="0"/>
        </a:spcBef>
        <a:spcAft>
          <a:spcPct val="0"/>
        </a:spcAft>
        <a:defRPr sz="2400">
          <a:solidFill>
            <a:schemeClr val="tx2"/>
          </a:solidFill>
          <a:latin typeface="Verdana" pitchFamily="34" charset="0"/>
        </a:defRPr>
      </a:lvl9pPr>
    </p:titleStyle>
    <p:bodyStyle>
      <a:lvl1pPr marL="263525" indent="-263525" algn="l" rtl="0" eaLnBrk="0" fontAlgn="base" hangingPunct="0">
        <a:spcBef>
          <a:spcPct val="50000"/>
        </a:spcBef>
        <a:spcAft>
          <a:spcPct val="0"/>
        </a:spcAft>
        <a:buClr>
          <a:schemeClr val="folHlink"/>
        </a:buClr>
        <a:buFont typeface="Wingdings" pitchFamily="2" charset="2"/>
        <a:buChar char="n"/>
        <a:defRPr>
          <a:solidFill>
            <a:schemeClr val="tx1"/>
          </a:solidFill>
          <a:latin typeface="+mn-lt"/>
          <a:ea typeface="+mn-ea"/>
          <a:cs typeface="+mn-cs"/>
        </a:defRPr>
      </a:lvl1pPr>
      <a:lvl2pPr marL="471488" indent="-206375" algn="l" rtl="0" eaLnBrk="0" fontAlgn="base" hangingPunct="0">
        <a:spcBef>
          <a:spcPct val="50000"/>
        </a:spcBef>
        <a:spcAft>
          <a:spcPct val="0"/>
        </a:spcAft>
        <a:buClr>
          <a:schemeClr val="folHlink"/>
        </a:buClr>
        <a:buSzPct val="110000"/>
        <a:buFont typeface="Wingdings" pitchFamily="2" charset="2"/>
        <a:buChar char="§"/>
        <a:defRPr>
          <a:solidFill>
            <a:schemeClr val="tx1"/>
          </a:solidFill>
          <a:latin typeface="+mn-lt"/>
        </a:defRPr>
      </a:lvl2pPr>
      <a:lvl3pPr marL="665163" indent="-192088" algn="l" rtl="0" eaLnBrk="0" fontAlgn="base" hangingPunct="0">
        <a:spcBef>
          <a:spcPct val="50000"/>
        </a:spcBef>
        <a:spcAft>
          <a:spcPct val="0"/>
        </a:spcAft>
        <a:buClr>
          <a:schemeClr val="folHlink"/>
        </a:buClr>
        <a:buFont typeface="Wide Latin" pitchFamily="18" charset="0"/>
        <a:buChar char="-"/>
        <a:defRPr>
          <a:solidFill>
            <a:schemeClr val="tx1"/>
          </a:solidFill>
          <a:latin typeface="+mn-lt"/>
        </a:defRPr>
      </a:lvl3pPr>
      <a:lvl4pPr marL="1641475"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6725" y="1482725"/>
            <a:ext cx="835342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p:txBody>
      </p:sp>
      <p:pic>
        <p:nvPicPr>
          <p:cNvPr id="1027" name="Picture 7" descr="DATEV_Logo_40Jahre_RGB"/>
          <p:cNvPicPr>
            <a:picLocks noChangeAspect="1" noChangeArrowheads="1"/>
          </p:cNvPicPr>
          <p:nvPr/>
        </p:nvPicPr>
        <p:blipFill>
          <a:blip r:embed="rId7" cstate="print">
            <a:extLst>
              <a:ext uri="{28A0092B-C50C-407E-A947-70E740481C1C}">
                <a14:useLocalDpi xmlns:a14="http://schemas.microsoft.com/office/drawing/2010/main" val="0"/>
              </a:ext>
            </a:extLst>
          </a:blip>
          <a:srcRect b="29294"/>
          <a:stretch>
            <a:fillRect/>
          </a:stretch>
        </p:blipFill>
        <p:spPr bwMode="auto">
          <a:xfrm>
            <a:off x="8126413" y="320675"/>
            <a:ext cx="8810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8"/>
          <p:cNvSpPr>
            <a:spLocks noGrp="1" noChangeArrowheads="1"/>
          </p:cNvSpPr>
          <p:nvPr>
            <p:ph type="title"/>
          </p:nvPr>
        </p:nvSpPr>
        <p:spPr bwMode="auto">
          <a:xfrm>
            <a:off x="468313" y="239713"/>
            <a:ext cx="705643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2800" bIns="0" numCol="1" anchor="ctr" anchorCtr="0" compatLnSpc="1">
            <a:prstTxWarp prst="textNoShape">
              <a:avLst/>
            </a:prstTxWarp>
          </a:bodyPr>
          <a:lstStyle/>
          <a:p>
            <a:pPr lvl="0"/>
            <a:r>
              <a:rPr lang="de-DE"/>
              <a:t>Titelmasterformat durch Klicken bearbeiten</a:t>
            </a:r>
          </a:p>
        </p:txBody>
      </p:sp>
      <p:sp>
        <p:nvSpPr>
          <p:cNvPr id="1029" name="Line 9"/>
          <p:cNvSpPr>
            <a:spLocks noChangeShapeType="1"/>
          </p:cNvSpPr>
          <p:nvPr/>
        </p:nvSpPr>
        <p:spPr bwMode="auto">
          <a:xfrm>
            <a:off x="338138" y="330200"/>
            <a:ext cx="0" cy="681038"/>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pPr>
            <a:endParaRPr lang="de-DE" sz="1800">
              <a:solidFill>
                <a:srgbClr val="000000"/>
              </a:solidFill>
            </a:endParaRPr>
          </a:p>
        </p:txBody>
      </p:sp>
      <p:sp>
        <p:nvSpPr>
          <p:cNvPr id="421903" name="Text Box 15"/>
          <p:cNvSpPr txBox="1">
            <a:spLocks noChangeArrowheads="1"/>
          </p:cNvSpPr>
          <p:nvPr/>
        </p:nvSpPr>
        <p:spPr bwMode="auto">
          <a:xfrm>
            <a:off x="468313" y="6596063"/>
            <a:ext cx="2087562"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defTabSz="927100">
              <a:defRPr>
                <a:solidFill>
                  <a:schemeClr val="tx1"/>
                </a:solidFill>
                <a:latin typeface="Univers 55" pitchFamily="2" charset="0"/>
              </a:defRPr>
            </a:lvl1pPr>
            <a:lvl2pPr algn="l" defTabSz="927100">
              <a:defRPr>
                <a:solidFill>
                  <a:schemeClr val="tx1"/>
                </a:solidFill>
                <a:latin typeface="Univers 55" pitchFamily="2" charset="0"/>
              </a:defRPr>
            </a:lvl2pPr>
            <a:lvl3pPr algn="l" defTabSz="927100">
              <a:defRPr>
                <a:solidFill>
                  <a:schemeClr val="tx1"/>
                </a:solidFill>
                <a:latin typeface="Univers 55" pitchFamily="2" charset="0"/>
              </a:defRPr>
            </a:lvl3pPr>
            <a:lvl4pPr algn="l" defTabSz="927100">
              <a:defRPr>
                <a:solidFill>
                  <a:schemeClr val="tx1"/>
                </a:solidFill>
                <a:latin typeface="Univers 55" pitchFamily="2" charset="0"/>
              </a:defRPr>
            </a:lvl4pPr>
            <a:lvl5pPr algn="l" defTabSz="927100">
              <a:defRPr>
                <a:solidFill>
                  <a:schemeClr val="tx1"/>
                </a:solidFill>
                <a:latin typeface="Univers 55" pitchFamily="2" charset="0"/>
              </a:defRPr>
            </a:lvl5pPr>
            <a:lvl6pPr defTabSz="927100" fontAlgn="base">
              <a:spcBef>
                <a:spcPct val="0"/>
              </a:spcBef>
              <a:spcAft>
                <a:spcPct val="0"/>
              </a:spcAft>
              <a:defRPr>
                <a:solidFill>
                  <a:schemeClr val="tx1"/>
                </a:solidFill>
                <a:latin typeface="Univers 55" pitchFamily="2" charset="0"/>
              </a:defRPr>
            </a:lvl6pPr>
            <a:lvl7pPr defTabSz="927100" fontAlgn="base">
              <a:spcBef>
                <a:spcPct val="0"/>
              </a:spcBef>
              <a:spcAft>
                <a:spcPct val="0"/>
              </a:spcAft>
              <a:defRPr>
                <a:solidFill>
                  <a:schemeClr val="tx1"/>
                </a:solidFill>
                <a:latin typeface="Univers 55" pitchFamily="2" charset="0"/>
              </a:defRPr>
            </a:lvl7pPr>
            <a:lvl8pPr defTabSz="927100" fontAlgn="base">
              <a:spcBef>
                <a:spcPct val="0"/>
              </a:spcBef>
              <a:spcAft>
                <a:spcPct val="0"/>
              </a:spcAft>
              <a:defRPr>
                <a:solidFill>
                  <a:schemeClr val="tx1"/>
                </a:solidFill>
                <a:latin typeface="Univers 55" pitchFamily="2" charset="0"/>
              </a:defRPr>
            </a:lvl8pPr>
            <a:lvl9pPr defTabSz="927100" fontAlgn="base">
              <a:spcBef>
                <a:spcPct val="0"/>
              </a:spcBef>
              <a:spcAft>
                <a:spcPct val="0"/>
              </a:spcAft>
              <a:defRPr>
                <a:solidFill>
                  <a:schemeClr val="tx1"/>
                </a:solidFill>
                <a:latin typeface="Univers 55" pitchFamily="2" charset="0"/>
              </a:defRPr>
            </a:lvl9pPr>
          </a:lstStyle>
          <a:p>
            <a:pPr algn="ctr">
              <a:lnSpc>
                <a:spcPct val="90000"/>
              </a:lnSpc>
              <a:spcBef>
                <a:spcPct val="50000"/>
              </a:spcBef>
              <a:defRPr/>
            </a:pPr>
            <a:endParaRPr lang="de-DE" sz="700">
              <a:solidFill>
                <a:srgbClr val="000000"/>
              </a:solidFill>
              <a:latin typeface="Verdana" pitchFamily="34" charset="0"/>
            </a:endParaRPr>
          </a:p>
        </p:txBody>
      </p:sp>
      <p:sp>
        <p:nvSpPr>
          <p:cNvPr id="9" name="Rectangle 8"/>
          <p:cNvSpPr>
            <a:spLocks noGrp="1" noChangeArrowheads="1"/>
          </p:cNvSpPr>
          <p:nvPr>
            <p:ph type="sldNum" sz="quarter" idx="4"/>
          </p:nvPr>
        </p:nvSpPr>
        <p:spPr bwMode="auto">
          <a:xfrm>
            <a:off x="8388350" y="6510338"/>
            <a:ext cx="5143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fld id="{7BE47B28-0E26-403B-8D11-7366F9FD825B}" type="slidenum">
              <a:rPr lang="de-DE">
                <a:solidFill>
                  <a:srgbClr val="000000"/>
                </a:solidFill>
              </a:rPr>
              <a:pPr/>
              <a:t>‹N›</a:t>
            </a:fld>
            <a:endParaRPr lang="de-DE" dirty="0">
              <a:solidFill>
                <a:srgbClr val="000000"/>
              </a:solidFill>
            </a:endParaRPr>
          </a:p>
        </p:txBody>
      </p:sp>
      <p:sp>
        <p:nvSpPr>
          <p:cNvPr id="10" name="Rectangle 17"/>
          <p:cNvSpPr>
            <a:spLocks noChangeArrowheads="1"/>
          </p:cNvSpPr>
          <p:nvPr/>
        </p:nvSpPr>
        <p:spPr bwMode="auto">
          <a:xfrm>
            <a:off x="3276600" y="6518838"/>
            <a:ext cx="30241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27100">
              <a:lnSpc>
                <a:spcPct val="90000"/>
              </a:lnSpc>
            </a:pPr>
            <a:r>
              <a:rPr lang="de-DE" sz="900" dirty="0">
                <a:solidFill>
                  <a:srgbClr val="000000"/>
                </a:solidFill>
              </a:rPr>
              <a:t>Thorsten Hesse</a:t>
            </a:r>
            <a:endParaRPr lang="de-DE" sz="1800" dirty="0">
              <a:solidFill>
                <a:srgbClr val="000000"/>
              </a:solidFill>
            </a:endParaRPr>
          </a:p>
        </p:txBody>
      </p:sp>
      <p:sp>
        <p:nvSpPr>
          <p:cNvPr id="11" name="Text Box 18"/>
          <p:cNvSpPr txBox="1">
            <a:spLocks noChangeArrowheads="1"/>
          </p:cNvSpPr>
          <p:nvPr/>
        </p:nvSpPr>
        <p:spPr bwMode="auto">
          <a:xfrm>
            <a:off x="34353" y="6518838"/>
            <a:ext cx="26987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defTabSz="927100">
              <a:defRPr>
                <a:solidFill>
                  <a:schemeClr val="tx1"/>
                </a:solidFill>
                <a:latin typeface="Univers 55" pitchFamily="2" charset="0"/>
              </a:defRPr>
            </a:lvl1pPr>
            <a:lvl2pPr algn="l" defTabSz="927100">
              <a:defRPr>
                <a:solidFill>
                  <a:schemeClr val="tx1"/>
                </a:solidFill>
                <a:latin typeface="Univers 55" pitchFamily="2" charset="0"/>
              </a:defRPr>
            </a:lvl2pPr>
            <a:lvl3pPr algn="l" defTabSz="927100">
              <a:defRPr>
                <a:solidFill>
                  <a:schemeClr val="tx1"/>
                </a:solidFill>
                <a:latin typeface="Univers 55" pitchFamily="2" charset="0"/>
              </a:defRPr>
            </a:lvl3pPr>
            <a:lvl4pPr algn="l" defTabSz="927100">
              <a:defRPr>
                <a:solidFill>
                  <a:schemeClr val="tx1"/>
                </a:solidFill>
                <a:latin typeface="Univers 55" pitchFamily="2" charset="0"/>
              </a:defRPr>
            </a:lvl4pPr>
            <a:lvl5pPr algn="l" defTabSz="927100">
              <a:defRPr>
                <a:solidFill>
                  <a:schemeClr val="tx1"/>
                </a:solidFill>
                <a:latin typeface="Univers 55" pitchFamily="2" charset="0"/>
              </a:defRPr>
            </a:lvl5pPr>
            <a:lvl6pPr defTabSz="927100" fontAlgn="base">
              <a:spcBef>
                <a:spcPct val="0"/>
              </a:spcBef>
              <a:spcAft>
                <a:spcPct val="0"/>
              </a:spcAft>
              <a:defRPr>
                <a:solidFill>
                  <a:schemeClr val="tx1"/>
                </a:solidFill>
                <a:latin typeface="Univers 55" pitchFamily="2" charset="0"/>
              </a:defRPr>
            </a:lvl6pPr>
            <a:lvl7pPr defTabSz="927100" fontAlgn="base">
              <a:spcBef>
                <a:spcPct val="0"/>
              </a:spcBef>
              <a:spcAft>
                <a:spcPct val="0"/>
              </a:spcAft>
              <a:defRPr>
                <a:solidFill>
                  <a:schemeClr val="tx1"/>
                </a:solidFill>
                <a:latin typeface="Univers 55" pitchFamily="2" charset="0"/>
              </a:defRPr>
            </a:lvl7pPr>
            <a:lvl8pPr defTabSz="927100" fontAlgn="base">
              <a:spcBef>
                <a:spcPct val="0"/>
              </a:spcBef>
              <a:spcAft>
                <a:spcPct val="0"/>
              </a:spcAft>
              <a:defRPr>
                <a:solidFill>
                  <a:schemeClr val="tx1"/>
                </a:solidFill>
                <a:latin typeface="Univers 55" pitchFamily="2" charset="0"/>
              </a:defRPr>
            </a:lvl8pPr>
            <a:lvl9pPr defTabSz="927100" fontAlgn="base">
              <a:spcBef>
                <a:spcPct val="0"/>
              </a:spcBef>
              <a:spcAft>
                <a:spcPct val="0"/>
              </a:spcAft>
              <a:defRPr>
                <a:solidFill>
                  <a:schemeClr val="tx1"/>
                </a:solidFill>
                <a:latin typeface="Univers 55" pitchFamily="2" charset="0"/>
              </a:defRPr>
            </a:lvl9pPr>
          </a:lstStyle>
          <a:p>
            <a:pPr algn="ctr">
              <a:lnSpc>
                <a:spcPct val="90000"/>
              </a:lnSpc>
            </a:pPr>
            <a:r>
              <a:rPr lang="de-DE" sz="900" dirty="0">
                <a:solidFill>
                  <a:srgbClr val="000000"/>
                </a:solidFill>
                <a:latin typeface="Verdana" pitchFamily="34" charset="0"/>
              </a:rPr>
              <a:t>©DATEV eG; all </a:t>
            </a:r>
            <a:r>
              <a:rPr lang="de-DE" sz="900" dirty="0" err="1">
                <a:solidFill>
                  <a:srgbClr val="000000"/>
                </a:solidFill>
                <a:latin typeface="Verdana" pitchFamily="34" charset="0"/>
              </a:rPr>
              <a:t>rights</a:t>
            </a:r>
            <a:r>
              <a:rPr lang="de-DE" sz="900" dirty="0">
                <a:solidFill>
                  <a:srgbClr val="000000"/>
                </a:solidFill>
                <a:latin typeface="Verdana" pitchFamily="34" charset="0"/>
              </a:rPr>
              <a:t> </a:t>
            </a:r>
            <a:r>
              <a:rPr lang="de-DE" sz="900" dirty="0" err="1">
                <a:solidFill>
                  <a:srgbClr val="000000"/>
                </a:solidFill>
                <a:latin typeface="Verdana" pitchFamily="34" charset="0"/>
              </a:rPr>
              <a:t>reserved</a:t>
            </a:r>
            <a:endParaRPr lang="de-DE" sz="900" dirty="0">
              <a:solidFill>
                <a:srgbClr val="000000"/>
              </a:solidFill>
              <a:latin typeface="Verdana" pitchFamily="34" charset="0"/>
            </a:endParaRPr>
          </a:p>
        </p:txBody>
      </p:sp>
    </p:spTree>
    <p:extLst>
      <p:ext uri="{BB962C8B-B14F-4D97-AF65-F5344CB8AC3E}">
        <p14:creationId xmlns:p14="http://schemas.microsoft.com/office/powerpoint/2010/main" val="4209151000"/>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Lst>
  <p:hf hdr="0" ft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Verdana" pitchFamily="34" charset="0"/>
        </a:defRPr>
      </a:lvl2pPr>
      <a:lvl3pPr algn="l" rtl="0" eaLnBrk="0" fontAlgn="base" hangingPunct="0">
        <a:spcBef>
          <a:spcPct val="0"/>
        </a:spcBef>
        <a:spcAft>
          <a:spcPct val="0"/>
        </a:spcAft>
        <a:defRPr sz="2400">
          <a:solidFill>
            <a:schemeClr val="tx2"/>
          </a:solidFill>
          <a:latin typeface="Verdana" pitchFamily="34" charset="0"/>
        </a:defRPr>
      </a:lvl3pPr>
      <a:lvl4pPr algn="l" rtl="0" eaLnBrk="0" fontAlgn="base" hangingPunct="0">
        <a:spcBef>
          <a:spcPct val="0"/>
        </a:spcBef>
        <a:spcAft>
          <a:spcPct val="0"/>
        </a:spcAft>
        <a:defRPr sz="2400">
          <a:solidFill>
            <a:schemeClr val="tx2"/>
          </a:solidFill>
          <a:latin typeface="Verdana" pitchFamily="34" charset="0"/>
        </a:defRPr>
      </a:lvl4pPr>
      <a:lvl5pPr algn="l" rtl="0" eaLnBrk="0" fontAlgn="base" hangingPunct="0">
        <a:spcBef>
          <a:spcPct val="0"/>
        </a:spcBef>
        <a:spcAft>
          <a:spcPct val="0"/>
        </a:spcAft>
        <a:defRPr sz="2400">
          <a:solidFill>
            <a:schemeClr val="tx2"/>
          </a:solidFill>
          <a:latin typeface="Verdana" pitchFamily="34" charset="0"/>
        </a:defRPr>
      </a:lvl5pPr>
      <a:lvl6pPr marL="457200" algn="l" rtl="0" fontAlgn="base">
        <a:spcBef>
          <a:spcPct val="0"/>
        </a:spcBef>
        <a:spcAft>
          <a:spcPct val="0"/>
        </a:spcAft>
        <a:defRPr sz="2400">
          <a:solidFill>
            <a:schemeClr val="tx2"/>
          </a:solidFill>
          <a:latin typeface="Verdana" pitchFamily="34" charset="0"/>
        </a:defRPr>
      </a:lvl6pPr>
      <a:lvl7pPr marL="914400" algn="l" rtl="0" fontAlgn="base">
        <a:spcBef>
          <a:spcPct val="0"/>
        </a:spcBef>
        <a:spcAft>
          <a:spcPct val="0"/>
        </a:spcAft>
        <a:defRPr sz="2400">
          <a:solidFill>
            <a:schemeClr val="tx2"/>
          </a:solidFill>
          <a:latin typeface="Verdana" pitchFamily="34" charset="0"/>
        </a:defRPr>
      </a:lvl7pPr>
      <a:lvl8pPr marL="1371600" algn="l" rtl="0" fontAlgn="base">
        <a:spcBef>
          <a:spcPct val="0"/>
        </a:spcBef>
        <a:spcAft>
          <a:spcPct val="0"/>
        </a:spcAft>
        <a:defRPr sz="2400">
          <a:solidFill>
            <a:schemeClr val="tx2"/>
          </a:solidFill>
          <a:latin typeface="Verdana" pitchFamily="34" charset="0"/>
        </a:defRPr>
      </a:lvl8pPr>
      <a:lvl9pPr marL="1828800" algn="l" rtl="0" fontAlgn="base">
        <a:spcBef>
          <a:spcPct val="0"/>
        </a:spcBef>
        <a:spcAft>
          <a:spcPct val="0"/>
        </a:spcAft>
        <a:defRPr sz="2400">
          <a:solidFill>
            <a:schemeClr val="tx2"/>
          </a:solidFill>
          <a:latin typeface="Verdana" pitchFamily="34" charset="0"/>
        </a:defRPr>
      </a:lvl9pPr>
    </p:titleStyle>
    <p:bodyStyle>
      <a:lvl1pPr marL="263525" indent="-263525" algn="l" rtl="0" eaLnBrk="0" fontAlgn="base" hangingPunct="0">
        <a:spcBef>
          <a:spcPct val="50000"/>
        </a:spcBef>
        <a:spcAft>
          <a:spcPct val="0"/>
        </a:spcAft>
        <a:buClr>
          <a:schemeClr val="folHlink"/>
        </a:buClr>
        <a:buFont typeface="Wingdings" pitchFamily="2" charset="2"/>
        <a:buChar char="n"/>
        <a:defRPr>
          <a:solidFill>
            <a:schemeClr val="tx1"/>
          </a:solidFill>
          <a:latin typeface="+mn-lt"/>
          <a:ea typeface="+mn-ea"/>
          <a:cs typeface="+mn-cs"/>
        </a:defRPr>
      </a:lvl1pPr>
      <a:lvl2pPr marL="471488" indent="-206375" algn="l" rtl="0" eaLnBrk="0" fontAlgn="base" hangingPunct="0">
        <a:spcBef>
          <a:spcPct val="50000"/>
        </a:spcBef>
        <a:spcAft>
          <a:spcPct val="0"/>
        </a:spcAft>
        <a:buClr>
          <a:schemeClr val="folHlink"/>
        </a:buClr>
        <a:buSzPct val="110000"/>
        <a:buFont typeface="Wingdings" pitchFamily="2" charset="2"/>
        <a:buChar char="§"/>
        <a:defRPr>
          <a:solidFill>
            <a:schemeClr val="tx1"/>
          </a:solidFill>
          <a:latin typeface="+mn-lt"/>
        </a:defRPr>
      </a:lvl2pPr>
      <a:lvl3pPr marL="665163" indent="-192088" algn="l" rtl="0" eaLnBrk="0" fontAlgn="base" hangingPunct="0">
        <a:spcBef>
          <a:spcPct val="50000"/>
        </a:spcBef>
        <a:spcAft>
          <a:spcPct val="0"/>
        </a:spcAft>
        <a:buClr>
          <a:schemeClr val="folHlink"/>
        </a:buClr>
        <a:buFont typeface="Wide Latin" pitchFamily="18" charset="0"/>
        <a:buChar char="-"/>
        <a:defRPr>
          <a:solidFill>
            <a:schemeClr val="tx1"/>
          </a:solidFill>
          <a:latin typeface="+mn-lt"/>
        </a:defRPr>
      </a:lvl3pPr>
      <a:lvl4pPr marL="1641475"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66725" y="1482725"/>
            <a:ext cx="835342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p:txBody>
      </p:sp>
      <p:pic>
        <p:nvPicPr>
          <p:cNvPr id="1027" name="Picture 7" descr="DATEV_Logo_40Jahre_RGB"/>
          <p:cNvPicPr>
            <a:picLocks noChangeAspect="1" noChangeArrowheads="1"/>
          </p:cNvPicPr>
          <p:nvPr/>
        </p:nvPicPr>
        <p:blipFill>
          <a:blip r:embed="rId7" cstate="print">
            <a:extLst>
              <a:ext uri="{28A0092B-C50C-407E-A947-70E740481C1C}">
                <a14:useLocalDpi xmlns:a14="http://schemas.microsoft.com/office/drawing/2010/main" val="0"/>
              </a:ext>
            </a:extLst>
          </a:blip>
          <a:srcRect b="29294"/>
          <a:stretch>
            <a:fillRect/>
          </a:stretch>
        </p:blipFill>
        <p:spPr bwMode="auto">
          <a:xfrm>
            <a:off x="8126413" y="320675"/>
            <a:ext cx="8810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8"/>
          <p:cNvSpPr>
            <a:spLocks noGrp="1" noChangeArrowheads="1"/>
          </p:cNvSpPr>
          <p:nvPr>
            <p:ph type="title"/>
          </p:nvPr>
        </p:nvSpPr>
        <p:spPr bwMode="auto">
          <a:xfrm>
            <a:off x="468313" y="239713"/>
            <a:ext cx="705643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2800" bIns="0" numCol="1" anchor="ctr" anchorCtr="0" compatLnSpc="1">
            <a:prstTxWarp prst="textNoShape">
              <a:avLst/>
            </a:prstTxWarp>
          </a:bodyPr>
          <a:lstStyle/>
          <a:p>
            <a:pPr lvl="0"/>
            <a:r>
              <a:rPr lang="de-DE"/>
              <a:t>Titelmasterformat durch Klicken bearbeiten</a:t>
            </a:r>
          </a:p>
        </p:txBody>
      </p:sp>
      <p:sp>
        <p:nvSpPr>
          <p:cNvPr id="1029" name="Line 9"/>
          <p:cNvSpPr>
            <a:spLocks noChangeShapeType="1"/>
          </p:cNvSpPr>
          <p:nvPr/>
        </p:nvSpPr>
        <p:spPr bwMode="auto">
          <a:xfrm>
            <a:off x="338138" y="330200"/>
            <a:ext cx="0" cy="681038"/>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pPr>
            <a:endParaRPr lang="de-DE" sz="1800">
              <a:solidFill>
                <a:srgbClr val="000000"/>
              </a:solidFill>
            </a:endParaRPr>
          </a:p>
        </p:txBody>
      </p:sp>
      <p:sp>
        <p:nvSpPr>
          <p:cNvPr id="421903" name="Text Box 15"/>
          <p:cNvSpPr txBox="1">
            <a:spLocks noChangeArrowheads="1"/>
          </p:cNvSpPr>
          <p:nvPr/>
        </p:nvSpPr>
        <p:spPr bwMode="auto">
          <a:xfrm>
            <a:off x="468313" y="6596063"/>
            <a:ext cx="2087562"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defTabSz="927100">
              <a:defRPr>
                <a:solidFill>
                  <a:schemeClr val="tx1"/>
                </a:solidFill>
                <a:latin typeface="Univers 55" pitchFamily="2" charset="0"/>
              </a:defRPr>
            </a:lvl1pPr>
            <a:lvl2pPr algn="l" defTabSz="927100">
              <a:defRPr>
                <a:solidFill>
                  <a:schemeClr val="tx1"/>
                </a:solidFill>
                <a:latin typeface="Univers 55" pitchFamily="2" charset="0"/>
              </a:defRPr>
            </a:lvl2pPr>
            <a:lvl3pPr algn="l" defTabSz="927100">
              <a:defRPr>
                <a:solidFill>
                  <a:schemeClr val="tx1"/>
                </a:solidFill>
                <a:latin typeface="Univers 55" pitchFamily="2" charset="0"/>
              </a:defRPr>
            </a:lvl3pPr>
            <a:lvl4pPr algn="l" defTabSz="927100">
              <a:defRPr>
                <a:solidFill>
                  <a:schemeClr val="tx1"/>
                </a:solidFill>
                <a:latin typeface="Univers 55" pitchFamily="2" charset="0"/>
              </a:defRPr>
            </a:lvl4pPr>
            <a:lvl5pPr algn="l" defTabSz="927100">
              <a:defRPr>
                <a:solidFill>
                  <a:schemeClr val="tx1"/>
                </a:solidFill>
                <a:latin typeface="Univers 55" pitchFamily="2" charset="0"/>
              </a:defRPr>
            </a:lvl5pPr>
            <a:lvl6pPr defTabSz="927100" fontAlgn="base">
              <a:spcBef>
                <a:spcPct val="0"/>
              </a:spcBef>
              <a:spcAft>
                <a:spcPct val="0"/>
              </a:spcAft>
              <a:defRPr>
                <a:solidFill>
                  <a:schemeClr val="tx1"/>
                </a:solidFill>
                <a:latin typeface="Univers 55" pitchFamily="2" charset="0"/>
              </a:defRPr>
            </a:lvl6pPr>
            <a:lvl7pPr defTabSz="927100" fontAlgn="base">
              <a:spcBef>
                <a:spcPct val="0"/>
              </a:spcBef>
              <a:spcAft>
                <a:spcPct val="0"/>
              </a:spcAft>
              <a:defRPr>
                <a:solidFill>
                  <a:schemeClr val="tx1"/>
                </a:solidFill>
                <a:latin typeface="Univers 55" pitchFamily="2" charset="0"/>
              </a:defRPr>
            </a:lvl7pPr>
            <a:lvl8pPr defTabSz="927100" fontAlgn="base">
              <a:spcBef>
                <a:spcPct val="0"/>
              </a:spcBef>
              <a:spcAft>
                <a:spcPct val="0"/>
              </a:spcAft>
              <a:defRPr>
                <a:solidFill>
                  <a:schemeClr val="tx1"/>
                </a:solidFill>
                <a:latin typeface="Univers 55" pitchFamily="2" charset="0"/>
              </a:defRPr>
            </a:lvl8pPr>
            <a:lvl9pPr defTabSz="927100" fontAlgn="base">
              <a:spcBef>
                <a:spcPct val="0"/>
              </a:spcBef>
              <a:spcAft>
                <a:spcPct val="0"/>
              </a:spcAft>
              <a:defRPr>
                <a:solidFill>
                  <a:schemeClr val="tx1"/>
                </a:solidFill>
                <a:latin typeface="Univers 55" pitchFamily="2" charset="0"/>
              </a:defRPr>
            </a:lvl9pPr>
          </a:lstStyle>
          <a:p>
            <a:pPr algn="ctr">
              <a:lnSpc>
                <a:spcPct val="90000"/>
              </a:lnSpc>
              <a:spcBef>
                <a:spcPct val="50000"/>
              </a:spcBef>
              <a:defRPr/>
            </a:pPr>
            <a:endParaRPr lang="de-DE" sz="700">
              <a:solidFill>
                <a:srgbClr val="000000"/>
              </a:solidFill>
              <a:latin typeface="Verdana" pitchFamily="34" charset="0"/>
            </a:endParaRPr>
          </a:p>
        </p:txBody>
      </p:sp>
      <p:sp>
        <p:nvSpPr>
          <p:cNvPr id="9" name="Rectangle 8"/>
          <p:cNvSpPr>
            <a:spLocks noGrp="1" noChangeArrowheads="1"/>
          </p:cNvSpPr>
          <p:nvPr>
            <p:ph type="sldNum" sz="quarter" idx="4"/>
          </p:nvPr>
        </p:nvSpPr>
        <p:spPr bwMode="auto">
          <a:xfrm>
            <a:off x="8388350" y="6510338"/>
            <a:ext cx="5143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fld id="{7BE47B28-0E26-403B-8D11-7366F9FD825B}" type="slidenum">
              <a:rPr lang="de-DE">
                <a:solidFill>
                  <a:srgbClr val="000000"/>
                </a:solidFill>
              </a:rPr>
              <a:pPr/>
              <a:t>‹N›</a:t>
            </a:fld>
            <a:endParaRPr lang="de-DE" dirty="0">
              <a:solidFill>
                <a:srgbClr val="000000"/>
              </a:solidFill>
            </a:endParaRPr>
          </a:p>
        </p:txBody>
      </p:sp>
      <p:sp>
        <p:nvSpPr>
          <p:cNvPr id="10" name="Rectangle 17"/>
          <p:cNvSpPr>
            <a:spLocks noChangeArrowheads="1"/>
          </p:cNvSpPr>
          <p:nvPr/>
        </p:nvSpPr>
        <p:spPr bwMode="auto">
          <a:xfrm>
            <a:off x="3276600" y="6518838"/>
            <a:ext cx="30241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27100">
              <a:lnSpc>
                <a:spcPct val="90000"/>
              </a:lnSpc>
            </a:pPr>
            <a:r>
              <a:rPr lang="de-DE" sz="900" dirty="0">
                <a:solidFill>
                  <a:srgbClr val="000000"/>
                </a:solidFill>
              </a:rPr>
              <a:t>Thorsten Hesse</a:t>
            </a:r>
            <a:endParaRPr lang="de-DE" sz="1800" dirty="0">
              <a:solidFill>
                <a:srgbClr val="000000"/>
              </a:solidFill>
            </a:endParaRPr>
          </a:p>
        </p:txBody>
      </p:sp>
      <p:sp>
        <p:nvSpPr>
          <p:cNvPr id="11" name="Text Box 18"/>
          <p:cNvSpPr txBox="1">
            <a:spLocks noChangeArrowheads="1"/>
          </p:cNvSpPr>
          <p:nvPr/>
        </p:nvSpPr>
        <p:spPr bwMode="auto">
          <a:xfrm>
            <a:off x="34353" y="6518838"/>
            <a:ext cx="26987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defTabSz="927100">
              <a:defRPr>
                <a:solidFill>
                  <a:schemeClr val="tx1"/>
                </a:solidFill>
                <a:latin typeface="Univers 55" pitchFamily="2" charset="0"/>
              </a:defRPr>
            </a:lvl1pPr>
            <a:lvl2pPr algn="l" defTabSz="927100">
              <a:defRPr>
                <a:solidFill>
                  <a:schemeClr val="tx1"/>
                </a:solidFill>
                <a:latin typeface="Univers 55" pitchFamily="2" charset="0"/>
              </a:defRPr>
            </a:lvl2pPr>
            <a:lvl3pPr algn="l" defTabSz="927100">
              <a:defRPr>
                <a:solidFill>
                  <a:schemeClr val="tx1"/>
                </a:solidFill>
                <a:latin typeface="Univers 55" pitchFamily="2" charset="0"/>
              </a:defRPr>
            </a:lvl3pPr>
            <a:lvl4pPr algn="l" defTabSz="927100">
              <a:defRPr>
                <a:solidFill>
                  <a:schemeClr val="tx1"/>
                </a:solidFill>
                <a:latin typeface="Univers 55" pitchFamily="2" charset="0"/>
              </a:defRPr>
            </a:lvl4pPr>
            <a:lvl5pPr algn="l" defTabSz="927100">
              <a:defRPr>
                <a:solidFill>
                  <a:schemeClr val="tx1"/>
                </a:solidFill>
                <a:latin typeface="Univers 55" pitchFamily="2" charset="0"/>
              </a:defRPr>
            </a:lvl5pPr>
            <a:lvl6pPr defTabSz="927100" fontAlgn="base">
              <a:spcBef>
                <a:spcPct val="0"/>
              </a:spcBef>
              <a:spcAft>
                <a:spcPct val="0"/>
              </a:spcAft>
              <a:defRPr>
                <a:solidFill>
                  <a:schemeClr val="tx1"/>
                </a:solidFill>
                <a:latin typeface="Univers 55" pitchFamily="2" charset="0"/>
              </a:defRPr>
            </a:lvl6pPr>
            <a:lvl7pPr defTabSz="927100" fontAlgn="base">
              <a:spcBef>
                <a:spcPct val="0"/>
              </a:spcBef>
              <a:spcAft>
                <a:spcPct val="0"/>
              </a:spcAft>
              <a:defRPr>
                <a:solidFill>
                  <a:schemeClr val="tx1"/>
                </a:solidFill>
                <a:latin typeface="Univers 55" pitchFamily="2" charset="0"/>
              </a:defRPr>
            </a:lvl7pPr>
            <a:lvl8pPr defTabSz="927100" fontAlgn="base">
              <a:spcBef>
                <a:spcPct val="0"/>
              </a:spcBef>
              <a:spcAft>
                <a:spcPct val="0"/>
              </a:spcAft>
              <a:defRPr>
                <a:solidFill>
                  <a:schemeClr val="tx1"/>
                </a:solidFill>
                <a:latin typeface="Univers 55" pitchFamily="2" charset="0"/>
              </a:defRPr>
            </a:lvl8pPr>
            <a:lvl9pPr defTabSz="927100" fontAlgn="base">
              <a:spcBef>
                <a:spcPct val="0"/>
              </a:spcBef>
              <a:spcAft>
                <a:spcPct val="0"/>
              </a:spcAft>
              <a:defRPr>
                <a:solidFill>
                  <a:schemeClr val="tx1"/>
                </a:solidFill>
                <a:latin typeface="Univers 55" pitchFamily="2" charset="0"/>
              </a:defRPr>
            </a:lvl9pPr>
          </a:lstStyle>
          <a:p>
            <a:pPr algn="ctr">
              <a:lnSpc>
                <a:spcPct val="90000"/>
              </a:lnSpc>
            </a:pPr>
            <a:r>
              <a:rPr lang="de-DE" sz="900" dirty="0">
                <a:solidFill>
                  <a:srgbClr val="000000"/>
                </a:solidFill>
                <a:latin typeface="Verdana" pitchFamily="34" charset="0"/>
              </a:rPr>
              <a:t>©DATEV eG; all </a:t>
            </a:r>
            <a:r>
              <a:rPr lang="de-DE" sz="900" dirty="0" err="1">
                <a:solidFill>
                  <a:srgbClr val="000000"/>
                </a:solidFill>
                <a:latin typeface="Verdana" pitchFamily="34" charset="0"/>
              </a:rPr>
              <a:t>rights</a:t>
            </a:r>
            <a:r>
              <a:rPr lang="de-DE" sz="900" dirty="0">
                <a:solidFill>
                  <a:srgbClr val="000000"/>
                </a:solidFill>
                <a:latin typeface="Verdana" pitchFamily="34" charset="0"/>
              </a:rPr>
              <a:t> </a:t>
            </a:r>
            <a:r>
              <a:rPr lang="de-DE" sz="900" dirty="0" err="1">
                <a:solidFill>
                  <a:srgbClr val="000000"/>
                </a:solidFill>
                <a:latin typeface="Verdana" pitchFamily="34" charset="0"/>
              </a:rPr>
              <a:t>reserved</a:t>
            </a:r>
            <a:endParaRPr lang="de-DE" sz="900" dirty="0">
              <a:solidFill>
                <a:srgbClr val="000000"/>
              </a:solidFill>
              <a:latin typeface="Verdana" pitchFamily="34" charset="0"/>
            </a:endParaRPr>
          </a:p>
        </p:txBody>
      </p:sp>
    </p:spTree>
    <p:extLst>
      <p:ext uri="{BB962C8B-B14F-4D97-AF65-F5344CB8AC3E}">
        <p14:creationId xmlns:p14="http://schemas.microsoft.com/office/powerpoint/2010/main" val="1238499120"/>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Lst>
  <p:hf hdr="0" ft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Verdana" pitchFamily="34" charset="0"/>
        </a:defRPr>
      </a:lvl2pPr>
      <a:lvl3pPr algn="l" rtl="0" eaLnBrk="0" fontAlgn="base" hangingPunct="0">
        <a:spcBef>
          <a:spcPct val="0"/>
        </a:spcBef>
        <a:spcAft>
          <a:spcPct val="0"/>
        </a:spcAft>
        <a:defRPr sz="2400">
          <a:solidFill>
            <a:schemeClr val="tx2"/>
          </a:solidFill>
          <a:latin typeface="Verdana" pitchFamily="34" charset="0"/>
        </a:defRPr>
      </a:lvl3pPr>
      <a:lvl4pPr algn="l" rtl="0" eaLnBrk="0" fontAlgn="base" hangingPunct="0">
        <a:spcBef>
          <a:spcPct val="0"/>
        </a:spcBef>
        <a:spcAft>
          <a:spcPct val="0"/>
        </a:spcAft>
        <a:defRPr sz="2400">
          <a:solidFill>
            <a:schemeClr val="tx2"/>
          </a:solidFill>
          <a:latin typeface="Verdana" pitchFamily="34" charset="0"/>
        </a:defRPr>
      </a:lvl4pPr>
      <a:lvl5pPr algn="l" rtl="0" eaLnBrk="0" fontAlgn="base" hangingPunct="0">
        <a:spcBef>
          <a:spcPct val="0"/>
        </a:spcBef>
        <a:spcAft>
          <a:spcPct val="0"/>
        </a:spcAft>
        <a:defRPr sz="2400">
          <a:solidFill>
            <a:schemeClr val="tx2"/>
          </a:solidFill>
          <a:latin typeface="Verdana" pitchFamily="34" charset="0"/>
        </a:defRPr>
      </a:lvl5pPr>
      <a:lvl6pPr marL="457200" algn="l" rtl="0" fontAlgn="base">
        <a:spcBef>
          <a:spcPct val="0"/>
        </a:spcBef>
        <a:spcAft>
          <a:spcPct val="0"/>
        </a:spcAft>
        <a:defRPr sz="2400">
          <a:solidFill>
            <a:schemeClr val="tx2"/>
          </a:solidFill>
          <a:latin typeface="Verdana" pitchFamily="34" charset="0"/>
        </a:defRPr>
      </a:lvl6pPr>
      <a:lvl7pPr marL="914400" algn="l" rtl="0" fontAlgn="base">
        <a:spcBef>
          <a:spcPct val="0"/>
        </a:spcBef>
        <a:spcAft>
          <a:spcPct val="0"/>
        </a:spcAft>
        <a:defRPr sz="2400">
          <a:solidFill>
            <a:schemeClr val="tx2"/>
          </a:solidFill>
          <a:latin typeface="Verdana" pitchFamily="34" charset="0"/>
        </a:defRPr>
      </a:lvl7pPr>
      <a:lvl8pPr marL="1371600" algn="l" rtl="0" fontAlgn="base">
        <a:spcBef>
          <a:spcPct val="0"/>
        </a:spcBef>
        <a:spcAft>
          <a:spcPct val="0"/>
        </a:spcAft>
        <a:defRPr sz="2400">
          <a:solidFill>
            <a:schemeClr val="tx2"/>
          </a:solidFill>
          <a:latin typeface="Verdana" pitchFamily="34" charset="0"/>
        </a:defRPr>
      </a:lvl8pPr>
      <a:lvl9pPr marL="1828800" algn="l" rtl="0" fontAlgn="base">
        <a:spcBef>
          <a:spcPct val="0"/>
        </a:spcBef>
        <a:spcAft>
          <a:spcPct val="0"/>
        </a:spcAft>
        <a:defRPr sz="2400">
          <a:solidFill>
            <a:schemeClr val="tx2"/>
          </a:solidFill>
          <a:latin typeface="Verdana" pitchFamily="34" charset="0"/>
        </a:defRPr>
      </a:lvl9pPr>
    </p:titleStyle>
    <p:bodyStyle>
      <a:lvl1pPr marL="263525" indent="-263525" algn="l" rtl="0" eaLnBrk="0" fontAlgn="base" hangingPunct="0">
        <a:spcBef>
          <a:spcPct val="50000"/>
        </a:spcBef>
        <a:spcAft>
          <a:spcPct val="0"/>
        </a:spcAft>
        <a:buClr>
          <a:schemeClr val="folHlink"/>
        </a:buClr>
        <a:buFont typeface="Wingdings" pitchFamily="2" charset="2"/>
        <a:buChar char="n"/>
        <a:defRPr>
          <a:solidFill>
            <a:schemeClr val="tx1"/>
          </a:solidFill>
          <a:latin typeface="+mn-lt"/>
          <a:ea typeface="+mn-ea"/>
          <a:cs typeface="+mn-cs"/>
        </a:defRPr>
      </a:lvl1pPr>
      <a:lvl2pPr marL="471488" indent="-206375" algn="l" rtl="0" eaLnBrk="0" fontAlgn="base" hangingPunct="0">
        <a:spcBef>
          <a:spcPct val="50000"/>
        </a:spcBef>
        <a:spcAft>
          <a:spcPct val="0"/>
        </a:spcAft>
        <a:buClr>
          <a:schemeClr val="folHlink"/>
        </a:buClr>
        <a:buSzPct val="110000"/>
        <a:buFont typeface="Wingdings" pitchFamily="2" charset="2"/>
        <a:buChar char="§"/>
        <a:defRPr>
          <a:solidFill>
            <a:schemeClr val="tx1"/>
          </a:solidFill>
          <a:latin typeface="+mn-lt"/>
        </a:defRPr>
      </a:lvl2pPr>
      <a:lvl3pPr marL="665163" indent="-192088" algn="l" rtl="0" eaLnBrk="0" fontAlgn="base" hangingPunct="0">
        <a:spcBef>
          <a:spcPct val="50000"/>
        </a:spcBef>
        <a:spcAft>
          <a:spcPct val="0"/>
        </a:spcAft>
        <a:buClr>
          <a:schemeClr val="folHlink"/>
        </a:buClr>
        <a:buFont typeface="Wide Latin" pitchFamily="18" charset="0"/>
        <a:buChar char="-"/>
        <a:defRPr>
          <a:solidFill>
            <a:schemeClr val="tx1"/>
          </a:solidFill>
          <a:latin typeface="+mn-lt"/>
        </a:defRPr>
      </a:lvl3pPr>
      <a:lvl4pPr marL="1641475"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4178" name="Rectangle 2"/>
          <p:cNvSpPr>
            <a:spLocks noGrp="1" noChangeArrowheads="1"/>
          </p:cNvSpPr>
          <p:nvPr>
            <p:ph type="body" idx="1"/>
          </p:nvPr>
        </p:nvSpPr>
        <p:spPr bwMode="auto">
          <a:xfrm>
            <a:off x="466725" y="1482725"/>
            <a:ext cx="835342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p:txBody>
      </p:sp>
      <p:pic>
        <p:nvPicPr>
          <p:cNvPr id="434179" name="Picture 3" descr="DATEV_Logo_40Jahre_RGB"/>
          <p:cNvPicPr>
            <a:picLocks noChangeAspect="1" noChangeArrowheads="1"/>
          </p:cNvPicPr>
          <p:nvPr/>
        </p:nvPicPr>
        <p:blipFill>
          <a:blip r:embed="rId13" cstate="print">
            <a:extLst>
              <a:ext uri="{28A0092B-C50C-407E-A947-70E740481C1C}">
                <a14:useLocalDpi xmlns:a14="http://schemas.microsoft.com/office/drawing/2010/main" val="0"/>
              </a:ext>
            </a:extLst>
          </a:blip>
          <a:srcRect b="29294"/>
          <a:stretch>
            <a:fillRect/>
          </a:stretch>
        </p:blipFill>
        <p:spPr bwMode="auto">
          <a:xfrm>
            <a:off x="8126413" y="320675"/>
            <a:ext cx="881062" cy="731838"/>
          </a:xfrm>
          <a:prstGeom prst="rect">
            <a:avLst/>
          </a:prstGeom>
          <a:noFill/>
          <a:extLst>
            <a:ext uri="{909E8E84-426E-40DD-AFC4-6F175D3DCCD1}">
              <a14:hiddenFill xmlns:a14="http://schemas.microsoft.com/office/drawing/2010/main">
                <a:solidFill>
                  <a:srgbClr val="FFFFFF"/>
                </a:solidFill>
              </a14:hiddenFill>
            </a:ext>
          </a:extLst>
        </p:spPr>
      </p:pic>
      <p:sp>
        <p:nvSpPr>
          <p:cNvPr id="434180" name="Rectangle 4"/>
          <p:cNvSpPr>
            <a:spLocks noGrp="1" noChangeArrowheads="1"/>
          </p:cNvSpPr>
          <p:nvPr>
            <p:ph type="title"/>
          </p:nvPr>
        </p:nvSpPr>
        <p:spPr bwMode="auto">
          <a:xfrm>
            <a:off x="468313" y="239713"/>
            <a:ext cx="705643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2800" bIns="0" numCol="1" anchor="ctr" anchorCtr="0" compatLnSpc="1">
            <a:prstTxWarp prst="textNoShape">
              <a:avLst/>
            </a:prstTxWarp>
          </a:bodyPr>
          <a:lstStyle/>
          <a:p>
            <a:pPr lvl="0"/>
            <a:r>
              <a:rPr lang="de-DE"/>
              <a:t>Titelmasterformat durch Klicken bearbeiten</a:t>
            </a:r>
          </a:p>
        </p:txBody>
      </p:sp>
      <p:sp>
        <p:nvSpPr>
          <p:cNvPr id="434181" name="Line 5"/>
          <p:cNvSpPr>
            <a:spLocks noChangeShapeType="1"/>
          </p:cNvSpPr>
          <p:nvPr/>
        </p:nvSpPr>
        <p:spPr bwMode="auto">
          <a:xfrm>
            <a:off x="338138" y="330200"/>
            <a:ext cx="0" cy="681038"/>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pPr>
            <a:endParaRPr lang="de-DE" sz="1800">
              <a:solidFill>
                <a:srgbClr val="000000"/>
              </a:solidFill>
            </a:endParaRPr>
          </a:p>
        </p:txBody>
      </p:sp>
      <p:sp>
        <p:nvSpPr>
          <p:cNvPr id="434185" name="Rectangle 9"/>
          <p:cNvSpPr>
            <a:spLocks noGrp="1" noChangeArrowheads="1"/>
          </p:cNvSpPr>
          <p:nvPr>
            <p:ph type="dt" sz="half" idx="2"/>
          </p:nvPr>
        </p:nvSpPr>
        <p:spPr bwMode="auto">
          <a:xfrm>
            <a:off x="468313" y="6415088"/>
            <a:ext cx="21336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900"/>
            </a:lvl1pPr>
          </a:lstStyle>
          <a:p>
            <a:endParaRPr lang="de-DE">
              <a:solidFill>
                <a:srgbClr val="000000"/>
              </a:solidFill>
            </a:endParaRPr>
          </a:p>
        </p:txBody>
      </p:sp>
      <p:sp>
        <p:nvSpPr>
          <p:cNvPr id="434186" name="Rectangle 10"/>
          <p:cNvSpPr>
            <a:spLocks noGrp="1" noChangeArrowheads="1"/>
          </p:cNvSpPr>
          <p:nvPr>
            <p:ph type="ftr" sz="quarter" idx="3"/>
          </p:nvPr>
        </p:nvSpPr>
        <p:spPr bwMode="auto">
          <a:xfrm>
            <a:off x="3189288" y="6435725"/>
            <a:ext cx="2895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defRPr sz="900"/>
            </a:lvl1pPr>
          </a:lstStyle>
          <a:p>
            <a:pPr algn="ctr"/>
            <a:endParaRPr lang="de-DE">
              <a:solidFill>
                <a:srgbClr val="000000"/>
              </a:solidFill>
            </a:endParaRPr>
          </a:p>
        </p:txBody>
      </p:sp>
      <p:sp>
        <p:nvSpPr>
          <p:cNvPr id="434187" name="Rectangle 11"/>
          <p:cNvSpPr>
            <a:spLocks noGrp="1" noChangeArrowheads="1"/>
          </p:cNvSpPr>
          <p:nvPr>
            <p:ph type="sldNum" sz="quarter" idx="4"/>
          </p:nvPr>
        </p:nvSpPr>
        <p:spPr bwMode="auto">
          <a:xfrm>
            <a:off x="8388350" y="6435725"/>
            <a:ext cx="51435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fld id="{CEE8A4A6-1C1F-4010-9FDC-375A77966260}" type="slidenum">
              <a:rPr lang="de-DE" smtClean="0">
                <a:solidFill>
                  <a:srgbClr val="000000"/>
                </a:solidFill>
              </a:rPr>
              <a:pPr/>
              <a:t>‹N›</a:t>
            </a:fld>
            <a:endParaRPr lang="de-DE">
              <a:solidFill>
                <a:srgbClr val="000000"/>
              </a:solidFill>
            </a:endParaRPr>
          </a:p>
        </p:txBody>
      </p:sp>
      <p:sp>
        <p:nvSpPr>
          <p:cNvPr id="434188" name="Text Box 12"/>
          <p:cNvSpPr txBox="1">
            <a:spLocks noChangeArrowheads="1"/>
          </p:cNvSpPr>
          <p:nvPr/>
        </p:nvSpPr>
        <p:spPr bwMode="auto">
          <a:xfrm>
            <a:off x="439738" y="6592888"/>
            <a:ext cx="191452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defTabSz="927100">
              <a:defRPr>
                <a:solidFill>
                  <a:schemeClr val="tx1"/>
                </a:solidFill>
                <a:latin typeface="Univers 55" pitchFamily="2" charset="0"/>
              </a:defRPr>
            </a:lvl1pPr>
            <a:lvl2pPr algn="l" defTabSz="927100">
              <a:defRPr>
                <a:solidFill>
                  <a:schemeClr val="tx1"/>
                </a:solidFill>
                <a:latin typeface="Univers 55" pitchFamily="2" charset="0"/>
              </a:defRPr>
            </a:lvl2pPr>
            <a:lvl3pPr algn="l" defTabSz="927100">
              <a:defRPr>
                <a:solidFill>
                  <a:schemeClr val="tx1"/>
                </a:solidFill>
                <a:latin typeface="Univers 55" pitchFamily="2" charset="0"/>
              </a:defRPr>
            </a:lvl3pPr>
            <a:lvl4pPr algn="l" defTabSz="927100">
              <a:defRPr>
                <a:solidFill>
                  <a:schemeClr val="tx1"/>
                </a:solidFill>
                <a:latin typeface="Univers 55" pitchFamily="2" charset="0"/>
              </a:defRPr>
            </a:lvl4pPr>
            <a:lvl5pPr algn="l" defTabSz="927100">
              <a:defRPr>
                <a:solidFill>
                  <a:schemeClr val="tx1"/>
                </a:solidFill>
                <a:latin typeface="Univers 55" pitchFamily="2" charset="0"/>
              </a:defRPr>
            </a:lvl5pPr>
            <a:lvl6pPr defTabSz="927100" fontAlgn="base">
              <a:spcBef>
                <a:spcPct val="0"/>
              </a:spcBef>
              <a:spcAft>
                <a:spcPct val="0"/>
              </a:spcAft>
              <a:defRPr>
                <a:solidFill>
                  <a:schemeClr val="tx1"/>
                </a:solidFill>
                <a:latin typeface="Univers 55" pitchFamily="2" charset="0"/>
              </a:defRPr>
            </a:lvl6pPr>
            <a:lvl7pPr defTabSz="927100" fontAlgn="base">
              <a:spcBef>
                <a:spcPct val="0"/>
              </a:spcBef>
              <a:spcAft>
                <a:spcPct val="0"/>
              </a:spcAft>
              <a:defRPr>
                <a:solidFill>
                  <a:schemeClr val="tx1"/>
                </a:solidFill>
                <a:latin typeface="Univers 55" pitchFamily="2" charset="0"/>
              </a:defRPr>
            </a:lvl7pPr>
            <a:lvl8pPr defTabSz="927100" fontAlgn="base">
              <a:spcBef>
                <a:spcPct val="0"/>
              </a:spcBef>
              <a:spcAft>
                <a:spcPct val="0"/>
              </a:spcAft>
              <a:defRPr>
                <a:solidFill>
                  <a:schemeClr val="tx1"/>
                </a:solidFill>
                <a:latin typeface="Univers 55" pitchFamily="2" charset="0"/>
              </a:defRPr>
            </a:lvl8pPr>
            <a:lvl9pPr defTabSz="927100" fontAlgn="base">
              <a:spcBef>
                <a:spcPct val="0"/>
              </a:spcBef>
              <a:spcAft>
                <a:spcPct val="0"/>
              </a:spcAft>
              <a:defRPr>
                <a:solidFill>
                  <a:schemeClr val="tx1"/>
                </a:solidFill>
                <a:latin typeface="Univers 55" pitchFamily="2" charset="0"/>
              </a:defRPr>
            </a:lvl9pPr>
          </a:lstStyle>
          <a:p>
            <a:pPr algn="ctr">
              <a:lnSpc>
                <a:spcPct val="90000"/>
              </a:lnSpc>
            </a:pPr>
            <a:r>
              <a:rPr lang="de-DE" sz="700">
                <a:solidFill>
                  <a:srgbClr val="000000"/>
                </a:solidFill>
                <a:latin typeface="Verdana" pitchFamily="34" charset="0"/>
              </a:rPr>
              <a:t>©DATEV eG; alle Rechte vorbehalten</a:t>
            </a:r>
          </a:p>
          <a:p>
            <a:pPr algn="ctr">
              <a:lnSpc>
                <a:spcPct val="90000"/>
              </a:lnSpc>
            </a:pPr>
            <a:endParaRPr lang="de-DE" sz="700">
              <a:solidFill>
                <a:srgbClr val="000000"/>
              </a:solidFill>
              <a:latin typeface="Verdana" pitchFamily="34" charset="0"/>
            </a:endParaRPr>
          </a:p>
        </p:txBody>
      </p:sp>
    </p:spTree>
    <p:extLst>
      <p:ext uri="{BB962C8B-B14F-4D97-AF65-F5344CB8AC3E}">
        <p14:creationId xmlns:p14="http://schemas.microsoft.com/office/powerpoint/2010/main" val="2902779494"/>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hf hdr="0" ftr="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Verdana" pitchFamily="34" charset="0"/>
        </a:defRPr>
      </a:lvl2pPr>
      <a:lvl3pPr algn="l" rtl="0" fontAlgn="base">
        <a:spcBef>
          <a:spcPct val="0"/>
        </a:spcBef>
        <a:spcAft>
          <a:spcPct val="0"/>
        </a:spcAft>
        <a:defRPr sz="2400">
          <a:solidFill>
            <a:schemeClr val="tx2"/>
          </a:solidFill>
          <a:latin typeface="Verdana" pitchFamily="34" charset="0"/>
        </a:defRPr>
      </a:lvl3pPr>
      <a:lvl4pPr algn="l" rtl="0" fontAlgn="base">
        <a:spcBef>
          <a:spcPct val="0"/>
        </a:spcBef>
        <a:spcAft>
          <a:spcPct val="0"/>
        </a:spcAft>
        <a:defRPr sz="2400">
          <a:solidFill>
            <a:schemeClr val="tx2"/>
          </a:solidFill>
          <a:latin typeface="Verdana" pitchFamily="34" charset="0"/>
        </a:defRPr>
      </a:lvl4pPr>
      <a:lvl5pPr algn="l" rtl="0" fontAlgn="base">
        <a:spcBef>
          <a:spcPct val="0"/>
        </a:spcBef>
        <a:spcAft>
          <a:spcPct val="0"/>
        </a:spcAft>
        <a:defRPr sz="2400">
          <a:solidFill>
            <a:schemeClr val="tx2"/>
          </a:solidFill>
          <a:latin typeface="Verdana" pitchFamily="34" charset="0"/>
        </a:defRPr>
      </a:lvl5pPr>
      <a:lvl6pPr marL="457200" algn="l" rtl="0" fontAlgn="base">
        <a:spcBef>
          <a:spcPct val="0"/>
        </a:spcBef>
        <a:spcAft>
          <a:spcPct val="0"/>
        </a:spcAft>
        <a:defRPr sz="2400">
          <a:solidFill>
            <a:schemeClr val="tx2"/>
          </a:solidFill>
          <a:latin typeface="Verdana" pitchFamily="34" charset="0"/>
        </a:defRPr>
      </a:lvl6pPr>
      <a:lvl7pPr marL="914400" algn="l" rtl="0" fontAlgn="base">
        <a:spcBef>
          <a:spcPct val="0"/>
        </a:spcBef>
        <a:spcAft>
          <a:spcPct val="0"/>
        </a:spcAft>
        <a:defRPr sz="2400">
          <a:solidFill>
            <a:schemeClr val="tx2"/>
          </a:solidFill>
          <a:latin typeface="Verdana" pitchFamily="34" charset="0"/>
        </a:defRPr>
      </a:lvl7pPr>
      <a:lvl8pPr marL="1371600" algn="l" rtl="0" fontAlgn="base">
        <a:spcBef>
          <a:spcPct val="0"/>
        </a:spcBef>
        <a:spcAft>
          <a:spcPct val="0"/>
        </a:spcAft>
        <a:defRPr sz="2400">
          <a:solidFill>
            <a:schemeClr val="tx2"/>
          </a:solidFill>
          <a:latin typeface="Verdana" pitchFamily="34" charset="0"/>
        </a:defRPr>
      </a:lvl8pPr>
      <a:lvl9pPr marL="1828800" algn="l" rtl="0" fontAlgn="base">
        <a:spcBef>
          <a:spcPct val="0"/>
        </a:spcBef>
        <a:spcAft>
          <a:spcPct val="0"/>
        </a:spcAft>
        <a:defRPr sz="2400">
          <a:solidFill>
            <a:schemeClr val="tx2"/>
          </a:solidFill>
          <a:latin typeface="Verdana" pitchFamily="34" charset="0"/>
        </a:defRPr>
      </a:lvl9pPr>
    </p:titleStyle>
    <p:bodyStyle>
      <a:lvl1pPr marL="263525" indent="-263525" algn="l" rtl="0" fontAlgn="base">
        <a:spcBef>
          <a:spcPct val="50000"/>
        </a:spcBef>
        <a:spcAft>
          <a:spcPct val="0"/>
        </a:spcAft>
        <a:buClr>
          <a:schemeClr val="folHlink"/>
        </a:buClr>
        <a:buFont typeface="Wingdings" pitchFamily="2" charset="2"/>
        <a:buChar char="n"/>
        <a:defRPr>
          <a:solidFill>
            <a:schemeClr val="tx1"/>
          </a:solidFill>
          <a:latin typeface="+mn-lt"/>
          <a:ea typeface="+mn-ea"/>
          <a:cs typeface="+mn-cs"/>
        </a:defRPr>
      </a:lvl1pPr>
      <a:lvl2pPr marL="471488" indent="-206375" algn="l" rtl="0" fontAlgn="base">
        <a:spcBef>
          <a:spcPct val="50000"/>
        </a:spcBef>
        <a:spcAft>
          <a:spcPct val="0"/>
        </a:spcAft>
        <a:buClr>
          <a:schemeClr val="folHlink"/>
        </a:buClr>
        <a:buSzPct val="110000"/>
        <a:buFont typeface="Wingdings" pitchFamily="2" charset="2"/>
        <a:buChar char="§"/>
        <a:defRPr>
          <a:solidFill>
            <a:schemeClr val="tx1"/>
          </a:solidFill>
          <a:latin typeface="+mn-lt"/>
        </a:defRPr>
      </a:lvl2pPr>
      <a:lvl3pPr marL="665163" indent="-192088" algn="l" rtl="0" fontAlgn="base">
        <a:spcBef>
          <a:spcPct val="50000"/>
        </a:spcBef>
        <a:spcAft>
          <a:spcPct val="0"/>
        </a:spcAft>
        <a:buClr>
          <a:schemeClr val="folHlink"/>
        </a:buClr>
        <a:buFont typeface="Wide Latin" pitchFamily="18" charset="0"/>
        <a:buChar char="-"/>
        <a:defRPr>
          <a:solidFill>
            <a:schemeClr val="tx1"/>
          </a:solidFill>
          <a:latin typeface="+mn-lt"/>
        </a:defRPr>
      </a:lvl3pPr>
      <a:lvl4pPr marL="1641475"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99427" name="Rectangle 3"/>
          <p:cNvSpPr>
            <a:spLocks noGrp="1" noChangeArrowheads="1"/>
          </p:cNvSpPr>
          <p:nvPr>
            <p:ph type="body" idx="1"/>
          </p:nvPr>
        </p:nvSpPr>
        <p:spPr bwMode="auto">
          <a:xfrm>
            <a:off x="468313" y="1412875"/>
            <a:ext cx="835342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p:txBody>
      </p:sp>
      <p:pic>
        <p:nvPicPr>
          <p:cNvPr id="999428" name="Picture 4" descr="DATEV_Logo_40Jahre_RGB"/>
          <p:cNvPicPr>
            <a:picLocks noChangeAspect="1" noChangeArrowheads="1"/>
          </p:cNvPicPr>
          <p:nvPr/>
        </p:nvPicPr>
        <p:blipFill>
          <a:blip r:embed="rId4" cstate="print">
            <a:extLst>
              <a:ext uri="{28A0092B-C50C-407E-A947-70E740481C1C}">
                <a14:useLocalDpi xmlns:a14="http://schemas.microsoft.com/office/drawing/2010/main" val="0"/>
              </a:ext>
            </a:extLst>
          </a:blip>
          <a:srcRect b="29294"/>
          <a:stretch>
            <a:fillRect/>
          </a:stretch>
        </p:blipFill>
        <p:spPr bwMode="auto">
          <a:xfrm>
            <a:off x="8126413" y="320675"/>
            <a:ext cx="881062" cy="731838"/>
          </a:xfrm>
          <a:prstGeom prst="rect">
            <a:avLst/>
          </a:prstGeom>
          <a:noFill/>
          <a:extLst>
            <a:ext uri="{909E8E84-426E-40DD-AFC4-6F175D3DCCD1}">
              <a14:hiddenFill xmlns:a14="http://schemas.microsoft.com/office/drawing/2010/main">
                <a:solidFill>
                  <a:srgbClr val="FFFFFF"/>
                </a:solidFill>
              </a14:hiddenFill>
            </a:ext>
          </a:extLst>
        </p:spPr>
      </p:pic>
      <p:sp>
        <p:nvSpPr>
          <p:cNvPr id="999429" name="Rectangle 5"/>
          <p:cNvSpPr>
            <a:spLocks noGrp="1" noChangeArrowheads="1"/>
          </p:cNvSpPr>
          <p:nvPr>
            <p:ph type="title"/>
          </p:nvPr>
        </p:nvSpPr>
        <p:spPr bwMode="auto">
          <a:xfrm>
            <a:off x="468313" y="239713"/>
            <a:ext cx="705643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2800" bIns="0" numCol="1" anchor="ctr" anchorCtr="0" compatLnSpc="1">
            <a:prstTxWarp prst="textNoShape">
              <a:avLst/>
            </a:prstTxWarp>
          </a:bodyPr>
          <a:lstStyle/>
          <a:p>
            <a:pPr lvl="0"/>
            <a:r>
              <a:rPr lang="de-DE"/>
              <a:t>Titelmasterformat durch Klicken bearbeiten</a:t>
            </a:r>
          </a:p>
        </p:txBody>
      </p:sp>
      <p:sp>
        <p:nvSpPr>
          <p:cNvPr id="999430" name="Line 6"/>
          <p:cNvSpPr>
            <a:spLocks noChangeShapeType="1"/>
          </p:cNvSpPr>
          <p:nvPr/>
        </p:nvSpPr>
        <p:spPr bwMode="auto">
          <a:xfrm>
            <a:off x="338138" y="330200"/>
            <a:ext cx="0" cy="681038"/>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pPr>
            <a:endParaRPr lang="de-DE" sz="1800">
              <a:solidFill>
                <a:srgbClr val="000000"/>
              </a:solidFill>
            </a:endParaRPr>
          </a:p>
        </p:txBody>
      </p:sp>
      <p:sp>
        <p:nvSpPr>
          <p:cNvPr id="999431" name="Line 7"/>
          <p:cNvSpPr>
            <a:spLocks noChangeShapeType="1"/>
          </p:cNvSpPr>
          <p:nvPr/>
        </p:nvSpPr>
        <p:spPr bwMode="auto">
          <a:xfrm>
            <a:off x="338138" y="330200"/>
            <a:ext cx="0" cy="681038"/>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pPr>
            <a:endParaRPr lang="de-DE" sz="1800">
              <a:solidFill>
                <a:srgbClr val="000000"/>
              </a:solidFill>
            </a:endParaRPr>
          </a:p>
        </p:txBody>
      </p:sp>
      <p:sp>
        <p:nvSpPr>
          <p:cNvPr id="10" name="Rectangle 8"/>
          <p:cNvSpPr>
            <a:spLocks noGrp="1" noChangeArrowheads="1"/>
          </p:cNvSpPr>
          <p:nvPr>
            <p:ph type="sldNum" sz="quarter" idx="4"/>
          </p:nvPr>
        </p:nvSpPr>
        <p:spPr bwMode="auto">
          <a:xfrm>
            <a:off x="8388350" y="6510338"/>
            <a:ext cx="5143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fld id="{7BE47B28-0E26-403B-8D11-7366F9FD825B}" type="slidenum">
              <a:rPr lang="de-DE">
                <a:solidFill>
                  <a:srgbClr val="000000"/>
                </a:solidFill>
              </a:rPr>
              <a:pPr/>
              <a:t>‹N›</a:t>
            </a:fld>
            <a:endParaRPr lang="de-DE">
              <a:solidFill>
                <a:srgbClr val="000000"/>
              </a:solidFill>
            </a:endParaRPr>
          </a:p>
        </p:txBody>
      </p:sp>
      <p:sp>
        <p:nvSpPr>
          <p:cNvPr id="11" name="Rectangle 17"/>
          <p:cNvSpPr>
            <a:spLocks noChangeArrowheads="1"/>
          </p:cNvSpPr>
          <p:nvPr/>
        </p:nvSpPr>
        <p:spPr bwMode="auto">
          <a:xfrm>
            <a:off x="3276600" y="6524625"/>
            <a:ext cx="30241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27100">
              <a:lnSpc>
                <a:spcPct val="90000"/>
              </a:lnSpc>
            </a:pPr>
            <a:r>
              <a:rPr lang="de-DE" sz="900" dirty="0">
                <a:solidFill>
                  <a:srgbClr val="000000"/>
                </a:solidFill>
              </a:rPr>
              <a:t>Thorsten Hesse</a:t>
            </a:r>
            <a:endParaRPr lang="de-DE" sz="1800" dirty="0">
              <a:solidFill>
                <a:srgbClr val="000000"/>
              </a:solidFill>
            </a:endParaRPr>
          </a:p>
        </p:txBody>
      </p:sp>
      <p:sp>
        <p:nvSpPr>
          <p:cNvPr id="12" name="Text Box 18"/>
          <p:cNvSpPr txBox="1">
            <a:spLocks noChangeArrowheads="1"/>
          </p:cNvSpPr>
          <p:nvPr/>
        </p:nvSpPr>
        <p:spPr bwMode="auto">
          <a:xfrm>
            <a:off x="82578" y="6524625"/>
            <a:ext cx="26987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defTabSz="927100">
              <a:defRPr>
                <a:solidFill>
                  <a:schemeClr val="tx1"/>
                </a:solidFill>
                <a:latin typeface="Univers 55" pitchFamily="2" charset="0"/>
              </a:defRPr>
            </a:lvl1pPr>
            <a:lvl2pPr algn="l" defTabSz="927100">
              <a:defRPr>
                <a:solidFill>
                  <a:schemeClr val="tx1"/>
                </a:solidFill>
                <a:latin typeface="Univers 55" pitchFamily="2" charset="0"/>
              </a:defRPr>
            </a:lvl2pPr>
            <a:lvl3pPr algn="l" defTabSz="927100">
              <a:defRPr>
                <a:solidFill>
                  <a:schemeClr val="tx1"/>
                </a:solidFill>
                <a:latin typeface="Univers 55" pitchFamily="2" charset="0"/>
              </a:defRPr>
            </a:lvl3pPr>
            <a:lvl4pPr algn="l" defTabSz="927100">
              <a:defRPr>
                <a:solidFill>
                  <a:schemeClr val="tx1"/>
                </a:solidFill>
                <a:latin typeface="Univers 55" pitchFamily="2" charset="0"/>
              </a:defRPr>
            </a:lvl4pPr>
            <a:lvl5pPr algn="l" defTabSz="927100">
              <a:defRPr>
                <a:solidFill>
                  <a:schemeClr val="tx1"/>
                </a:solidFill>
                <a:latin typeface="Univers 55" pitchFamily="2" charset="0"/>
              </a:defRPr>
            </a:lvl5pPr>
            <a:lvl6pPr defTabSz="927100" fontAlgn="base">
              <a:spcBef>
                <a:spcPct val="0"/>
              </a:spcBef>
              <a:spcAft>
                <a:spcPct val="0"/>
              </a:spcAft>
              <a:defRPr>
                <a:solidFill>
                  <a:schemeClr val="tx1"/>
                </a:solidFill>
                <a:latin typeface="Univers 55" pitchFamily="2" charset="0"/>
              </a:defRPr>
            </a:lvl6pPr>
            <a:lvl7pPr defTabSz="927100" fontAlgn="base">
              <a:spcBef>
                <a:spcPct val="0"/>
              </a:spcBef>
              <a:spcAft>
                <a:spcPct val="0"/>
              </a:spcAft>
              <a:defRPr>
                <a:solidFill>
                  <a:schemeClr val="tx1"/>
                </a:solidFill>
                <a:latin typeface="Univers 55" pitchFamily="2" charset="0"/>
              </a:defRPr>
            </a:lvl7pPr>
            <a:lvl8pPr defTabSz="927100" fontAlgn="base">
              <a:spcBef>
                <a:spcPct val="0"/>
              </a:spcBef>
              <a:spcAft>
                <a:spcPct val="0"/>
              </a:spcAft>
              <a:defRPr>
                <a:solidFill>
                  <a:schemeClr val="tx1"/>
                </a:solidFill>
                <a:latin typeface="Univers 55" pitchFamily="2" charset="0"/>
              </a:defRPr>
            </a:lvl8pPr>
            <a:lvl9pPr defTabSz="927100" fontAlgn="base">
              <a:spcBef>
                <a:spcPct val="0"/>
              </a:spcBef>
              <a:spcAft>
                <a:spcPct val="0"/>
              </a:spcAft>
              <a:defRPr>
                <a:solidFill>
                  <a:schemeClr val="tx1"/>
                </a:solidFill>
                <a:latin typeface="Univers 55" pitchFamily="2" charset="0"/>
              </a:defRPr>
            </a:lvl9pPr>
          </a:lstStyle>
          <a:p>
            <a:pPr algn="ctr">
              <a:lnSpc>
                <a:spcPct val="90000"/>
              </a:lnSpc>
            </a:pPr>
            <a:r>
              <a:rPr lang="de-DE" sz="900" dirty="0">
                <a:solidFill>
                  <a:srgbClr val="000000"/>
                </a:solidFill>
                <a:latin typeface="Verdana" pitchFamily="34" charset="0"/>
              </a:rPr>
              <a:t>©DATEV eG; all </a:t>
            </a:r>
            <a:r>
              <a:rPr lang="de-DE" sz="900" dirty="0" err="1">
                <a:solidFill>
                  <a:srgbClr val="000000"/>
                </a:solidFill>
                <a:latin typeface="Verdana" pitchFamily="34" charset="0"/>
              </a:rPr>
              <a:t>rights</a:t>
            </a:r>
            <a:r>
              <a:rPr lang="de-DE" sz="900" dirty="0">
                <a:solidFill>
                  <a:srgbClr val="000000"/>
                </a:solidFill>
                <a:latin typeface="Verdana" pitchFamily="34" charset="0"/>
              </a:rPr>
              <a:t> </a:t>
            </a:r>
            <a:r>
              <a:rPr lang="de-DE" sz="900" dirty="0" err="1">
                <a:solidFill>
                  <a:srgbClr val="000000"/>
                </a:solidFill>
                <a:latin typeface="Verdana" pitchFamily="34" charset="0"/>
              </a:rPr>
              <a:t>reserved</a:t>
            </a:r>
            <a:endParaRPr lang="de-DE" sz="900" dirty="0">
              <a:solidFill>
                <a:srgbClr val="000000"/>
              </a:solidFill>
              <a:latin typeface="Verdana" pitchFamily="34" charset="0"/>
            </a:endParaRPr>
          </a:p>
        </p:txBody>
      </p:sp>
    </p:spTree>
    <p:extLst>
      <p:ext uri="{BB962C8B-B14F-4D97-AF65-F5344CB8AC3E}">
        <p14:creationId xmlns:p14="http://schemas.microsoft.com/office/powerpoint/2010/main" val="3922018193"/>
      </p:ext>
    </p:extLst>
  </p:cSld>
  <p:clrMap bg1="lt1" tx1="dk1" bg2="lt2" tx2="dk2" accent1="accent1" accent2="accent2" accent3="accent3" accent4="accent4" accent5="accent5" accent6="accent6" hlink="hlink" folHlink="folHlink"/>
  <p:sldLayoutIdLst>
    <p:sldLayoutId id="2147484130" r:id="rId1"/>
    <p:sldLayoutId id="2147484131" r:id="rId2"/>
  </p:sldLayoutIdLst>
  <p:transition>
    <p:zoom/>
  </p:transition>
  <p:hf hdr="0" ftr="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Verdana" pitchFamily="34" charset="0"/>
        </a:defRPr>
      </a:lvl2pPr>
      <a:lvl3pPr algn="l" rtl="0" fontAlgn="base">
        <a:spcBef>
          <a:spcPct val="0"/>
        </a:spcBef>
        <a:spcAft>
          <a:spcPct val="0"/>
        </a:spcAft>
        <a:defRPr sz="2400">
          <a:solidFill>
            <a:schemeClr val="tx2"/>
          </a:solidFill>
          <a:latin typeface="Verdana" pitchFamily="34" charset="0"/>
        </a:defRPr>
      </a:lvl3pPr>
      <a:lvl4pPr algn="l" rtl="0" fontAlgn="base">
        <a:spcBef>
          <a:spcPct val="0"/>
        </a:spcBef>
        <a:spcAft>
          <a:spcPct val="0"/>
        </a:spcAft>
        <a:defRPr sz="2400">
          <a:solidFill>
            <a:schemeClr val="tx2"/>
          </a:solidFill>
          <a:latin typeface="Verdana" pitchFamily="34" charset="0"/>
        </a:defRPr>
      </a:lvl4pPr>
      <a:lvl5pPr algn="l" rtl="0" fontAlgn="base">
        <a:spcBef>
          <a:spcPct val="0"/>
        </a:spcBef>
        <a:spcAft>
          <a:spcPct val="0"/>
        </a:spcAft>
        <a:defRPr sz="2400">
          <a:solidFill>
            <a:schemeClr val="tx2"/>
          </a:solidFill>
          <a:latin typeface="Verdana" pitchFamily="34" charset="0"/>
        </a:defRPr>
      </a:lvl5pPr>
      <a:lvl6pPr marL="457200" algn="l" rtl="0" fontAlgn="base">
        <a:spcBef>
          <a:spcPct val="0"/>
        </a:spcBef>
        <a:spcAft>
          <a:spcPct val="0"/>
        </a:spcAft>
        <a:defRPr sz="2400">
          <a:solidFill>
            <a:schemeClr val="tx2"/>
          </a:solidFill>
          <a:latin typeface="Verdana" pitchFamily="34" charset="0"/>
        </a:defRPr>
      </a:lvl6pPr>
      <a:lvl7pPr marL="914400" algn="l" rtl="0" fontAlgn="base">
        <a:spcBef>
          <a:spcPct val="0"/>
        </a:spcBef>
        <a:spcAft>
          <a:spcPct val="0"/>
        </a:spcAft>
        <a:defRPr sz="2400">
          <a:solidFill>
            <a:schemeClr val="tx2"/>
          </a:solidFill>
          <a:latin typeface="Verdana" pitchFamily="34" charset="0"/>
        </a:defRPr>
      </a:lvl7pPr>
      <a:lvl8pPr marL="1371600" algn="l" rtl="0" fontAlgn="base">
        <a:spcBef>
          <a:spcPct val="0"/>
        </a:spcBef>
        <a:spcAft>
          <a:spcPct val="0"/>
        </a:spcAft>
        <a:defRPr sz="2400">
          <a:solidFill>
            <a:schemeClr val="tx2"/>
          </a:solidFill>
          <a:latin typeface="Verdana" pitchFamily="34" charset="0"/>
        </a:defRPr>
      </a:lvl8pPr>
      <a:lvl9pPr marL="1828800" algn="l" rtl="0" fontAlgn="base">
        <a:spcBef>
          <a:spcPct val="0"/>
        </a:spcBef>
        <a:spcAft>
          <a:spcPct val="0"/>
        </a:spcAft>
        <a:defRPr sz="2400">
          <a:solidFill>
            <a:schemeClr val="tx2"/>
          </a:solidFill>
          <a:latin typeface="Verdana" pitchFamily="34" charset="0"/>
        </a:defRPr>
      </a:lvl9pPr>
    </p:titleStyle>
    <p:bodyStyle>
      <a:lvl1pPr marL="263525" indent="-263525" algn="l" rtl="0" fontAlgn="base">
        <a:spcBef>
          <a:spcPct val="50000"/>
        </a:spcBef>
        <a:spcAft>
          <a:spcPct val="0"/>
        </a:spcAft>
        <a:buClr>
          <a:schemeClr val="folHlink"/>
        </a:buClr>
        <a:buFont typeface="Wingdings" pitchFamily="2" charset="2"/>
        <a:buChar char="n"/>
        <a:defRPr>
          <a:solidFill>
            <a:schemeClr val="tx1"/>
          </a:solidFill>
          <a:latin typeface="+mn-lt"/>
          <a:ea typeface="+mn-ea"/>
          <a:cs typeface="+mn-cs"/>
        </a:defRPr>
      </a:lvl1pPr>
      <a:lvl2pPr marL="471488" indent="-206375" algn="l" rtl="0" fontAlgn="base">
        <a:spcBef>
          <a:spcPct val="50000"/>
        </a:spcBef>
        <a:spcAft>
          <a:spcPct val="0"/>
        </a:spcAft>
        <a:buClr>
          <a:schemeClr val="folHlink"/>
        </a:buClr>
        <a:buSzPct val="110000"/>
        <a:buFont typeface="Wingdings" pitchFamily="2" charset="2"/>
        <a:buChar char="§"/>
        <a:defRPr>
          <a:solidFill>
            <a:schemeClr val="tx1"/>
          </a:solidFill>
          <a:latin typeface="+mn-lt"/>
        </a:defRPr>
      </a:lvl2pPr>
      <a:lvl3pPr marL="665163" indent="-192088" algn="l" rtl="0" fontAlgn="base">
        <a:spcBef>
          <a:spcPct val="50000"/>
        </a:spcBef>
        <a:spcAft>
          <a:spcPct val="0"/>
        </a:spcAft>
        <a:buClr>
          <a:schemeClr val="folHlink"/>
        </a:buClr>
        <a:buFont typeface="Wide Latin" pitchFamily="18" charset="0"/>
        <a:buChar char="-"/>
        <a:defRPr>
          <a:solidFill>
            <a:schemeClr val="tx1"/>
          </a:solidFill>
          <a:latin typeface="+mn-lt"/>
        </a:defRPr>
      </a:lvl3pPr>
      <a:lvl4pPr marL="1641475"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66725" y="1482725"/>
            <a:ext cx="835342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p:txBody>
      </p:sp>
      <p:pic>
        <p:nvPicPr>
          <p:cNvPr id="1027" name="Picture 3" descr="DATEV_Logo_40Jahre_RGB"/>
          <p:cNvPicPr>
            <a:picLocks noChangeAspect="1" noChangeArrowheads="1"/>
          </p:cNvPicPr>
          <p:nvPr/>
        </p:nvPicPr>
        <p:blipFill>
          <a:blip r:embed="rId16" cstate="print">
            <a:extLst>
              <a:ext uri="{28A0092B-C50C-407E-A947-70E740481C1C}">
                <a14:useLocalDpi xmlns:a14="http://schemas.microsoft.com/office/drawing/2010/main" val="0"/>
              </a:ext>
            </a:extLst>
          </a:blip>
          <a:srcRect b="29294"/>
          <a:stretch>
            <a:fillRect/>
          </a:stretch>
        </p:blipFill>
        <p:spPr bwMode="auto">
          <a:xfrm>
            <a:off x="8126413" y="320675"/>
            <a:ext cx="8810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title"/>
          </p:nvPr>
        </p:nvSpPr>
        <p:spPr bwMode="auto">
          <a:xfrm>
            <a:off x="468313" y="239713"/>
            <a:ext cx="7056437"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2800" bIns="0" numCol="1" anchor="ctr" anchorCtr="0" compatLnSpc="1">
            <a:prstTxWarp prst="textNoShape">
              <a:avLst/>
            </a:prstTxWarp>
          </a:bodyPr>
          <a:lstStyle/>
          <a:p>
            <a:pPr lvl="0"/>
            <a:r>
              <a:rPr lang="de-DE"/>
              <a:t>Titelmasterformat durch Klicken bearbeiten</a:t>
            </a:r>
          </a:p>
        </p:txBody>
      </p:sp>
      <p:sp>
        <p:nvSpPr>
          <p:cNvPr id="1029" name="Line 5"/>
          <p:cNvSpPr>
            <a:spLocks noChangeShapeType="1"/>
          </p:cNvSpPr>
          <p:nvPr/>
        </p:nvSpPr>
        <p:spPr bwMode="auto">
          <a:xfrm>
            <a:off x="338138" y="330200"/>
            <a:ext cx="0" cy="681038"/>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pPr>
            <a:endParaRPr lang="de-DE" sz="1800">
              <a:solidFill>
                <a:srgbClr val="000000"/>
              </a:solidFill>
            </a:endParaRPr>
          </a:p>
        </p:txBody>
      </p:sp>
      <p:sp>
        <p:nvSpPr>
          <p:cNvPr id="4102" name="Rectangle 6"/>
          <p:cNvSpPr>
            <a:spLocks noGrp="1" noChangeArrowheads="1"/>
          </p:cNvSpPr>
          <p:nvPr>
            <p:ph type="dt" sz="half" idx="2"/>
          </p:nvPr>
        </p:nvSpPr>
        <p:spPr bwMode="auto">
          <a:xfrm>
            <a:off x="468313" y="6408738"/>
            <a:ext cx="21336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900"/>
            </a:lvl1pPr>
          </a:lstStyle>
          <a:p>
            <a:pPr>
              <a:defRPr/>
            </a:pPr>
            <a:endParaRPr lang="de-DE">
              <a:solidFill>
                <a:srgbClr val="000000"/>
              </a:solidFill>
            </a:endParaRPr>
          </a:p>
        </p:txBody>
      </p:sp>
      <p:sp>
        <p:nvSpPr>
          <p:cNvPr id="4103" name="Rectangle 7"/>
          <p:cNvSpPr>
            <a:spLocks noGrp="1" noChangeArrowheads="1"/>
          </p:cNvSpPr>
          <p:nvPr>
            <p:ph type="ftr" sz="quarter" idx="3"/>
          </p:nvPr>
        </p:nvSpPr>
        <p:spPr bwMode="auto">
          <a:xfrm>
            <a:off x="3189288" y="6429375"/>
            <a:ext cx="2895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defRPr sz="900"/>
            </a:lvl1pPr>
          </a:lstStyle>
          <a:p>
            <a:pPr algn="ctr">
              <a:defRPr/>
            </a:pPr>
            <a:endParaRPr lang="de-DE" dirty="0">
              <a:solidFill>
                <a:srgbClr val="000000"/>
              </a:solidFill>
            </a:endParaRPr>
          </a:p>
        </p:txBody>
      </p:sp>
      <p:sp>
        <p:nvSpPr>
          <p:cNvPr id="4104" name="Rectangle 8"/>
          <p:cNvSpPr>
            <a:spLocks noGrp="1" noChangeArrowheads="1"/>
          </p:cNvSpPr>
          <p:nvPr>
            <p:ph type="sldNum" sz="quarter" idx="4"/>
          </p:nvPr>
        </p:nvSpPr>
        <p:spPr bwMode="auto">
          <a:xfrm>
            <a:off x="8388350" y="6429375"/>
            <a:ext cx="51435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vl1pPr>
          </a:lstStyle>
          <a:p>
            <a:pPr>
              <a:defRPr/>
            </a:pPr>
            <a:fld id="{5CD9FDCD-A588-4D41-BF8E-D17DCC29AD56}" type="slidenum">
              <a:rPr lang="de-DE">
                <a:solidFill>
                  <a:srgbClr val="000000"/>
                </a:solidFill>
              </a:rPr>
              <a:pPr>
                <a:defRPr/>
              </a:pPr>
              <a:t>‹N›</a:t>
            </a:fld>
            <a:endParaRPr lang="de-DE">
              <a:solidFill>
                <a:srgbClr val="000000"/>
              </a:solidFill>
            </a:endParaRPr>
          </a:p>
        </p:txBody>
      </p:sp>
      <p:sp>
        <p:nvSpPr>
          <p:cNvPr id="4105" name="Text Box 9"/>
          <p:cNvSpPr txBox="1">
            <a:spLocks noChangeArrowheads="1"/>
          </p:cNvSpPr>
          <p:nvPr/>
        </p:nvSpPr>
        <p:spPr bwMode="auto">
          <a:xfrm>
            <a:off x="468313" y="6596063"/>
            <a:ext cx="2087562"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defTabSz="927100">
              <a:defRPr>
                <a:solidFill>
                  <a:schemeClr val="tx1"/>
                </a:solidFill>
                <a:latin typeface="Arial" charset="0"/>
              </a:defRPr>
            </a:lvl1pPr>
            <a:lvl2pPr algn="l" defTabSz="927100">
              <a:defRPr>
                <a:solidFill>
                  <a:schemeClr val="tx1"/>
                </a:solidFill>
                <a:latin typeface="Arial" charset="0"/>
              </a:defRPr>
            </a:lvl2pPr>
            <a:lvl3pPr algn="l" defTabSz="927100">
              <a:defRPr>
                <a:solidFill>
                  <a:schemeClr val="tx1"/>
                </a:solidFill>
                <a:latin typeface="Arial" charset="0"/>
              </a:defRPr>
            </a:lvl3pPr>
            <a:lvl4pPr algn="l" defTabSz="927100">
              <a:defRPr>
                <a:solidFill>
                  <a:schemeClr val="tx1"/>
                </a:solidFill>
                <a:latin typeface="Arial" charset="0"/>
              </a:defRPr>
            </a:lvl4pPr>
            <a:lvl5pPr algn="l" defTabSz="927100">
              <a:defRPr>
                <a:solidFill>
                  <a:schemeClr val="tx1"/>
                </a:solidFill>
                <a:latin typeface="Arial" charset="0"/>
              </a:defRPr>
            </a:lvl5pPr>
            <a:lvl6pPr defTabSz="927100" fontAlgn="base">
              <a:spcBef>
                <a:spcPct val="0"/>
              </a:spcBef>
              <a:spcAft>
                <a:spcPct val="0"/>
              </a:spcAft>
              <a:defRPr>
                <a:solidFill>
                  <a:schemeClr val="tx1"/>
                </a:solidFill>
                <a:latin typeface="Arial" charset="0"/>
              </a:defRPr>
            </a:lvl6pPr>
            <a:lvl7pPr defTabSz="927100" fontAlgn="base">
              <a:spcBef>
                <a:spcPct val="0"/>
              </a:spcBef>
              <a:spcAft>
                <a:spcPct val="0"/>
              </a:spcAft>
              <a:defRPr>
                <a:solidFill>
                  <a:schemeClr val="tx1"/>
                </a:solidFill>
                <a:latin typeface="Arial" charset="0"/>
              </a:defRPr>
            </a:lvl7pPr>
            <a:lvl8pPr defTabSz="927100" fontAlgn="base">
              <a:spcBef>
                <a:spcPct val="0"/>
              </a:spcBef>
              <a:spcAft>
                <a:spcPct val="0"/>
              </a:spcAft>
              <a:defRPr>
                <a:solidFill>
                  <a:schemeClr val="tx1"/>
                </a:solidFill>
                <a:latin typeface="Arial" charset="0"/>
              </a:defRPr>
            </a:lvl8pPr>
            <a:lvl9pPr defTabSz="927100" fontAlgn="base">
              <a:spcBef>
                <a:spcPct val="0"/>
              </a:spcBef>
              <a:spcAft>
                <a:spcPct val="0"/>
              </a:spcAft>
              <a:defRPr>
                <a:solidFill>
                  <a:schemeClr val="tx1"/>
                </a:solidFill>
                <a:latin typeface="Arial" charset="0"/>
              </a:defRPr>
            </a:lvl9pPr>
          </a:lstStyle>
          <a:p>
            <a:pPr algn="ctr">
              <a:lnSpc>
                <a:spcPct val="90000"/>
              </a:lnSpc>
              <a:spcBef>
                <a:spcPct val="50000"/>
              </a:spcBef>
              <a:defRPr/>
            </a:pPr>
            <a:endParaRPr lang="en-US" sz="700">
              <a:solidFill>
                <a:srgbClr val="000000"/>
              </a:solidFill>
              <a:latin typeface="Verdana" pitchFamily="34" charset="0"/>
            </a:endParaRPr>
          </a:p>
        </p:txBody>
      </p:sp>
      <p:sp>
        <p:nvSpPr>
          <p:cNvPr id="4106" name="Text Box 10"/>
          <p:cNvSpPr txBox="1">
            <a:spLocks noChangeArrowheads="1"/>
          </p:cNvSpPr>
          <p:nvPr/>
        </p:nvSpPr>
        <p:spPr bwMode="auto">
          <a:xfrm>
            <a:off x="433388" y="6592888"/>
            <a:ext cx="191452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defTabSz="927100">
              <a:defRPr>
                <a:solidFill>
                  <a:schemeClr val="tx1"/>
                </a:solidFill>
                <a:latin typeface="Arial" charset="0"/>
              </a:defRPr>
            </a:lvl1pPr>
            <a:lvl2pPr algn="l" defTabSz="927100">
              <a:defRPr>
                <a:solidFill>
                  <a:schemeClr val="tx1"/>
                </a:solidFill>
                <a:latin typeface="Arial" charset="0"/>
              </a:defRPr>
            </a:lvl2pPr>
            <a:lvl3pPr algn="l" defTabSz="927100">
              <a:defRPr>
                <a:solidFill>
                  <a:schemeClr val="tx1"/>
                </a:solidFill>
                <a:latin typeface="Arial" charset="0"/>
              </a:defRPr>
            </a:lvl3pPr>
            <a:lvl4pPr algn="l" defTabSz="927100">
              <a:defRPr>
                <a:solidFill>
                  <a:schemeClr val="tx1"/>
                </a:solidFill>
                <a:latin typeface="Arial" charset="0"/>
              </a:defRPr>
            </a:lvl4pPr>
            <a:lvl5pPr algn="l" defTabSz="927100">
              <a:defRPr>
                <a:solidFill>
                  <a:schemeClr val="tx1"/>
                </a:solidFill>
                <a:latin typeface="Arial" charset="0"/>
              </a:defRPr>
            </a:lvl5pPr>
            <a:lvl6pPr defTabSz="927100" fontAlgn="base">
              <a:spcBef>
                <a:spcPct val="0"/>
              </a:spcBef>
              <a:spcAft>
                <a:spcPct val="0"/>
              </a:spcAft>
              <a:defRPr>
                <a:solidFill>
                  <a:schemeClr val="tx1"/>
                </a:solidFill>
                <a:latin typeface="Arial" charset="0"/>
              </a:defRPr>
            </a:lvl6pPr>
            <a:lvl7pPr defTabSz="927100" fontAlgn="base">
              <a:spcBef>
                <a:spcPct val="0"/>
              </a:spcBef>
              <a:spcAft>
                <a:spcPct val="0"/>
              </a:spcAft>
              <a:defRPr>
                <a:solidFill>
                  <a:schemeClr val="tx1"/>
                </a:solidFill>
                <a:latin typeface="Arial" charset="0"/>
              </a:defRPr>
            </a:lvl7pPr>
            <a:lvl8pPr defTabSz="927100" fontAlgn="base">
              <a:spcBef>
                <a:spcPct val="0"/>
              </a:spcBef>
              <a:spcAft>
                <a:spcPct val="0"/>
              </a:spcAft>
              <a:defRPr>
                <a:solidFill>
                  <a:schemeClr val="tx1"/>
                </a:solidFill>
                <a:latin typeface="Arial" charset="0"/>
              </a:defRPr>
            </a:lvl8pPr>
            <a:lvl9pPr defTabSz="927100" fontAlgn="base">
              <a:spcBef>
                <a:spcPct val="0"/>
              </a:spcBef>
              <a:spcAft>
                <a:spcPct val="0"/>
              </a:spcAft>
              <a:defRPr>
                <a:solidFill>
                  <a:schemeClr val="tx1"/>
                </a:solidFill>
                <a:latin typeface="Arial" charset="0"/>
              </a:defRPr>
            </a:lvl9pPr>
          </a:lstStyle>
          <a:p>
            <a:pPr algn="ctr">
              <a:lnSpc>
                <a:spcPct val="90000"/>
              </a:lnSpc>
              <a:defRPr/>
            </a:pPr>
            <a:r>
              <a:rPr lang="de-DE" sz="700">
                <a:solidFill>
                  <a:srgbClr val="000000"/>
                </a:solidFill>
                <a:latin typeface="Verdana" pitchFamily="34" charset="0"/>
              </a:rPr>
              <a:t>©DATEV eG; all rights reserved</a:t>
            </a:r>
          </a:p>
          <a:p>
            <a:pPr algn="ctr">
              <a:lnSpc>
                <a:spcPct val="90000"/>
              </a:lnSpc>
              <a:defRPr/>
            </a:pPr>
            <a:endParaRPr lang="de-DE" sz="700">
              <a:solidFill>
                <a:srgbClr val="000000"/>
              </a:solidFill>
              <a:latin typeface="Verdana" pitchFamily="34" charset="0"/>
            </a:endParaRPr>
          </a:p>
        </p:txBody>
      </p:sp>
    </p:spTree>
    <p:extLst>
      <p:ext uri="{BB962C8B-B14F-4D97-AF65-F5344CB8AC3E}">
        <p14:creationId xmlns:p14="http://schemas.microsoft.com/office/powerpoint/2010/main" val="1042467522"/>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 id="2147484146" r:id="rId14"/>
  </p:sldLayoutIdLst>
  <p:hf hdr="0" ft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Verdana" pitchFamily="34" charset="0"/>
        </a:defRPr>
      </a:lvl2pPr>
      <a:lvl3pPr algn="l" rtl="0" eaLnBrk="0" fontAlgn="base" hangingPunct="0">
        <a:spcBef>
          <a:spcPct val="0"/>
        </a:spcBef>
        <a:spcAft>
          <a:spcPct val="0"/>
        </a:spcAft>
        <a:defRPr sz="2400">
          <a:solidFill>
            <a:schemeClr val="tx2"/>
          </a:solidFill>
          <a:latin typeface="Verdana" pitchFamily="34" charset="0"/>
        </a:defRPr>
      </a:lvl3pPr>
      <a:lvl4pPr algn="l" rtl="0" eaLnBrk="0" fontAlgn="base" hangingPunct="0">
        <a:spcBef>
          <a:spcPct val="0"/>
        </a:spcBef>
        <a:spcAft>
          <a:spcPct val="0"/>
        </a:spcAft>
        <a:defRPr sz="2400">
          <a:solidFill>
            <a:schemeClr val="tx2"/>
          </a:solidFill>
          <a:latin typeface="Verdana" pitchFamily="34" charset="0"/>
        </a:defRPr>
      </a:lvl4pPr>
      <a:lvl5pPr algn="l" rtl="0" eaLnBrk="0" fontAlgn="base" hangingPunct="0">
        <a:spcBef>
          <a:spcPct val="0"/>
        </a:spcBef>
        <a:spcAft>
          <a:spcPct val="0"/>
        </a:spcAft>
        <a:defRPr sz="2400">
          <a:solidFill>
            <a:schemeClr val="tx2"/>
          </a:solidFill>
          <a:latin typeface="Verdana" pitchFamily="34" charset="0"/>
        </a:defRPr>
      </a:lvl5pPr>
      <a:lvl6pPr marL="457200" algn="l" rtl="0" fontAlgn="base">
        <a:spcBef>
          <a:spcPct val="0"/>
        </a:spcBef>
        <a:spcAft>
          <a:spcPct val="0"/>
        </a:spcAft>
        <a:defRPr sz="2400">
          <a:solidFill>
            <a:schemeClr val="tx2"/>
          </a:solidFill>
          <a:latin typeface="Verdana" pitchFamily="34" charset="0"/>
        </a:defRPr>
      </a:lvl6pPr>
      <a:lvl7pPr marL="914400" algn="l" rtl="0" fontAlgn="base">
        <a:spcBef>
          <a:spcPct val="0"/>
        </a:spcBef>
        <a:spcAft>
          <a:spcPct val="0"/>
        </a:spcAft>
        <a:defRPr sz="2400">
          <a:solidFill>
            <a:schemeClr val="tx2"/>
          </a:solidFill>
          <a:latin typeface="Verdana" pitchFamily="34" charset="0"/>
        </a:defRPr>
      </a:lvl7pPr>
      <a:lvl8pPr marL="1371600" algn="l" rtl="0" fontAlgn="base">
        <a:spcBef>
          <a:spcPct val="0"/>
        </a:spcBef>
        <a:spcAft>
          <a:spcPct val="0"/>
        </a:spcAft>
        <a:defRPr sz="2400">
          <a:solidFill>
            <a:schemeClr val="tx2"/>
          </a:solidFill>
          <a:latin typeface="Verdana" pitchFamily="34" charset="0"/>
        </a:defRPr>
      </a:lvl8pPr>
      <a:lvl9pPr marL="1828800" algn="l" rtl="0" fontAlgn="base">
        <a:spcBef>
          <a:spcPct val="0"/>
        </a:spcBef>
        <a:spcAft>
          <a:spcPct val="0"/>
        </a:spcAft>
        <a:defRPr sz="2400">
          <a:solidFill>
            <a:schemeClr val="tx2"/>
          </a:solidFill>
          <a:latin typeface="Verdana" pitchFamily="34" charset="0"/>
        </a:defRPr>
      </a:lvl9pPr>
    </p:titleStyle>
    <p:bodyStyle>
      <a:lvl1pPr marL="263525" indent="-263525" algn="l" rtl="0" eaLnBrk="0" fontAlgn="base" hangingPunct="0">
        <a:spcBef>
          <a:spcPct val="50000"/>
        </a:spcBef>
        <a:spcAft>
          <a:spcPct val="0"/>
        </a:spcAft>
        <a:buClr>
          <a:schemeClr val="folHlink"/>
        </a:buClr>
        <a:buFont typeface="Wingdings" pitchFamily="2" charset="2"/>
        <a:buChar char="n"/>
        <a:defRPr>
          <a:solidFill>
            <a:schemeClr val="tx1"/>
          </a:solidFill>
          <a:latin typeface="+mn-lt"/>
          <a:ea typeface="+mn-ea"/>
          <a:cs typeface="+mn-cs"/>
        </a:defRPr>
      </a:lvl1pPr>
      <a:lvl2pPr marL="471488" indent="-206375" algn="l" rtl="0" eaLnBrk="0" fontAlgn="base" hangingPunct="0">
        <a:spcBef>
          <a:spcPct val="50000"/>
        </a:spcBef>
        <a:spcAft>
          <a:spcPct val="0"/>
        </a:spcAft>
        <a:buClr>
          <a:schemeClr val="folHlink"/>
        </a:buClr>
        <a:buSzPct val="110000"/>
        <a:buFont typeface="Wingdings" pitchFamily="2" charset="2"/>
        <a:buChar char="§"/>
        <a:defRPr>
          <a:solidFill>
            <a:schemeClr val="tx1"/>
          </a:solidFill>
          <a:latin typeface="+mn-lt"/>
        </a:defRPr>
      </a:lvl2pPr>
      <a:lvl3pPr marL="665163" indent="-192088" algn="l" rtl="0" eaLnBrk="0" fontAlgn="base" hangingPunct="0">
        <a:spcBef>
          <a:spcPct val="50000"/>
        </a:spcBef>
        <a:spcAft>
          <a:spcPct val="0"/>
        </a:spcAft>
        <a:buClr>
          <a:schemeClr val="folHlink"/>
        </a:buClr>
        <a:buFont typeface="Wide Latin" pitchFamily="18" charset="0"/>
        <a:buChar char="-"/>
        <a:defRPr>
          <a:solidFill>
            <a:schemeClr val="tx1"/>
          </a:solidFill>
          <a:latin typeface="+mn-lt"/>
        </a:defRPr>
      </a:lvl3pPr>
      <a:lvl4pPr marL="1641475"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0"/>
          <p:cNvSpPr>
            <a:spLocks noGrp="1" noChangeArrowheads="1"/>
          </p:cNvSpPr>
          <p:nvPr>
            <p:ph type="dt" sz="half" idx="2"/>
          </p:nvPr>
        </p:nvSpPr>
        <p:spPr bwMode="auto">
          <a:xfrm>
            <a:off x="468313" y="6408738"/>
            <a:ext cx="21336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900">
                <a:latin typeface="Verdana" pitchFamily="34" charset="0"/>
                <a:ea typeface="Verdana" pitchFamily="34" charset="0"/>
                <a:cs typeface="Verdana" pitchFamily="34" charset="0"/>
              </a:defRPr>
            </a:lvl1pPr>
          </a:lstStyle>
          <a:p>
            <a:pPr fontAlgn="auto">
              <a:spcBef>
                <a:spcPts val="0"/>
              </a:spcBef>
              <a:spcAft>
                <a:spcPts val="0"/>
              </a:spcAft>
              <a:defRPr/>
            </a:pPr>
            <a:endParaRPr lang="de-DE" kern="0">
              <a:solidFill>
                <a:sysClr val="windowText" lastClr="000000"/>
              </a:solidFill>
            </a:endParaRPr>
          </a:p>
        </p:txBody>
      </p:sp>
      <p:sp>
        <p:nvSpPr>
          <p:cNvPr id="19" name="Rectangle 11"/>
          <p:cNvSpPr>
            <a:spLocks noGrp="1" noChangeArrowheads="1"/>
          </p:cNvSpPr>
          <p:nvPr>
            <p:ph type="ftr" sz="quarter" idx="3"/>
          </p:nvPr>
        </p:nvSpPr>
        <p:spPr bwMode="auto">
          <a:xfrm>
            <a:off x="3178777" y="6402350"/>
            <a:ext cx="2895600" cy="20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defRPr sz="900">
                <a:latin typeface="Verdana" pitchFamily="34" charset="0"/>
                <a:ea typeface="Verdana" pitchFamily="34" charset="0"/>
                <a:cs typeface="Verdana" pitchFamily="34" charset="0"/>
              </a:defRPr>
            </a:lvl1pPr>
          </a:lstStyle>
          <a:p>
            <a:pPr fontAlgn="auto">
              <a:spcBef>
                <a:spcPts val="0"/>
              </a:spcBef>
              <a:spcAft>
                <a:spcPts val="0"/>
              </a:spcAft>
              <a:defRPr/>
            </a:pPr>
            <a:endParaRPr lang="de-DE" kern="0">
              <a:solidFill>
                <a:sysClr val="windowText" lastClr="000000"/>
              </a:solidFill>
            </a:endParaRPr>
          </a:p>
        </p:txBody>
      </p:sp>
      <p:sp>
        <p:nvSpPr>
          <p:cNvPr id="20" name="Rectangle 12"/>
          <p:cNvSpPr>
            <a:spLocks noGrp="1" noChangeArrowheads="1"/>
          </p:cNvSpPr>
          <p:nvPr>
            <p:ph type="sldNum" sz="quarter" idx="4"/>
          </p:nvPr>
        </p:nvSpPr>
        <p:spPr bwMode="auto">
          <a:xfrm>
            <a:off x="8388350" y="6429375"/>
            <a:ext cx="51435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900">
                <a:latin typeface="Verdana" pitchFamily="34" charset="0"/>
                <a:ea typeface="Verdana" pitchFamily="34" charset="0"/>
                <a:cs typeface="Verdana" pitchFamily="34" charset="0"/>
              </a:defRPr>
            </a:lvl1pPr>
          </a:lstStyle>
          <a:p>
            <a:pPr fontAlgn="auto">
              <a:spcBef>
                <a:spcPts val="0"/>
              </a:spcBef>
              <a:spcAft>
                <a:spcPts val="0"/>
              </a:spcAft>
              <a:defRPr/>
            </a:pPr>
            <a:fld id="{E050A0E9-5D57-4BC5-91BF-2F4B74C8ABB2}" type="slidenum">
              <a:rPr lang="de-DE" kern="0" smtClean="0">
                <a:solidFill>
                  <a:sysClr val="windowText" lastClr="000000"/>
                </a:solidFill>
              </a:rPr>
              <a:pPr fontAlgn="auto">
                <a:spcBef>
                  <a:spcPts val="0"/>
                </a:spcBef>
                <a:spcAft>
                  <a:spcPts val="0"/>
                </a:spcAft>
                <a:defRPr/>
              </a:pPr>
              <a:t>‹N›</a:t>
            </a:fld>
            <a:endParaRPr lang="de-DE" kern="0">
              <a:solidFill>
                <a:sysClr val="windowText" lastClr="000000"/>
              </a:solidFill>
            </a:endParaRPr>
          </a:p>
        </p:txBody>
      </p:sp>
      <p:sp>
        <p:nvSpPr>
          <p:cNvPr id="29" name="Text Box 16"/>
          <p:cNvSpPr txBox="1">
            <a:spLocks noChangeArrowheads="1"/>
          </p:cNvSpPr>
          <p:nvPr/>
        </p:nvSpPr>
        <p:spPr bwMode="auto">
          <a:xfrm>
            <a:off x="433388" y="6592888"/>
            <a:ext cx="1914525" cy="309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defTabSz="927100">
              <a:defRPr>
                <a:solidFill>
                  <a:schemeClr val="tx1"/>
                </a:solidFill>
                <a:latin typeface="Univers 55" pitchFamily="2" charset="0"/>
              </a:defRPr>
            </a:lvl1pPr>
            <a:lvl2pPr algn="l" defTabSz="927100">
              <a:defRPr>
                <a:solidFill>
                  <a:schemeClr val="tx1"/>
                </a:solidFill>
                <a:latin typeface="Univers 55" pitchFamily="2" charset="0"/>
              </a:defRPr>
            </a:lvl2pPr>
            <a:lvl3pPr algn="l" defTabSz="927100">
              <a:defRPr>
                <a:solidFill>
                  <a:schemeClr val="tx1"/>
                </a:solidFill>
                <a:latin typeface="Univers 55" pitchFamily="2" charset="0"/>
              </a:defRPr>
            </a:lvl3pPr>
            <a:lvl4pPr algn="l" defTabSz="927100">
              <a:defRPr>
                <a:solidFill>
                  <a:schemeClr val="tx1"/>
                </a:solidFill>
                <a:latin typeface="Univers 55" pitchFamily="2" charset="0"/>
              </a:defRPr>
            </a:lvl4pPr>
            <a:lvl5pPr algn="l" defTabSz="927100">
              <a:defRPr>
                <a:solidFill>
                  <a:schemeClr val="tx1"/>
                </a:solidFill>
                <a:latin typeface="Univers 55" pitchFamily="2" charset="0"/>
              </a:defRPr>
            </a:lvl5pPr>
            <a:lvl6pPr defTabSz="927100" fontAlgn="base">
              <a:spcBef>
                <a:spcPct val="0"/>
              </a:spcBef>
              <a:spcAft>
                <a:spcPct val="0"/>
              </a:spcAft>
              <a:defRPr>
                <a:solidFill>
                  <a:schemeClr val="tx1"/>
                </a:solidFill>
                <a:latin typeface="Univers 55" pitchFamily="2" charset="0"/>
              </a:defRPr>
            </a:lvl6pPr>
            <a:lvl7pPr defTabSz="927100" fontAlgn="base">
              <a:spcBef>
                <a:spcPct val="0"/>
              </a:spcBef>
              <a:spcAft>
                <a:spcPct val="0"/>
              </a:spcAft>
              <a:defRPr>
                <a:solidFill>
                  <a:schemeClr val="tx1"/>
                </a:solidFill>
                <a:latin typeface="Univers 55" pitchFamily="2" charset="0"/>
              </a:defRPr>
            </a:lvl7pPr>
            <a:lvl8pPr defTabSz="927100" fontAlgn="base">
              <a:spcBef>
                <a:spcPct val="0"/>
              </a:spcBef>
              <a:spcAft>
                <a:spcPct val="0"/>
              </a:spcAft>
              <a:defRPr>
                <a:solidFill>
                  <a:schemeClr val="tx1"/>
                </a:solidFill>
                <a:latin typeface="Univers 55" pitchFamily="2" charset="0"/>
              </a:defRPr>
            </a:lvl8pPr>
            <a:lvl9pPr defTabSz="927100" fontAlgn="base">
              <a:spcBef>
                <a:spcPct val="0"/>
              </a:spcBef>
              <a:spcAft>
                <a:spcPct val="0"/>
              </a:spcAft>
              <a:defRPr>
                <a:solidFill>
                  <a:schemeClr val="tx1"/>
                </a:solidFill>
                <a:latin typeface="Univers 55" pitchFamily="2" charset="0"/>
              </a:defRPr>
            </a:lvl9pPr>
          </a:lstStyle>
          <a:p>
            <a:pPr algn="ctr" fontAlgn="auto">
              <a:spcBef>
                <a:spcPts val="0"/>
              </a:spcBef>
              <a:spcAft>
                <a:spcPts val="0"/>
              </a:spcAft>
            </a:pPr>
            <a:r>
              <a:rPr lang="de-DE" sz="700">
                <a:solidFill>
                  <a:srgbClr val="000000"/>
                </a:solidFill>
                <a:latin typeface="Verdana" pitchFamily="34" charset="0"/>
                <a:ea typeface="Verdana" pitchFamily="34" charset="0"/>
                <a:cs typeface="Verdana" pitchFamily="34" charset="0"/>
              </a:rPr>
              <a:t>©DATEV eG; alle Rechte vorbehalten</a:t>
            </a:r>
          </a:p>
          <a:p>
            <a:pPr algn="ctr" fontAlgn="auto">
              <a:spcBef>
                <a:spcPts val="0"/>
              </a:spcBef>
              <a:spcAft>
                <a:spcPts val="0"/>
              </a:spcAft>
            </a:pPr>
            <a:endParaRPr lang="de-DE" sz="700">
              <a:solidFill>
                <a:srgbClr val="000000"/>
              </a:solidFill>
              <a:latin typeface="Verdana" pitchFamily="34" charset="0"/>
              <a:ea typeface="Verdana" pitchFamily="34" charset="0"/>
              <a:cs typeface="Verdana" pitchFamily="34" charset="0"/>
            </a:endParaRPr>
          </a:p>
        </p:txBody>
      </p:sp>
      <p:sp>
        <p:nvSpPr>
          <p:cNvPr id="32" name="Rectangle 3"/>
          <p:cNvSpPr>
            <a:spLocks noGrp="1" noChangeArrowheads="1"/>
          </p:cNvSpPr>
          <p:nvPr>
            <p:ph type="body" idx="1"/>
          </p:nvPr>
        </p:nvSpPr>
        <p:spPr bwMode="auto">
          <a:xfrm>
            <a:off x="466725" y="1482725"/>
            <a:ext cx="835342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p:txBody>
      </p:sp>
      <p:pic>
        <p:nvPicPr>
          <p:cNvPr id="7" name="Picture 7" descr="DATEV_Logo_40Jahre_RGB"/>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26413" y="320675"/>
            <a:ext cx="881062" cy="73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188101"/>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Wingdings" pitchFamily="2" charset="2"/>
        <a:buChar char="n"/>
        <a:defRPr sz="1800" kern="1200">
          <a:solidFill>
            <a:schemeClr val="tx1"/>
          </a:solidFill>
          <a:latin typeface="Verdana" pitchFamily="34" charset="0"/>
          <a:ea typeface="Verdana" pitchFamily="34" charset="0"/>
          <a:cs typeface="Verdana" pitchFamily="34" charset="0"/>
        </a:defRPr>
      </a:lvl1pPr>
      <a:lvl2pPr marL="684000" indent="-285750" algn="l" defTabSz="914400" rtl="0" eaLnBrk="1" latinLnBrk="0" hangingPunct="1">
        <a:spcBef>
          <a:spcPct val="20000"/>
        </a:spcBef>
        <a:buClr>
          <a:schemeClr val="accent4"/>
        </a:buClr>
        <a:buFont typeface="Wingdings" pitchFamily="2" charset="2"/>
        <a:buChar char="§"/>
        <a:defRPr sz="1800" kern="1200">
          <a:solidFill>
            <a:schemeClr val="tx1"/>
          </a:solidFill>
          <a:latin typeface="Verdana" pitchFamily="34" charset="0"/>
          <a:ea typeface="Verdana" pitchFamily="34" charset="0"/>
          <a:cs typeface="Verdana" pitchFamily="34" charset="0"/>
        </a:defRPr>
      </a:lvl2pPr>
      <a:lvl3pPr marL="972000" indent="-285750" algn="l" defTabSz="914400" rtl="0" eaLnBrk="1" latinLnBrk="0" hangingPunct="1">
        <a:spcBef>
          <a:spcPct val="20000"/>
        </a:spcBef>
        <a:buClr>
          <a:schemeClr val="accent4"/>
        </a:buClr>
        <a:buFont typeface="Bauhaus 93" pitchFamily="82" charset="0"/>
        <a:buChar char="–"/>
        <a:defRPr sz="1800" kern="1200">
          <a:solidFill>
            <a:schemeClr val="tx1"/>
          </a:solidFill>
          <a:latin typeface="Verdana" pitchFamily="34" charset="0"/>
          <a:ea typeface="Verdana" pitchFamily="34" charset="0"/>
          <a:cs typeface="Verdana" pitchFamily="34" charset="0"/>
        </a:defRPr>
      </a:lvl3pPr>
      <a:lvl4pPr marL="584200" indent="0" algn="l" defTabSz="914400" rtl="0" eaLnBrk="1" latinLnBrk="0" hangingPunct="1">
        <a:spcBef>
          <a:spcPct val="20000"/>
        </a:spcBef>
        <a:buClr>
          <a:schemeClr val="accent5"/>
        </a:buClr>
        <a:buFont typeface="Bauhaus 93" pitchFamily="82" charset="0"/>
        <a:buNone/>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revisionelegale.rgs.mef.gov.it/area-pubblica/export/mef/resources/PDF/decreti/Elenco-dei-revisori-iscritti-e-abilitati-alla-sostenibilita_15092025.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40643" y="3697016"/>
            <a:ext cx="7686675" cy="309562"/>
          </a:xfrm>
        </p:spPr>
        <p:txBody>
          <a:bodyPr/>
          <a:lstStyle/>
          <a:p>
            <a:pPr>
              <a:spcBef>
                <a:spcPts val="0"/>
              </a:spcBef>
            </a:pPr>
            <a:r>
              <a:rPr lang="it-IT" sz="1800" dirty="0">
                <a:solidFill>
                  <a:schemeClr val="tx1"/>
                </a:solidFill>
              </a:rPr>
              <a:t>Provasi Roberta</a:t>
            </a:r>
          </a:p>
          <a:p>
            <a:pPr>
              <a:spcBef>
                <a:spcPts val="0"/>
              </a:spcBef>
            </a:pPr>
            <a:r>
              <a:rPr lang="it-IT" sz="1800" i="1" dirty="0">
                <a:solidFill>
                  <a:schemeClr val="tx1"/>
                </a:solidFill>
              </a:rPr>
              <a:t>Università degli Studi di Milano-Bicocca</a:t>
            </a:r>
          </a:p>
          <a:p>
            <a:pPr>
              <a:spcBef>
                <a:spcPts val="0"/>
              </a:spcBef>
            </a:pPr>
            <a:r>
              <a:rPr lang="it-IT" sz="1800" i="1" dirty="0">
                <a:solidFill>
                  <a:schemeClr val="tx1"/>
                </a:solidFill>
              </a:rPr>
              <a:t>roberta.provasi@unimib.it</a:t>
            </a:r>
          </a:p>
        </p:txBody>
      </p:sp>
      <p:sp>
        <p:nvSpPr>
          <p:cNvPr id="6" name="Titolo 1">
            <a:extLst>
              <a:ext uri="{FF2B5EF4-FFF2-40B4-BE49-F238E27FC236}">
                <a16:creationId xmlns:a16="http://schemas.microsoft.com/office/drawing/2014/main" id="{3C04360D-A071-41C2-9419-25C9E31ECDF4}"/>
              </a:ext>
            </a:extLst>
          </p:cNvPr>
          <p:cNvSpPr>
            <a:spLocks noGrp="1"/>
          </p:cNvSpPr>
          <p:nvPr>
            <p:ph type="ctrTitle"/>
          </p:nvPr>
        </p:nvSpPr>
        <p:spPr>
          <a:xfrm>
            <a:off x="540643" y="2001671"/>
            <a:ext cx="8351837" cy="1015663"/>
          </a:xfrm>
        </p:spPr>
        <p:txBody>
          <a:bodyPr/>
          <a:lstStyle/>
          <a:p>
            <a:r>
              <a:rPr lang="it-IT" sz="2000" b="1" cap="all" dirty="0">
                <a:ea typeface="ＭＳ Ｐゴシック" charset="0"/>
                <a:cs typeface="ＭＳ Ｐゴシック" charset="0"/>
              </a:rPr>
              <a:t>Le L’attività dell’organo di controllo e del revisore nelle PMI</a:t>
            </a:r>
            <a:br>
              <a:rPr lang="it-IT" sz="2000" b="1" cap="all" dirty="0">
                <a:ea typeface="ＭＳ Ｐゴシック" charset="0"/>
                <a:cs typeface="ＭＳ Ｐゴシック" charset="0"/>
              </a:rPr>
            </a:br>
            <a:endParaRPr lang="it-IT" sz="2000" b="1" cap="all" dirty="0">
              <a:ea typeface="ＭＳ Ｐゴシック" charset="0"/>
              <a:cs typeface="ＭＳ Ｐゴシック" charset="0"/>
            </a:endParaRPr>
          </a:p>
        </p:txBody>
      </p:sp>
      <p:sp>
        <p:nvSpPr>
          <p:cNvPr id="7" name="Line 13">
            <a:extLst>
              <a:ext uri="{FF2B5EF4-FFF2-40B4-BE49-F238E27FC236}">
                <a16:creationId xmlns:a16="http://schemas.microsoft.com/office/drawing/2014/main" id="{5D1DA4BE-B5B1-4FA3-B0AB-678248A39C89}"/>
              </a:ext>
            </a:extLst>
          </p:cNvPr>
          <p:cNvSpPr>
            <a:spLocks noChangeShapeType="1"/>
          </p:cNvSpPr>
          <p:nvPr/>
        </p:nvSpPr>
        <p:spPr bwMode="auto">
          <a:xfrm>
            <a:off x="382588" y="2499779"/>
            <a:ext cx="0" cy="635000"/>
          </a:xfrm>
          <a:prstGeom prst="line">
            <a:avLst/>
          </a:prstGeom>
          <a:noFill/>
          <a:ln w="19050">
            <a:solidFill>
              <a:schemeClr val="folHlink"/>
            </a:solidFill>
            <a:round/>
            <a:headEnd/>
            <a:tailEnd/>
          </a:ln>
          <a:effectLst/>
        </p:spPr>
        <p:txBody>
          <a:bodyPr/>
          <a:lstStyle/>
          <a:p>
            <a:pPr algn="ctr">
              <a:lnSpc>
                <a:spcPct val="90000"/>
              </a:lnSpc>
              <a:defRPr/>
            </a:pPr>
            <a:endParaRPr lang="de-DE" dirty="0"/>
          </a:p>
        </p:txBody>
      </p:sp>
    </p:spTree>
    <p:extLst>
      <p:ext uri="{BB962C8B-B14F-4D97-AF65-F5344CB8AC3E}">
        <p14:creationId xmlns:p14="http://schemas.microsoft.com/office/powerpoint/2010/main" val="2015853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8D1B6-8E4C-6540-11D1-5D81B2648DA3}"/>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2689880-DC16-0013-0160-8A8C3992348D}"/>
              </a:ext>
            </a:extLst>
          </p:cNvPr>
          <p:cNvSpPr>
            <a:spLocks noGrp="1"/>
          </p:cNvSpPr>
          <p:nvPr>
            <p:ph type="sldNum" sz="quarter" idx="10"/>
          </p:nvPr>
        </p:nvSpPr>
        <p:spPr/>
        <p:txBody>
          <a:bodyPr/>
          <a:lstStyle/>
          <a:p>
            <a:pPr>
              <a:defRPr/>
            </a:pPr>
            <a:fld id="{39CF1B48-30B5-442F-BC67-BB53F985A07E}" type="slidenum">
              <a:rPr lang="de-DE" smtClean="0"/>
              <a:pPr>
                <a:defRPr/>
              </a:pPr>
              <a:t>10</a:t>
            </a:fld>
            <a:endParaRPr lang="de-DE"/>
          </a:p>
        </p:txBody>
      </p:sp>
      <p:sp>
        <p:nvSpPr>
          <p:cNvPr id="2" name="CasellaDiTesto 1">
            <a:extLst>
              <a:ext uri="{FF2B5EF4-FFF2-40B4-BE49-F238E27FC236}">
                <a16:creationId xmlns:a16="http://schemas.microsoft.com/office/drawing/2014/main" id="{ADA2494B-E25F-1977-4807-75CABF0C5999}"/>
              </a:ext>
            </a:extLst>
          </p:cNvPr>
          <p:cNvSpPr txBox="1"/>
          <p:nvPr/>
        </p:nvSpPr>
        <p:spPr>
          <a:xfrm>
            <a:off x="585976" y="268961"/>
            <a:ext cx="7457697" cy="338554"/>
          </a:xfrm>
          <a:prstGeom prst="rect">
            <a:avLst/>
          </a:prstGeom>
          <a:solidFill>
            <a:srgbClr val="FFFF00"/>
          </a:solidFill>
          <a:ln>
            <a:solidFill>
              <a:schemeClr val="tx1"/>
            </a:solidFill>
          </a:ln>
        </p:spPr>
        <p:txBody>
          <a:bodyPr wrap="square" rtlCol="0">
            <a:spAutoFit/>
          </a:bodyPr>
          <a:lstStyle/>
          <a:p>
            <a:pPr algn="ctr"/>
            <a:r>
              <a:rPr lang="it-IT" sz="1600" b="1" dirty="0"/>
              <a:t>MEF, ANALISI COMPOSIZIONE ISCRITTI, Roma 2025 (segue) </a:t>
            </a:r>
          </a:p>
        </p:txBody>
      </p:sp>
      <p:sp>
        <p:nvSpPr>
          <p:cNvPr id="11" name="CasellaDiTesto 10">
            <a:extLst>
              <a:ext uri="{FF2B5EF4-FFF2-40B4-BE49-F238E27FC236}">
                <a16:creationId xmlns:a16="http://schemas.microsoft.com/office/drawing/2014/main" id="{B9EED577-A293-572B-7E58-E405BFB7516E}"/>
              </a:ext>
            </a:extLst>
          </p:cNvPr>
          <p:cNvSpPr txBox="1"/>
          <p:nvPr/>
        </p:nvSpPr>
        <p:spPr>
          <a:xfrm>
            <a:off x="843151" y="790621"/>
            <a:ext cx="7457697" cy="338554"/>
          </a:xfrm>
          <a:prstGeom prst="rect">
            <a:avLst/>
          </a:prstGeom>
          <a:solidFill>
            <a:srgbClr val="FFFF00"/>
          </a:solidFill>
          <a:ln>
            <a:solidFill>
              <a:schemeClr val="tx1"/>
            </a:solidFill>
          </a:ln>
        </p:spPr>
        <p:txBody>
          <a:bodyPr wrap="square" rtlCol="0">
            <a:spAutoFit/>
          </a:bodyPr>
          <a:lstStyle/>
          <a:p>
            <a:pPr algn="ctr"/>
            <a:r>
              <a:rPr lang="it-IT" sz="1600" b="1" dirty="0"/>
              <a:t>REVISORE DELLA SOSTENIBILITA’: PRIMA RILEVAZIONE</a:t>
            </a:r>
          </a:p>
        </p:txBody>
      </p:sp>
      <p:sp>
        <p:nvSpPr>
          <p:cNvPr id="12" name="CasellaDiTesto 11">
            <a:extLst>
              <a:ext uri="{FF2B5EF4-FFF2-40B4-BE49-F238E27FC236}">
                <a16:creationId xmlns:a16="http://schemas.microsoft.com/office/drawing/2014/main" id="{542C7F5E-9351-3FAF-D0F1-A606B4434010}"/>
              </a:ext>
            </a:extLst>
          </p:cNvPr>
          <p:cNvSpPr txBox="1"/>
          <p:nvPr/>
        </p:nvSpPr>
        <p:spPr>
          <a:xfrm>
            <a:off x="194939" y="1156833"/>
            <a:ext cx="8754119" cy="2031325"/>
          </a:xfrm>
          <a:prstGeom prst="rect">
            <a:avLst/>
          </a:prstGeom>
          <a:noFill/>
          <a:ln>
            <a:solidFill>
              <a:schemeClr val="tx1"/>
            </a:solidFill>
          </a:ln>
        </p:spPr>
        <p:txBody>
          <a:bodyPr wrap="square">
            <a:spAutoFit/>
          </a:bodyPr>
          <a:lstStyle/>
          <a:p>
            <a:pPr algn="just"/>
            <a:endParaRPr lang="it-IT" sz="1400" dirty="0"/>
          </a:p>
          <a:p>
            <a:pPr algn="just"/>
            <a:r>
              <a:rPr lang="it-IT" sz="1400" dirty="0"/>
              <a:t>Gli incarichi di attestazione della conformità della rendicontazione di sostenibilità ex articolo 18, comma 1 del d.lgs. 125/2024, a decorrere dal 25 settembre 2024, sono circa 180 ripartiti tra 10 società di revisione con un totale corrispettivi stimato pari a circa 6.600.000 euro.</a:t>
            </a:r>
          </a:p>
          <a:p>
            <a:pPr algn="just"/>
            <a:endParaRPr lang="it-IT" sz="1400" dirty="0"/>
          </a:p>
          <a:p>
            <a:pPr algn="just"/>
            <a:r>
              <a:rPr lang="it-IT" sz="1400" dirty="0"/>
              <a:t>In merito a questo ultimo dato si rileva che la determinazione del corrispettivo presunto per lo</a:t>
            </a:r>
          </a:p>
          <a:p>
            <a:pPr algn="just"/>
            <a:r>
              <a:rPr lang="it-IT" sz="1400" dirty="0"/>
              <a:t>svolgimento di incarichi di attestazione della conformità della rendicontazione della sostenibilità </a:t>
            </a:r>
            <a:r>
              <a:rPr lang="it-IT" sz="1400" b="1" dirty="0"/>
              <a:t>è nettamente superiore al corrispettivo previsto per le attestazioni DNF con differenziali percentuali che mediamente risultano superiori al 30%.</a:t>
            </a:r>
          </a:p>
        </p:txBody>
      </p:sp>
      <p:sp>
        <p:nvSpPr>
          <p:cNvPr id="7" name="CasellaDiTesto 6">
            <a:extLst>
              <a:ext uri="{FF2B5EF4-FFF2-40B4-BE49-F238E27FC236}">
                <a16:creationId xmlns:a16="http://schemas.microsoft.com/office/drawing/2014/main" id="{242EE3AE-6366-C7FA-3F64-FF0186B26E9B}"/>
              </a:ext>
            </a:extLst>
          </p:cNvPr>
          <p:cNvSpPr txBox="1"/>
          <p:nvPr/>
        </p:nvSpPr>
        <p:spPr>
          <a:xfrm>
            <a:off x="971600" y="3312738"/>
            <a:ext cx="7457697" cy="338554"/>
          </a:xfrm>
          <a:prstGeom prst="rect">
            <a:avLst/>
          </a:prstGeom>
          <a:solidFill>
            <a:srgbClr val="FFFF00"/>
          </a:solidFill>
          <a:ln>
            <a:solidFill>
              <a:schemeClr val="tx1"/>
            </a:solidFill>
          </a:ln>
        </p:spPr>
        <p:txBody>
          <a:bodyPr wrap="square" rtlCol="0">
            <a:spAutoFit/>
          </a:bodyPr>
          <a:lstStyle/>
          <a:p>
            <a:pPr algn="ctr"/>
            <a:r>
              <a:rPr lang="it-IT" sz="1600" b="1" dirty="0"/>
              <a:t>ALBO REVISORE DELLA SOSTENIBILITA’: PRIMA FASE</a:t>
            </a:r>
          </a:p>
        </p:txBody>
      </p:sp>
      <p:sp>
        <p:nvSpPr>
          <p:cNvPr id="8" name="CasellaDiTesto 7">
            <a:extLst>
              <a:ext uri="{FF2B5EF4-FFF2-40B4-BE49-F238E27FC236}">
                <a16:creationId xmlns:a16="http://schemas.microsoft.com/office/drawing/2014/main" id="{3591EFE2-B0C0-1E37-D80F-13A112A7320D}"/>
              </a:ext>
            </a:extLst>
          </p:cNvPr>
          <p:cNvSpPr txBox="1"/>
          <p:nvPr/>
        </p:nvSpPr>
        <p:spPr>
          <a:xfrm>
            <a:off x="352998" y="3775872"/>
            <a:ext cx="8596059" cy="2246769"/>
          </a:xfrm>
          <a:prstGeom prst="rect">
            <a:avLst/>
          </a:prstGeom>
          <a:noFill/>
          <a:ln>
            <a:solidFill>
              <a:schemeClr val="tx1"/>
            </a:solidFill>
          </a:ln>
        </p:spPr>
        <p:txBody>
          <a:bodyPr wrap="square">
            <a:spAutoFit/>
          </a:bodyPr>
          <a:lstStyle/>
          <a:p>
            <a:pPr algn="just"/>
            <a:r>
              <a:rPr lang="es-ES" sz="1400" b="1" dirty="0"/>
              <a:t>Decreto MEF - RGS - Prot. 46750 del 06/03/2025 (primo decreto)</a:t>
            </a:r>
          </a:p>
          <a:p>
            <a:pPr algn="just"/>
            <a:endParaRPr lang="es-ES" sz="1400" dirty="0"/>
          </a:p>
          <a:p>
            <a:pPr algn="just"/>
            <a:r>
              <a:rPr lang="es-ES" sz="1400" dirty="0">
                <a:hlinkClick r:id="rId2"/>
              </a:rPr>
              <a:t>https://revisionelegale.rgs.mef.gov.it/area-pubblica/export/mef/resources/PDF/decreti/Elenco-dei-revisori-iscritti-e-abilitati-alla-sostenibilita_15092025.pdf</a:t>
            </a:r>
            <a:endParaRPr lang="es-ES" sz="1400" dirty="0"/>
          </a:p>
          <a:p>
            <a:pPr algn="just"/>
            <a:endParaRPr lang="es-ES" sz="1400" dirty="0"/>
          </a:p>
          <a:p>
            <a:pPr algn="just"/>
            <a:r>
              <a:rPr lang="es-ES" sz="1400" b="1" dirty="0"/>
              <a:t>Decreto MEF - RGS - Prot. 204829 del 11/09/2025  (ultimo decreto al 11/09/25)</a:t>
            </a:r>
          </a:p>
          <a:p>
            <a:pPr algn="just"/>
            <a:endParaRPr lang="es-ES" sz="1400" b="1" dirty="0"/>
          </a:p>
          <a:p>
            <a:pPr algn="just"/>
            <a:r>
              <a:rPr lang="es-ES" sz="1400" b="1" dirty="0"/>
              <a:t>TOTALE ISCRITTI ALBO: 245 </a:t>
            </a:r>
            <a:endParaRPr lang="es-ES" sz="1400" dirty="0"/>
          </a:p>
          <a:p>
            <a:pPr algn="just"/>
            <a:endParaRPr lang="es-ES" sz="1400" dirty="0"/>
          </a:p>
        </p:txBody>
      </p:sp>
    </p:spTree>
    <p:extLst>
      <p:ext uri="{BB962C8B-B14F-4D97-AF65-F5344CB8AC3E}">
        <p14:creationId xmlns:p14="http://schemas.microsoft.com/office/powerpoint/2010/main" val="3385750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BC68D25-8891-8F87-763B-6CC7417948E5}"/>
              </a:ext>
            </a:extLst>
          </p:cNvPr>
          <p:cNvSpPr>
            <a:spLocks noGrp="1"/>
          </p:cNvSpPr>
          <p:nvPr>
            <p:ph type="sldNum" sz="quarter" idx="10"/>
          </p:nvPr>
        </p:nvSpPr>
        <p:spPr/>
        <p:txBody>
          <a:bodyPr/>
          <a:lstStyle/>
          <a:p>
            <a:pPr>
              <a:defRPr/>
            </a:pPr>
            <a:fld id="{39CF1B48-30B5-442F-BC67-BB53F985A07E}" type="slidenum">
              <a:rPr lang="de-DE" smtClean="0"/>
              <a:pPr>
                <a:defRPr/>
              </a:pPr>
              <a:t>11</a:t>
            </a:fld>
            <a:endParaRPr lang="de-DE"/>
          </a:p>
        </p:txBody>
      </p:sp>
      <p:sp>
        <p:nvSpPr>
          <p:cNvPr id="5" name="Titolo 1">
            <a:extLst>
              <a:ext uri="{FF2B5EF4-FFF2-40B4-BE49-F238E27FC236}">
                <a16:creationId xmlns:a16="http://schemas.microsoft.com/office/drawing/2014/main" id="{5658AA6A-A308-7743-245D-0BB2745BD180}"/>
              </a:ext>
            </a:extLst>
          </p:cNvPr>
          <p:cNvSpPr>
            <a:spLocks noGrp="1"/>
          </p:cNvSpPr>
          <p:nvPr>
            <p:ph type="title"/>
          </p:nvPr>
        </p:nvSpPr>
        <p:spPr>
          <a:xfrm>
            <a:off x="323528" y="-79659"/>
            <a:ext cx="8059584" cy="674315"/>
          </a:xfrm>
        </p:spPr>
        <p:txBody>
          <a:bodyPr/>
          <a:lstStyle/>
          <a:p>
            <a:r>
              <a:rPr lang="it-IT" sz="2000" b="1" dirty="0"/>
              <a:t>NORME COMPORTAMENTO COLLEGIO SINDACALE (1)</a:t>
            </a:r>
          </a:p>
        </p:txBody>
      </p:sp>
      <p:sp>
        <p:nvSpPr>
          <p:cNvPr id="8" name="CasellaDiTesto 7">
            <a:extLst>
              <a:ext uri="{FF2B5EF4-FFF2-40B4-BE49-F238E27FC236}">
                <a16:creationId xmlns:a16="http://schemas.microsoft.com/office/drawing/2014/main" id="{EFE6E29B-8205-FDB4-C7E7-1CE11DE9EC3A}"/>
              </a:ext>
            </a:extLst>
          </p:cNvPr>
          <p:cNvSpPr txBox="1"/>
          <p:nvPr/>
        </p:nvSpPr>
        <p:spPr>
          <a:xfrm>
            <a:off x="382200" y="579887"/>
            <a:ext cx="7751597" cy="369332"/>
          </a:xfrm>
          <a:prstGeom prst="rect">
            <a:avLst/>
          </a:prstGeom>
          <a:solidFill>
            <a:srgbClr val="FFFF00"/>
          </a:solidFill>
          <a:ln>
            <a:solidFill>
              <a:schemeClr val="tx1"/>
            </a:solidFill>
          </a:ln>
        </p:spPr>
        <p:txBody>
          <a:bodyPr wrap="square" rtlCol="0">
            <a:spAutoFit/>
          </a:bodyPr>
          <a:lstStyle/>
          <a:p>
            <a:pPr algn="just"/>
            <a:r>
              <a:rPr lang="it-IT" sz="1800" b="1" dirty="0"/>
              <a:t>Norme da attenzionare</a:t>
            </a:r>
          </a:p>
        </p:txBody>
      </p:sp>
      <p:sp>
        <p:nvSpPr>
          <p:cNvPr id="9" name="Ovale 8">
            <a:extLst>
              <a:ext uri="{FF2B5EF4-FFF2-40B4-BE49-F238E27FC236}">
                <a16:creationId xmlns:a16="http://schemas.microsoft.com/office/drawing/2014/main" id="{47443886-F651-A148-E606-9827E38AA3F2}"/>
              </a:ext>
            </a:extLst>
          </p:cNvPr>
          <p:cNvSpPr/>
          <p:nvPr/>
        </p:nvSpPr>
        <p:spPr>
          <a:xfrm>
            <a:off x="959559" y="1390436"/>
            <a:ext cx="503669" cy="36933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10" name="CasellaDiTesto 9">
            <a:extLst>
              <a:ext uri="{FF2B5EF4-FFF2-40B4-BE49-F238E27FC236}">
                <a16:creationId xmlns:a16="http://schemas.microsoft.com/office/drawing/2014/main" id="{57CAB4DC-701F-5DED-9512-681EC37E23AD}"/>
              </a:ext>
            </a:extLst>
          </p:cNvPr>
          <p:cNvSpPr txBox="1"/>
          <p:nvPr/>
        </p:nvSpPr>
        <p:spPr>
          <a:xfrm>
            <a:off x="1619672" y="1387295"/>
            <a:ext cx="4737683" cy="369332"/>
          </a:xfrm>
          <a:prstGeom prst="rect">
            <a:avLst/>
          </a:prstGeom>
          <a:noFill/>
        </p:spPr>
        <p:txBody>
          <a:bodyPr wrap="square">
            <a:spAutoFit/>
          </a:bodyPr>
          <a:lstStyle/>
          <a:p>
            <a:r>
              <a:rPr lang="it-IT" sz="1800" b="1" dirty="0">
                <a:latin typeface="Verdana" panose="020B0604030504040204" pitchFamily="34" charset="0"/>
                <a:ea typeface="Verdana" panose="020B0604030504040204" pitchFamily="34" charset="0"/>
              </a:rPr>
              <a:t>1.5.	Retribuzione</a:t>
            </a:r>
          </a:p>
        </p:txBody>
      </p:sp>
      <p:sp>
        <p:nvSpPr>
          <p:cNvPr id="12" name="CasellaDiTesto 11">
            <a:extLst>
              <a:ext uri="{FF2B5EF4-FFF2-40B4-BE49-F238E27FC236}">
                <a16:creationId xmlns:a16="http://schemas.microsoft.com/office/drawing/2014/main" id="{0B554FB6-FF47-B63C-0B82-B07587673599}"/>
              </a:ext>
            </a:extLst>
          </p:cNvPr>
          <p:cNvSpPr txBox="1"/>
          <p:nvPr/>
        </p:nvSpPr>
        <p:spPr>
          <a:xfrm>
            <a:off x="1619672" y="1933658"/>
            <a:ext cx="7272808" cy="369332"/>
          </a:xfrm>
          <a:prstGeom prst="rect">
            <a:avLst/>
          </a:prstGeom>
          <a:noFill/>
        </p:spPr>
        <p:txBody>
          <a:bodyPr wrap="square">
            <a:spAutoFit/>
          </a:bodyPr>
          <a:lstStyle/>
          <a:p>
            <a:r>
              <a:rPr lang="it-IT" sz="1800" b="1" dirty="0">
                <a:latin typeface="Verdana" panose="020B0604030504040204" pitchFamily="34" charset="0"/>
                <a:ea typeface="Verdana" panose="020B0604030504040204" pitchFamily="34" charset="0"/>
              </a:rPr>
              <a:t>2.2. Ruolo del Presidente del Collegio Sindacale</a:t>
            </a:r>
          </a:p>
        </p:txBody>
      </p:sp>
      <p:sp>
        <p:nvSpPr>
          <p:cNvPr id="14" name="CasellaDiTesto 13">
            <a:extLst>
              <a:ext uri="{FF2B5EF4-FFF2-40B4-BE49-F238E27FC236}">
                <a16:creationId xmlns:a16="http://schemas.microsoft.com/office/drawing/2014/main" id="{DC3D436F-A5B5-2C0A-87EF-F2AD719F0827}"/>
              </a:ext>
            </a:extLst>
          </p:cNvPr>
          <p:cNvSpPr txBox="1"/>
          <p:nvPr/>
        </p:nvSpPr>
        <p:spPr>
          <a:xfrm>
            <a:off x="1620886" y="2480021"/>
            <a:ext cx="7271594" cy="369332"/>
          </a:xfrm>
          <a:prstGeom prst="rect">
            <a:avLst/>
          </a:prstGeom>
          <a:noFill/>
        </p:spPr>
        <p:txBody>
          <a:bodyPr wrap="square">
            <a:spAutoFit/>
          </a:bodyPr>
          <a:lstStyle/>
          <a:p>
            <a:r>
              <a:rPr lang="it-IT" sz="1800" b="1" dirty="0">
                <a:latin typeface="Verdana" panose="020B0604030504040204" pitchFamily="34" charset="0"/>
                <a:ea typeface="Verdana" panose="020B0604030504040204" pitchFamily="34" charset="0"/>
              </a:rPr>
              <a:t>3.4. Vigilanza sulla rendicontazione di sostenibilità </a:t>
            </a:r>
          </a:p>
        </p:txBody>
      </p:sp>
      <p:sp>
        <p:nvSpPr>
          <p:cNvPr id="16" name="CasellaDiTesto 15">
            <a:extLst>
              <a:ext uri="{FF2B5EF4-FFF2-40B4-BE49-F238E27FC236}">
                <a16:creationId xmlns:a16="http://schemas.microsoft.com/office/drawing/2014/main" id="{ABEECBAB-7F89-2FB2-C04B-7D34868A0FE1}"/>
              </a:ext>
            </a:extLst>
          </p:cNvPr>
          <p:cNvSpPr txBox="1"/>
          <p:nvPr/>
        </p:nvSpPr>
        <p:spPr>
          <a:xfrm>
            <a:off x="1547664" y="3122264"/>
            <a:ext cx="8214058" cy="646331"/>
          </a:xfrm>
          <a:prstGeom prst="rect">
            <a:avLst/>
          </a:prstGeom>
          <a:noFill/>
        </p:spPr>
        <p:txBody>
          <a:bodyPr wrap="square">
            <a:spAutoFit/>
          </a:bodyPr>
          <a:lstStyle/>
          <a:p>
            <a:r>
              <a:rPr lang="it-IT" sz="1800" b="1" dirty="0">
                <a:latin typeface="Verdana" panose="020B0604030504040204" pitchFamily="34" charset="0"/>
                <a:ea typeface="Verdana" panose="020B0604030504040204" pitchFamily="34" charset="0"/>
              </a:rPr>
              <a:t>3.10 Vigilanza sull’istituzione di canale di segnalazione (whistleblowing</a:t>
            </a:r>
          </a:p>
        </p:txBody>
      </p:sp>
      <p:sp>
        <p:nvSpPr>
          <p:cNvPr id="18" name="CasellaDiTesto 17">
            <a:extLst>
              <a:ext uri="{FF2B5EF4-FFF2-40B4-BE49-F238E27FC236}">
                <a16:creationId xmlns:a16="http://schemas.microsoft.com/office/drawing/2014/main" id="{EC67A7A2-FD41-5825-D7C3-E31017D21BD9}"/>
              </a:ext>
            </a:extLst>
          </p:cNvPr>
          <p:cNvSpPr txBox="1"/>
          <p:nvPr/>
        </p:nvSpPr>
        <p:spPr>
          <a:xfrm>
            <a:off x="1502733" y="3892253"/>
            <a:ext cx="7789589" cy="646331"/>
          </a:xfrm>
          <a:prstGeom prst="rect">
            <a:avLst/>
          </a:prstGeom>
          <a:noFill/>
        </p:spPr>
        <p:txBody>
          <a:bodyPr wrap="square">
            <a:spAutoFit/>
          </a:bodyPr>
          <a:lstStyle/>
          <a:p>
            <a:r>
              <a:rPr lang="it-IT" sz="1800" b="1" dirty="0">
                <a:latin typeface="Verdana" panose="020B0604030504040204" pitchFamily="34" charset="0"/>
                <a:ea typeface="Verdana" panose="020B0604030504040204" pitchFamily="34" charset="0"/>
              </a:rPr>
              <a:t>11.1. Vigilanza per la rilevazione tempestiva della perdita della continuità</a:t>
            </a:r>
          </a:p>
        </p:txBody>
      </p:sp>
      <p:sp>
        <p:nvSpPr>
          <p:cNvPr id="20" name="CasellaDiTesto 19">
            <a:extLst>
              <a:ext uri="{FF2B5EF4-FFF2-40B4-BE49-F238E27FC236}">
                <a16:creationId xmlns:a16="http://schemas.microsoft.com/office/drawing/2014/main" id="{AE83F520-774B-305A-0EBD-54336345D281}"/>
              </a:ext>
            </a:extLst>
          </p:cNvPr>
          <p:cNvSpPr txBox="1"/>
          <p:nvPr/>
        </p:nvSpPr>
        <p:spPr>
          <a:xfrm>
            <a:off x="1547664" y="4675442"/>
            <a:ext cx="7416824" cy="369332"/>
          </a:xfrm>
          <a:prstGeom prst="rect">
            <a:avLst/>
          </a:prstGeom>
          <a:noFill/>
        </p:spPr>
        <p:txBody>
          <a:bodyPr wrap="square">
            <a:spAutoFit/>
          </a:bodyPr>
          <a:lstStyle/>
          <a:p>
            <a:r>
              <a:rPr lang="it-IT" sz="1800" b="1" dirty="0">
                <a:latin typeface="Verdana" panose="020B0604030504040204" pitchFamily="34" charset="0"/>
                <a:ea typeface="Verdana" panose="020B0604030504040204" pitchFamily="34" charset="0"/>
              </a:rPr>
              <a:t>11.2. Vigilanza per la rilevazione tempestiva della crisi</a:t>
            </a:r>
          </a:p>
        </p:txBody>
      </p:sp>
      <p:sp>
        <p:nvSpPr>
          <p:cNvPr id="21" name="Ovale 20">
            <a:extLst>
              <a:ext uri="{FF2B5EF4-FFF2-40B4-BE49-F238E27FC236}">
                <a16:creationId xmlns:a16="http://schemas.microsoft.com/office/drawing/2014/main" id="{F83F8C2C-4B6C-A8DC-64BE-821B2EC0BD6D}"/>
              </a:ext>
            </a:extLst>
          </p:cNvPr>
          <p:cNvSpPr/>
          <p:nvPr/>
        </p:nvSpPr>
        <p:spPr>
          <a:xfrm>
            <a:off x="959558" y="2021175"/>
            <a:ext cx="503669" cy="36933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22" name="Ovale 21">
            <a:extLst>
              <a:ext uri="{FF2B5EF4-FFF2-40B4-BE49-F238E27FC236}">
                <a16:creationId xmlns:a16="http://schemas.microsoft.com/office/drawing/2014/main" id="{0A1968C6-48C1-4644-607B-F8B79AF0B16B}"/>
              </a:ext>
            </a:extLst>
          </p:cNvPr>
          <p:cNvSpPr/>
          <p:nvPr/>
        </p:nvSpPr>
        <p:spPr>
          <a:xfrm>
            <a:off x="966518" y="2597396"/>
            <a:ext cx="503669" cy="36933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3</a:t>
            </a:r>
          </a:p>
        </p:txBody>
      </p:sp>
      <p:sp>
        <p:nvSpPr>
          <p:cNvPr id="23" name="Ovale 22">
            <a:extLst>
              <a:ext uri="{FF2B5EF4-FFF2-40B4-BE49-F238E27FC236}">
                <a16:creationId xmlns:a16="http://schemas.microsoft.com/office/drawing/2014/main" id="{96DD4D6E-BF8F-E648-D707-E36B8F55094F}"/>
              </a:ext>
            </a:extLst>
          </p:cNvPr>
          <p:cNvSpPr/>
          <p:nvPr/>
        </p:nvSpPr>
        <p:spPr>
          <a:xfrm>
            <a:off x="966518" y="3219772"/>
            <a:ext cx="503669" cy="36933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4</a:t>
            </a:r>
          </a:p>
        </p:txBody>
      </p:sp>
      <p:sp>
        <p:nvSpPr>
          <p:cNvPr id="24" name="Ovale 23">
            <a:extLst>
              <a:ext uri="{FF2B5EF4-FFF2-40B4-BE49-F238E27FC236}">
                <a16:creationId xmlns:a16="http://schemas.microsoft.com/office/drawing/2014/main" id="{A3264C1B-9462-881E-DC89-868CFA9E236B}"/>
              </a:ext>
            </a:extLst>
          </p:cNvPr>
          <p:cNvSpPr/>
          <p:nvPr/>
        </p:nvSpPr>
        <p:spPr>
          <a:xfrm>
            <a:off x="966518" y="3839950"/>
            <a:ext cx="503669" cy="36933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5</a:t>
            </a:r>
          </a:p>
        </p:txBody>
      </p:sp>
      <p:sp>
        <p:nvSpPr>
          <p:cNvPr id="25" name="Ovale 24">
            <a:extLst>
              <a:ext uri="{FF2B5EF4-FFF2-40B4-BE49-F238E27FC236}">
                <a16:creationId xmlns:a16="http://schemas.microsoft.com/office/drawing/2014/main" id="{CFFBFD3F-CA9E-9FDD-CDEB-20D0A80D31A9}"/>
              </a:ext>
            </a:extLst>
          </p:cNvPr>
          <p:cNvSpPr/>
          <p:nvPr/>
        </p:nvSpPr>
        <p:spPr>
          <a:xfrm>
            <a:off x="966518" y="4675442"/>
            <a:ext cx="503669" cy="36933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6</a:t>
            </a:r>
          </a:p>
        </p:txBody>
      </p:sp>
    </p:spTree>
    <p:extLst>
      <p:ext uri="{BB962C8B-B14F-4D97-AF65-F5344CB8AC3E}">
        <p14:creationId xmlns:p14="http://schemas.microsoft.com/office/powerpoint/2010/main" val="3571123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70A9D-769B-9C02-2729-BF1AAB8C7DA4}"/>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FB61D70-18D3-2C50-3341-F0E05C7AFA82}"/>
              </a:ext>
            </a:extLst>
          </p:cNvPr>
          <p:cNvSpPr>
            <a:spLocks noGrp="1"/>
          </p:cNvSpPr>
          <p:nvPr>
            <p:ph type="sldNum" sz="quarter" idx="10"/>
          </p:nvPr>
        </p:nvSpPr>
        <p:spPr/>
        <p:txBody>
          <a:bodyPr/>
          <a:lstStyle/>
          <a:p>
            <a:pPr>
              <a:defRPr/>
            </a:pPr>
            <a:fld id="{39CF1B48-30B5-442F-BC67-BB53F985A07E}" type="slidenum">
              <a:rPr lang="de-DE" smtClean="0"/>
              <a:pPr>
                <a:defRPr/>
              </a:pPr>
              <a:t>12</a:t>
            </a:fld>
            <a:endParaRPr lang="de-DE"/>
          </a:p>
        </p:txBody>
      </p:sp>
      <p:sp>
        <p:nvSpPr>
          <p:cNvPr id="3" name="Segnaposto numero diapositiva 3">
            <a:extLst>
              <a:ext uri="{FF2B5EF4-FFF2-40B4-BE49-F238E27FC236}">
                <a16:creationId xmlns:a16="http://schemas.microsoft.com/office/drawing/2014/main" id="{1E72869F-8C06-5F87-9708-963741020C25}"/>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12</a:t>
            </a:fld>
            <a:endParaRPr lang="de-DE"/>
          </a:p>
        </p:txBody>
      </p:sp>
      <p:sp>
        <p:nvSpPr>
          <p:cNvPr id="5" name="Segnaposto numero diapositiva 3">
            <a:extLst>
              <a:ext uri="{FF2B5EF4-FFF2-40B4-BE49-F238E27FC236}">
                <a16:creationId xmlns:a16="http://schemas.microsoft.com/office/drawing/2014/main" id="{D7747010-9D6D-FC82-FC61-EBFAB43825C5}"/>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12</a:t>
            </a:fld>
            <a:endParaRPr lang="de-DE"/>
          </a:p>
        </p:txBody>
      </p:sp>
      <p:sp>
        <p:nvSpPr>
          <p:cNvPr id="7" name="Segnaposto numero diapositiva 3">
            <a:extLst>
              <a:ext uri="{FF2B5EF4-FFF2-40B4-BE49-F238E27FC236}">
                <a16:creationId xmlns:a16="http://schemas.microsoft.com/office/drawing/2014/main" id="{41C942EF-4D1E-38C8-43BA-739B548167DC}"/>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12</a:t>
            </a:fld>
            <a:endParaRPr lang="de-DE"/>
          </a:p>
        </p:txBody>
      </p:sp>
      <p:sp>
        <p:nvSpPr>
          <p:cNvPr id="8" name="Segnaposto numero diapositiva 3">
            <a:extLst>
              <a:ext uri="{FF2B5EF4-FFF2-40B4-BE49-F238E27FC236}">
                <a16:creationId xmlns:a16="http://schemas.microsoft.com/office/drawing/2014/main" id="{5FAE42B2-404E-BE2D-D874-E79A9F33237C}"/>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12</a:t>
            </a:fld>
            <a:endParaRPr lang="de-DE"/>
          </a:p>
        </p:txBody>
      </p:sp>
      <p:sp>
        <p:nvSpPr>
          <p:cNvPr id="10" name="Freccia in giù 9">
            <a:extLst>
              <a:ext uri="{FF2B5EF4-FFF2-40B4-BE49-F238E27FC236}">
                <a16:creationId xmlns:a16="http://schemas.microsoft.com/office/drawing/2014/main" id="{1D68D62D-19C6-EBD0-43EF-BBFB527F7766}"/>
              </a:ext>
            </a:extLst>
          </p:cNvPr>
          <p:cNvSpPr/>
          <p:nvPr/>
        </p:nvSpPr>
        <p:spPr bwMode="auto">
          <a:xfrm>
            <a:off x="3779912" y="1556792"/>
            <a:ext cx="792088" cy="553998"/>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11" name="CasellaDiTesto 10">
            <a:extLst>
              <a:ext uri="{FF2B5EF4-FFF2-40B4-BE49-F238E27FC236}">
                <a16:creationId xmlns:a16="http://schemas.microsoft.com/office/drawing/2014/main" id="{4FE67AC6-5271-4B31-F473-5C502986BF9D}"/>
              </a:ext>
            </a:extLst>
          </p:cNvPr>
          <p:cNvSpPr txBox="1"/>
          <p:nvPr/>
        </p:nvSpPr>
        <p:spPr>
          <a:xfrm>
            <a:off x="611560" y="2218586"/>
            <a:ext cx="7632848" cy="338554"/>
          </a:xfrm>
          <a:prstGeom prst="rect">
            <a:avLst/>
          </a:prstGeom>
          <a:solidFill>
            <a:srgbClr val="FFFF00"/>
          </a:solidFill>
          <a:ln>
            <a:solidFill>
              <a:schemeClr val="tx1"/>
            </a:solidFill>
          </a:ln>
        </p:spPr>
        <p:txBody>
          <a:bodyPr wrap="square">
            <a:spAutoFit/>
          </a:bodyPr>
          <a:lstStyle/>
          <a:p>
            <a:pPr algn="ctr"/>
            <a:r>
              <a:rPr lang="it-IT" sz="1600" b="1" dirty="0">
                <a:solidFill>
                  <a:schemeClr val="tx2"/>
                </a:solidFill>
                <a:latin typeface="+mj-lt"/>
                <a:cs typeface="Times New Roman" panose="02020603050405020304" pitchFamily="18" charset="0"/>
              </a:rPr>
              <a:t>EQUO COMPENSO</a:t>
            </a:r>
          </a:p>
        </p:txBody>
      </p:sp>
      <p:sp>
        <p:nvSpPr>
          <p:cNvPr id="12" name="Titolo 1">
            <a:extLst>
              <a:ext uri="{FF2B5EF4-FFF2-40B4-BE49-F238E27FC236}">
                <a16:creationId xmlns:a16="http://schemas.microsoft.com/office/drawing/2014/main" id="{3E011E1E-681C-3029-0F19-E8DACA77786D}"/>
              </a:ext>
            </a:extLst>
          </p:cNvPr>
          <p:cNvSpPr txBox="1">
            <a:spLocks/>
          </p:cNvSpPr>
          <p:nvPr/>
        </p:nvSpPr>
        <p:spPr bwMode="auto">
          <a:xfrm>
            <a:off x="235574" y="760988"/>
            <a:ext cx="8784976" cy="553998"/>
          </a:xfrm>
          <a:prstGeom prst="rect">
            <a:avLst/>
          </a:prstGeom>
          <a:noFill/>
          <a:ln w="9525">
            <a:solidFill>
              <a:schemeClr val="tx1"/>
            </a:solid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r>
              <a:rPr lang="it-IT" sz="1800" b="1" kern="0" dirty="0"/>
              <a:t>LE NORME DI COMPORTAMENTO DEI SINDACI DELLE SOCIETA’ NON QUOTATE. NORMA 1.5-RETRIBUZIONE (1)</a:t>
            </a:r>
            <a:endParaRPr lang="it-IT" sz="1800" b="1" kern="0" dirty="0">
              <a:solidFill>
                <a:srgbClr val="FF0000"/>
              </a:solidFill>
            </a:endParaRPr>
          </a:p>
        </p:txBody>
      </p:sp>
      <p:sp>
        <p:nvSpPr>
          <p:cNvPr id="13" name="Freccia in giù 12">
            <a:extLst>
              <a:ext uri="{FF2B5EF4-FFF2-40B4-BE49-F238E27FC236}">
                <a16:creationId xmlns:a16="http://schemas.microsoft.com/office/drawing/2014/main" id="{8FDAF520-8336-AFB3-CDF9-9717DFD9BA29}"/>
              </a:ext>
            </a:extLst>
          </p:cNvPr>
          <p:cNvSpPr/>
          <p:nvPr/>
        </p:nvSpPr>
        <p:spPr bwMode="auto">
          <a:xfrm>
            <a:off x="3735936" y="2669927"/>
            <a:ext cx="792088" cy="553998"/>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14" name="CasellaDiTesto 13">
            <a:extLst>
              <a:ext uri="{FF2B5EF4-FFF2-40B4-BE49-F238E27FC236}">
                <a16:creationId xmlns:a16="http://schemas.microsoft.com/office/drawing/2014/main" id="{54FA6783-4C51-8128-9FCA-C44A3C591833}"/>
              </a:ext>
            </a:extLst>
          </p:cNvPr>
          <p:cNvSpPr txBox="1"/>
          <p:nvPr/>
        </p:nvSpPr>
        <p:spPr>
          <a:xfrm>
            <a:off x="344261" y="3336712"/>
            <a:ext cx="8684938" cy="1138773"/>
          </a:xfrm>
          <a:prstGeom prst="rect">
            <a:avLst/>
          </a:prstGeom>
          <a:noFill/>
          <a:ln>
            <a:solidFill>
              <a:schemeClr val="tx1"/>
            </a:solidFill>
          </a:ln>
        </p:spPr>
        <p:txBody>
          <a:bodyPr wrap="square">
            <a:spAutoFit/>
          </a:bodyPr>
          <a:lstStyle/>
          <a:p>
            <a:pPr algn="just"/>
            <a:r>
              <a:rPr lang="it-IT" sz="1600" b="1" dirty="0"/>
              <a:t>Il principio, garantito dalla legge n. 49/2023, ha trovato conferma nella sentenza n. 8580 del 2024 del Tar del Lazio, nella quale viene sancito che sono nulle le clausole che non prevedono un compenso equo e proporzionato all’opera prestata</a:t>
            </a:r>
            <a:r>
              <a:rPr lang="it-IT" dirty="0"/>
              <a:t>. </a:t>
            </a:r>
          </a:p>
        </p:txBody>
      </p:sp>
      <p:pic>
        <p:nvPicPr>
          <p:cNvPr id="15" name="Immagine 14">
            <a:extLst>
              <a:ext uri="{FF2B5EF4-FFF2-40B4-BE49-F238E27FC236}">
                <a16:creationId xmlns:a16="http://schemas.microsoft.com/office/drawing/2014/main" id="{174BFB9C-05A6-3781-90C7-FF8992427B37}"/>
              </a:ext>
            </a:extLst>
          </p:cNvPr>
          <p:cNvPicPr>
            <a:picLocks noChangeAspect="1"/>
          </p:cNvPicPr>
          <p:nvPr/>
        </p:nvPicPr>
        <p:blipFill>
          <a:blip r:embed="rId2"/>
          <a:stretch>
            <a:fillRect/>
          </a:stretch>
        </p:blipFill>
        <p:spPr>
          <a:xfrm>
            <a:off x="3824676" y="4778819"/>
            <a:ext cx="841321" cy="573074"/>
          </a:xfrm>
          <a:prstGeom prst="rect">
            <a:avLst/>
          </a:prstGeom>
        </p:spPr>
      </p:pic>
      <p:sp>
        <p:nvSpPr>
          <p:cNvPr id="17" name="Titolo 1">
            <a:extLst>
              <a:ext uri="{FF2B5EF4-FFF2-40B4-BE49-F238E27FC236}">
                <a16:creationId xmlns:a16="http://schemas.microsoft.com/office/drawing/2014/main" id="{C29DAFD7-770A-1635-DF10-E3D7D0BD6E20}"/>
              </a:ext>
            </a:extLst>
          </p:cNvPr>
          <p:cNvSpPr>
            <a:spLocks noGrp="1"/>
          </p:cNvSpPr>
          <p:nvPr>
            <p:ph type="title"/>
          </p:nvPr>
        </p:nvSpPr>
        <p:spPr>
          <a:xfrm>
            <a:off x="323528" y="103610"/>
            <a:ext cx="8059584" cy="307777"/>
          </a:xfrm>
        </p:spPr>
        <p:txBody>
          <a:bodyPr/>
          <a:lstStyle/>
          <a:p>
            <a:r>
              <a:rPr lang="it-IT" sz="2000" b="1" dirty="0"/>
              <a:t>NORME COMPORTAMENTO COLLEGIO SINDACALE (2)</a:t>
            </a:r>
          </a:p>
        </p:txBody>
      </p:sp>
    </p:spTree>
    <p:extLst>
      <p:ext uri="{BB962C8B-B14F-4D97-AF65-F5344CB8AC3E}">
        <p14:creationId xmlns:p14="http://schemas.microsoft.com/office/powerpoint/2010/main" val="2379225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6019E-8DF8-0624-6156-5EEAAC485EAD}"/>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9BCC333-3DAD-8E5C-0AA7-DDBD224C9CE0}"/>
              </a:ext>
            </a:extLst>
          </p:cNvPr>
          <p:cNvSpPr>
            <a:spLocks noGrp="1"/>
          </p:cNvSpPr>
          <p:nvPr>
            <p:ph type="sldNum" sz="quarter" idx="10"/>
          </p:nvPr>
        </p:nvSpPr>
        <p:spPr/>
        <p:txBody>
          <a:bodyPr/>
          <a:lstStyle/>
          <a:p>
            <a:pPr>
              <a:defRPr/>
            </a:pPr>
            <a:fld id="{39CF1B48-30B5-442F-BC67-BB53F985A07E}" type="slidenum">
              <a:rPr lang="de-DE" smtClean="0"/>
              <a:pPr>
                <a:defRPr/>
              </a:pPr>
              <a:t>13</a:t>
            </a:fld>
            <a:endParaRPr lang="de-DE"/>
          </a:p>
        </p:txBody>
      </p:sp>
      <p:sp>
        <p:nvSpPr>
          <p:cNvPr id="3" name="Segnaposto numero diapositiva 3">
            <a:extLst>
              <a:ext uri="{FF2B5EF4-FFF2-40B4-BE49-F238E27FC236}">
                <a16:creationId xmlns:a16="http://schemas.microsoft.com/office/drawing/2014/main" id="{177C635C-E4A5-4F79-6426-EEEF0CB15F31}"/>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13</a:t>
            </a:fld>
            <a:endParaRPr lang="de-DE"/>
          </a:p>
        </p:txBody>
      </p:sp>
      <p:sp>
        <p:nvSpPr>
          <p:cNvPr id="7" name="Titolo 1">
            <a:extLst>
              <a:ext uri="{FF2B5EF4-FFF2-40B4-BE49-F238E27FC236}">
                <a16:creationId xmlns:a16="http://schemas.microsoft.com/office/drawing/2014/main" id="{CA1856B2-841B-4ED2-EBD4-64DEFA947E61}"/>
              </a:ext>
            </a:extLst>
          </p:cNvPr>
          <p:cNvSpPr txBox="1">
            <a:spLocks/>
          </p:cNvSpPr>
          <p:nvPr/>
        </p:nvSpPr>
        <p:spPr bwMode="auto">
          <a:xfrm>
            <a:off x="1403648" y="718858"/>
            <a:ext cx="6336704" cy="276999"/>
          </a:xfrm>
          <a:prstGeom prst="rect">
            <a:avLst/>
          </a:prstGeom>
          <a:solidFill>
            <a:srgbClr val="FFFF00"/>
          </a:solidFill>
          <a:ln w="9525">
            <a:solidFill>
              <a:schemeClr val="tx1"/>
            </a:solid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pPr algn="ctr"/>
            <a:r>
              <a:rPr lang="it-IT" sz="1800" b="1" kern="0" dirty="0"/>
              <a:t>NORMA 1.5-RETRIBUZIONE </a:t>
            </a:r>
            <a:endParaRPr lang="it-IT" sz="1800" b="1" kern="0" dirty="0">
              <a:solidFill>
                <a:srgbClr val="FF0000"/>
              </a:solidFill>
            </a:endParaRPr>
          </a:p>
        </p:txBody>
      </p:sp>
      <p:sp>
        <p:nvSpPr>
          <p:cNvPr id="8" name="CasellaDiTesto 7">
            <a:extLst>
              <a:ext uri="{FF2B5EF4-FFF2-40B4-BE49-F238E27FC236}">
                <a16:creationId xmlns:a16="http://schemas.microsoft.com/office/drawing/2014/main" id="{3AD5260B-DE03-27B6-0225-3F546B2362FA}"/>
              </a:ext>
            </a:extLst>
          </p:cNvPr>
          <p:cNvSpPr txBox="1"/>
          <p:nvPr/>
        </p:nvSpPr>
        <p:spPr>
          <a:xfrm>
            <a:off x="267902" y="1268760"/>
            <a:ext cx="8712968" cy="2800767"/>
          </a:xfrm>
          <a:prstGeom prst="rect">
            <a:avLst/>
          </a:prstGeom>
          <a:noFill/>
          <a:ln>
            <a:solidFill>
              <a:schemeClr val="tx1"/>
            </a:solidFill>
          </a:ln>
        </p:spPr>
        <p:txBody>
          <a:bodyPr wrap="square">
            <a:spAutoFit/>
          </a:bodyPr>
          <a:lstStyle/>
          <a:p>
            <a:r>
              <a:rPr lang="it-IT" sz="1600" dirty="0"/>
              <a:t>Al momento dell’accettazione della nomina, il candidato sindaco valuta l’adeguatezza del compenso proposto tenendo in considerazione:</a:t>
            </a:r>
          </a:p>
          <a:p>
            <a:pPr lvl="1"/>
            <a:r>
              <a:rPr lang="it-IT" sz="1600" dirty="0"/>
              <a:t>• l’ampiezza e la complessità dell’incarico;</a:t>
            </a:r>
          </a:p>
          <a:p>
            <a:pPr lvl="1"/>
            <a:r>
              <a:rPr lang="it-IT" sz="1600" dirty="0"/>
              <a:t>• la dimensione anche economica della società (ad esempio, al volume dei componenti positivi</a:t>
            </a:r>
          </a:p>
          <a:p>
            <a:pPr lvl="1"/>
            <a:r>
              <a:rPr lang="it-IT" sz="1600" dirty="0"/>
              <a:t>di reddito e delle attività);</a:t>
            </a:r>
          </a:p>
          <a:p>
            <a:pPr lvl="1"/>
            <a:r>
              <a:rPr lang="it-IT" sz="1600" dirty="0"/>
              <a:t>• la complessità dell’attività, il settore di attività, l’assetto organizzativo e le altre caratteristiche</a:t>
            </a:r>
          </a:p>
          <a:p>
            <a:pPr lvl="1"/>
            <a:r>
              <a:rPr lang="it-IT" sz="1600" dirty="0"/>
              <a:t>della società;</a:t>
            </a:r>
          </a:p>
          <a:p>
            <a:pPr lvl="1"/>
            <a:r>
              <a:rPr lang="it-IT" sz="1600" dirty="0"/>
              <a:t>• le competenze professionali e l’esperienza richieste;</a:t>
            </a:r>
          </a:p>
          <a:p>
            <a:pPr lvl="1"/>
            <a:r>
              <a:rPr lang="it-IT" sz="1600" dirty="0"/>
              <a:t>• l’applicabilità alla società delle norme di cui alla l. 49/2023.</a:t>
            </a:r>
          </a:p>
        </p:txBody>
      </p:sp>
      <p:sp>
        <p:nvSpPr>
          <p:cNvPr id="9" name="CasellaDiTesto 8">
            <a:extLst>
              <a:ext uri="{FF2B5EF4-FFF2-40B4-BE49-F238E27FC236}">
                <a16:creationId xmlns:a16="http://schemas.microsoft.com/office/drawing/2014/main" id="{07868446-10B2-F0A0-8AB4-82A0CD9B9C48}"/>
              </a:ext>
            </a:extLst>
          </p:cNvPr>
          <p:cNvSpPr txBox="1"/>
          <p:nvPr/>
        </p:nvSpPr>
        <p:spPr>
          <a:xfrm>
            <a:off x="323528" y="4710081"/>
            <a:ext cx="8623212" cy="1815882"/>
          </a:xfrm>
          <a:prstGeom prst="rect">
            <a:avLst/>
          </a:prstGeom>
          <a:noFill/>
          <a:ln>
            <a:solidFill>
              <a:schemeClr val="tx1"/>
            </a:solidFill>
          </a:ln>
        </p:spPr>
        <p:txBody>
          <a:bodyPr wrap="square">
            <a:spAutoFit/>
          </a:bodyPr>
          <a:lstStyle/>
          <a:p>
            <a:pPr algn="just"/>
            <a:r>
              <a:rPr lang="it-IT" sz="1600" b="1" i="0" u="none" strike="noStrike" baseline="0" dirty="0">
                <a:latin typeface="+mj-lt"/>
              </a:rPr>
              <a:t>La delibera di nomina può prevedere modalità di adeguamento del compenso in caso di modifica delle attività previste dalla legge, dallo statuto o dalle autorità di vigilanza, ovvero in caso di significativa modifica delle risultanze contabili emergenti dal bilancio ordinario e/o del perimetro aziendale, anche in considerazione delle dimensioni, della complessità e delle altre caratteristiche della società, che dovrebbero trovare rispondenza nell’adeguatezza del compenso</a:t>
            </a:r>
            <a:r>
              <a:rPr lang="it-IT" sz="1600" b="0" i="0" u="none" strike="noStrike" baseline="0" dirty="0">
                <a:latin typeface="+mj-lt"/>
              </a:rPr>
              <a:t>.</a:t>
            </a:r>
            <a:endParaRPr lang="it-IT" sz="1600" dirty="0">
              <a:latin typeface="+mj-lt"/>
            </a:endParaRPr>
          </a:p>
        </p:txBody>
      </p:sp>
      <p:sp>
        <p:nvSpPr>
          <p:cNvPr id="10" name="Titolo 1">
            <a:extLst>
              <a:ext uri="{FF2B5EF4-FFF2-40B4-BE49-F238E27FC236}">
                <a16:creationId xmlns:a16="http://schemas.microsoft.com/office/drawing/2014/main" id="{A07A9511-BCF6-AE2D-451D-8DE5F8E30FEC}"/>
              </a:ext>
            </a:extLst>
          </p:cNvPr>
          <p:cNvSpPr>
            <a:spLocks noGrp="1"/>
          </p:cNvSpPr>
          <p:nvPr>
            <p:ph type="title"/>
          </p:nvPr>
        </p:nvSpPr>
        <p:spPr>
          <a:xfrm>
            <a:off x="323528" y="103610"/>
            <a:ext cx="8059584" cy="307777"/>
          </a:xfrm>
        </p:spPr>
        <p:txBody>
          <a:bodyPr/>
          <a:lstStyle/>
          <a:p>
            <a:r>
              <a:rPr lang="it-IT" sz="2000" b="1" dirty="0"/>
              <a:t>NORME COMPORTAMENTO COLLEGIO SINDACALE (3)</a:t>
            </a:r>
          </a:p>
        </p:txBody>
      </p:sp>
    </p:spTree>
    <p:extLst>
      <p:ext uri="{BB962C8B-B14F-4D97-AF65-F5344CB8AC3E}">
        <p14:creationId xmlns:p14="http://schemas.microsoft.com/office/powerpoint/2010/main" val="4184825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52F38-C655-FDF8-6DD6-D69574974562}"/>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1940DE5-72A0-B4AA-F1B0-65A196DAE863}"/>
              </a:ext>
            </a:extLst>
          </p:cNvPr>
          <p:cNvSpPr>
            <a:spLocks noGrp="1"/>
          </p:cNvSpPr>
          <p:nvPr>
            <p:ph type="sldNum" sz="quarter" idx="10"/>
          </p:nvPr>
        </p:nvSpPr>
        <p:spPr/>
        <p:txBody>
          <a:bodyPr/>
          <a:lstStyle/>
          <a:p>
            <a:pPr>
              <a:defRPr/>
            </a:pPr>
            <a:fld id="{39CF1B48-30B5-442F-BC67-BB53F985A07E}" type="slidenum">
              <a:rPr lang="de-DE" smtClean="0"/>
              <a:pPr>
                <a:defRPr/>
              </a:pPr>
              <a:t>14</a:t>
            </a:fld>
            <a:endParaRPr lang="de-DE"/>
          </a:p>
        </p:txBody>
      </p:sp>
      <p:sp>
        <p:nvSpPr>
          <p:cNvPr id="3" name="Segnaposto numero diapositiva 3">
            <a:extLst>
              <a:ext uri="{FF2B5EF4-FFF2-40B4-BE49-F238E27FC236}">
                <a16:creationId xmlns:a16="http://schemas.microsoft.com/office/drawing/2014/main" id="{26C8CCCA-2C8E-8DFA-D1B9-D5AB09F52DD7}"/>
              </a:ext>
            </a:extLst>
          </p:cNvPr>
          <p:cNvSpPr txBox="1">
            <a:spLocks/>
          </p:cNvSpPr>
          <p:nvPr/>
        </p:nvSpPr>
        <p:spPr bwMode="auto">
          <a:xfrm>
            <a:off x="4472498" y="7018527"/>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14</a:t>
            </a:fld>
            <a:endParaRPr lang="de-DE"/>
          </a:p>
        </p:txBody>
      </p:sp>
      <p:sp>
        <p:nvSpPr>
          <p:cNvPr id="5" name="Segnaposto numero diapositiva 3">
            <a:extLst>
              <a:ext uri="{FF2B5EF4-FFF2-40B4-BE49-F238E27FC236}">
                <a16:creationId xmlns:a16="http://schemas.microsoft.com/office/drawing/2014/main" id="{696BB72E-20D8-3674-AD39-4A4B43C9AB7F}"/>
              </a:ext>
            </a:extLst>
          </p:cNvPr>
          <p:cNvSpPr txBox="1">
            <a:spLocks/>
          </p:cNvSpPr>
          <p:nvPr/>
        </p:nvSpPr>
        <p:spPr bwMode="auto">
          <a:xfrm>
            <a:off x="4472498" y="7018527"/>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14</a:t>
            </a:fld>
            <a:endParaRPr lang="de-DE"/>
          </a:p>
        </p:txBody>
      </p:sp>
      <p:sp>
        <p:nvSpPr>
          <p:cNvPr id="6" name="Titolo 1">
            <a:extLst>
              <a:ext uri="{FF2B5EF4-FFF2-40B4-BE49-F238E27FC236}">
                <a16:creationId xmlns:a16="http://schemas.microsoft.com/office/drawing/2014/main" id="{98881426-812E-6AE0-D2AA-9B98A959FCFE}"/>
              </a:ext>
            </a:extLst>
          </p:cNvPr>
          <p:cNvSpPr txBox="1">
            <a:spLocks/>
          </p:cNvSpPr>
          <p:nvPr/>
        </p:nvSpPr>
        <p:spPr bwMode="auto">
          <a:xfrm>
            <a:off x="553209" y="636937"/>
            <a:ext cx="8280920" cy="8734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pPr>
              <a:lnSpc>
                <a:spcPct val="90000"/>
              </a:lnSpc>
              <a:spcAft>
                <a:spcPts val="600"/>
              </a:spcAft>
            </a:pPr>
            <a:r>
              <a:rPr lang="de-DE" sz="1800" b="1" kern="0" dirty="0">
                <a:highlight>
                  <a:srgbClr val="FFFF00"/>
                </a:highlight>
              </a:rPr>
              <a:t>Norma di </a:t>
            </a:r>
            <a:r>
              <a:rPr lang="de-DE" sz="1800" b="1" kern="0" dirty="0" err="1">
                <a:highlight>
                  <a:srgbClr val="FFFF00"/>
                </a:highlight>
              </a:rPr>
              <a:t>comportamento</a:t>
            </a:r>
            <a:r>
              <a:rPr lang="de-DE" sz="1800" b="1" kern="0" dirty="0">
                <a:highlight>
                  <a:srgbClr val="FFFF00"/>
                </a:highlight>
              </a:rPr>
              <a:t> 3.4:</a:t>
            </a:r>
          </a:p>
          <a:p>
            <a:pPr>
              <a:lnSpc>
                <a:spcPct val="90000"/>
              </a:lnSpc>
              <a:spcAft>
                <a:spcPts val="600"/>
              </a:spcAft>
            </a:pPr>
            <a:r>
              <a:rPr lang="it-IT" sz="1800" b="1" kern="0" dirty="0">
                <a:highlight>
                  <a:srgbClr val="FFFF00"/>
                </a:highlight>
                <a:latin typeface="+mj-lt"/>
                <a:ea typeface="+mj-ea"/>
                <a:cs typeface="+mj-cs"/>
              </a:rPr>
              <a:t>Vigilanza sulla rendicontazione di sostenibilità (1)</a:t>
            </a:r>
          </a:p>
          <a:p>
            <a:pPr>
              <a:lnSpc>
                <a:spcPct val="90000"/>
              </a:lnSpc>
              <a:spcAft>
                <a:spcPts val="600"/>
              </a:spcAft>
            </a:pPr>
            <a:endParaRPr lang="de-DE" sz="2000" b="1" kern="0" dirty="0">
              <a:latin typeface="+mj-lt"/>
              <a:ea typeface="+mj-ea"/>
              <a:cs typeface="+mj-cs"/>
            </a:endParaRPr>
          </a:p>
        </p:txBody>
      </p:sp>
      <p:sp>
        <p:nvSpPr>
          <p:cNvPr id="7" name="CasellaDiTesto 6">
            <a:extLst>
              <a:ext uri="{FF2B5EF4-FFF2-40B4-BE49-F238E27FC236}">
                <a16:creationId xmlns:a16="http://schemas.microsoft.com/office/drawing/2014/main" id="{52A43EFC-B7B9-4C7C-CFEF-1B93BAA33579}"/>
              </a:ext>
            </a:extLst>
          </p:cNvPr>
          <p:cNvSpPr txBox="1"/>
          <p:nvPr/>
        </p:nvSpPr>
        <p:spPr>
          <a:xfrm>
            <a:off x="1259632" y="1553149"/>
            <a:ext cx="7632848" cy="1077218"/>
          </a:xfrm>
          <a:prstGeom prst="rect">
            <a:avLst/>
          </a:prstGeom>
          <a:noFill/>
          <a:ln>
            <a:solidFill>
              <a:schemeClr val="tx1"/>
            </a:solidFill>
          </a:ln>
        </p:spPr>
        <p:txBody>
          <a:bodyPr wrap="square">
            <a:spAutoFit/>
          </a:bodyPr>
          <a:lstStyle/>
          <a:p>
            <a:pPr algn="just"/>
            <a:r>
              <a:rPr lang="it-IT" sz="1600" b="1" dirty="0"/>
              <a:t>Il collegio sindacale vigila sull’osservanza delle disposizioni stabilite dall’ordinamento in tema di rendicontazione societaria di sostenibilità, sul processo di formazione e di pubblicazione del report di sostenibilità</a:t>
            </a:r>
          </a:p>
        </p:txBody>
      </p:sp>
      <p:sp>
        <p:nvSpPr>
          <p:cNvPr id="8" name="CasellaDiTesto 7">
            <a:extLst>
              <a:ext uri="{FF2B5EF4-FFF2-40B4-BE49-F238E27FC236}">
                <a16:creationId xmlns:a16="http://schemas.microsoft.com/office/drawing/2014/main" id="{AE7A2DD9-D8AD-ED9E-9F66-AC010EB3807F}"/>
              </a:ext>
            </a:extLst>
          </p:cNvPr>
          <p:cNvSpPr txBox="1"/>
          <p:nvPr/>
        </p:nvSpPr>
        <p:spPr>
          <a:xfrm>
            <a:off x="1299611" y="3261520"/>
            <a:ext cx="7560840" cy="1323439"/>
          </a:xfrm>
          <a:prstGeom prst="rect">
            <a:avLst/>
          </a:prstGeom>
          <a:noFill/>
          <a:ln>
            <a:solidFill>
              <a:schemeClr val="tx1"/>
            </a:solidFill>
          </a:ln>
        </p:spPr>
        <p:txBody>
          <a:bodyPr wrap="square">
            <a:spAutoFit/>
          </a:bodyPr>
          <a:lstStyle/>
          <a:p>
            <a:pPr algn="just"/>
            <a:r>
              <a:rPr lang="it-IT" sz="1600" b="1" dirty="0"/>
              <a:t>Il collegio sindacale scambia informazioni con il revisore legale incaricato dell’attestazione della rendicontazione di sostenibilità in ordine alla pianificazione delle relative attività, al livello di estensione dei controlli alle società del gruppo i cui dati sono inclusi nel documento.</a:t>
            </a:r>
          </a:p>
        </p:txBody>
      </p:sp>
      <p:sp>
        <p:nvSpPr>
          <p:cNvPr id="9" name="Ovale 8">
            <a:extLst>
              <a:ext uri="{FF2B5EF4-FFF2-40B4-BE49-F238E27FC236}">
                <a16:creationId xmlns:a16="http://schemas.microsoft.com/office/drawing/2014/main" id="{7DBF0432-E93B-28D4-2487-E07EACCDECC5}"/>
              </a:ext>
            </a:extLst>
          </p:cNvPr>
          <p:cNvSpPr/>
          <p:nvPr/>
        </p:nvSpPr>
        <p:spPr>
          <a:xfrm>
            <a:off x="409193" y="1642172"/>
            <a:ext cx="508004" cy="44958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10" name="Ovale 9">
            <a:extLst>
              <a:ext uri="{FF2B5EF4-FFF2-40B4-BE49-F238E27FC236}">
                <a16:creationId xmlns:a16="http://schemas.microsoft.com/office/drawing/2014/main" id="{EC0FF867-035B-886E-5311-12DD8AC5D677}"/>
              </a:ext>
            </a:extLst>
          </p:cNvPr>
          <p:cNvSpPr/>
          <p:nvPr/>
        </p:nvSpPr>
        <p:spPr>
          <a:xfrm>
            <a:off x="312864" y="3497117"/>
            <a:ext cx="508004" cy="44958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13" name="Titolo 1">
            <a:extLst>
              <a:ext uri="{FF2B5EF4-FFF2-40B4-BE49-F238E27FC236}">
                <a16:creationId xmlns:a16="http://schemas.microsoft.com/office/drawing/2014/main" id="{AB5704EF-E34F-8376-3706-3FCAA935360B}"/>
              </a:ext>
            </a:extLst>
          </p:cNvPr>
          <p:cNvSpPr>
            <a:spLocks noGrp="1"/>
          </p:cNvSpPr>
          <p:nvPr>
            <p:ph type="title"/>
          </p:nvPr>
        </p:nvSpPr>
        <p:spPr>
          <a:xfrm>
            <a:off x="323528" y="103610"/>
            <a:ext cx="8059584" cy="307777"/>
          </a:xfrm>
        </p:spPr>
        <p:txBody>
          <a:bodyPr/>
          <a:lstStyle/>
          <a:p>
            <a:r>
              <a:rPr lang="it-IT" sz="2000" b="1" dirty="0"/>
              <a:t>NORME COMPORTAMENTO COLLEGIO SINDACALE (4)</a:t>
            </a:r>
          </a:p>
        </p:txBody>
      </p:sp>
    </p:spTree>
    <p:extLst>
      <p:ext uri="{BB962C8B-B14F-4D97-AF65-F5344CB8AC3E}">
        <p14:creationId xmlns:p14="http://schemas.microsoft.com/office/powerpoint/2010/main" val="4290792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22A5A-E942-61F7-FFC4-4BEA5AC24B78}"/>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43176AC-910C-27F2-D986-7E03E5E5E190}"/>
              </a:ext>
            </a:extLst>
          </p:cNvPr>
          <p:cNvSpPr>
            <a:spLocks noGrp="1"/>
          </p:cNvSpPr>
          <p:nvPr>
            <p:ph type="sldNum" sz="quarter" idx="10"/>
          </p:nvPr>
        </p:nvSpPr>
        <p:spPr/>
        <p:txBody>
          <a:bodyPr/>
          <a:lstStyle/>
          <a:p>
            <a:pPr>
              <a:defRPr/>
            </a:pPr>
            <a:fld id="{39CF1B48-30B5-442F-BC67-BB53F985A07E}" type="slidenum">
              <a:rPr lang="de-DE" smtClean="0"/>
              <a:pPr>
                <a:defRPr/>
              </a:pPr>
              <a:t>15</a:t>
            </a:fld>
            <a:endParaRPr lang="de-DE"/>
          </a:p>
        </p:txBody>
      </p:sp>
      <p:sp>
        <p:nvSpPr>
          <p:cNvPr id="6" name="Titolo 1">
            <a:extLst>
              <a:ext uri="{FF2B5EF4-FFF2-40B4-BE49-F238E27FC236}">
                <a16:creationId xmlns:a16="http://schemas.microsoft.com/office/drawing/2014/main" id="{17B3781A-FB2E-5F1A-DFBC-280B12A0B120}"/>
              </a:ext>
            </a:extLst>
          </p:cNvPr>
          <p:cNvSpPr txBox="1">
            <a:spLocks/>
          </p:cNvSpPr>
          <p:nvPr/>
        </p:nvSpPr>
        <p:spPr bwMode="auto">
          <a:xfrm>
            <a:off x="323528" y="548680"/>
            <a:ext cx="8280920" cy="8734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pPr>
              <a:lnSpc>
                <a:spcPct val="90000"/>
              </a:lnSpc>
              <a:spcAft>
                <a:spcPts val="600"/>
              </a:spcAft>
            </a:pPr>
            <a:r>
              <a:rPr lang="de-DE" sz="1900" b="1" kern="0" dirty="0">
                <a:highlight>
                  <a:srgbClr val="FFFF00"/>
                </a:highlight>
              </a:rPr>
              <a:t>Norma di </a:t>
            </a:r>
            <a:r>
              <a:rPr lang="de-DE" sz="1900" b="1" kern="0" dirty="0" err="1">
                <a:highlight>
                  <a:srgbClr val="FFFF00"/>
                </a:highlight>
              </a:rPr>
              <a:t>comportamento</a:t>
            </a:r>
            <a:r>
              <a:rPr lang="de-DE" sz="1900" b="1" kern="0" dirty="0">
                <a:highlight>
                  <a:srgbClr val="FFFF00"/>
                </a:highlight>
              </a:rPr>
              <a:t> 3.4:</a:t>
            </a:r>
          </a:p>
          <a:p>
            <a:pPr>
              <a:lnSpc>
                <a:spcPct val="90000"/>
              </a:lnSpc>
              <a:spcAft>
                <a:spcPts val="600"/>
              </a:spcAft>
            </a:pPr>
            <a:r>
              <a:rPr lang="it-IT" sz="1900" b="1" kern="0" dirty="0">
                <a:highlight>
                  <a:srgbClr val="FFFF00"/>
                </a:highlight>
                <a:latin typeface="+mj-lt"/>
                <a:ea typeface="+mj-ea"/>
                <a:cs typeface="+mj-cs"/>
              </a:rPr>
              <a:t>Vigilanza sulla rendicontazione di sostenibilità (2)</a:t>
            </a:r>
          </a:p>
          <a:p>
            <a:pPr>
              <a:lnSpc>
                <a:spcPct val="90000"/>
              </a:lnSpc>
              <a:spcAft>
                <a:spcPts val="600"/>
              </a:spcAft>
            </a:pPr>
            <a:endParaRPr lang="de-DE" sz="2000" b="1" kern="0" dirty="0">
              <a:latin typeface="+mj-lt"/>
              <a:ea typeface="+mj-ea"/>
              <a:cs typeface="+mj-cs"/>
            </a:endParaRPr>
          </a:p>
        </p:txBody>
      </p:sp>
      <p:sp>
        <p:nvSpPr>
          <p:cNvPr id="8" name="CasellaDiTesto 7">
            <a:extLst>
              <a:ext uri="{FF2B5EF4-FFF2-40B4-BE49-F238E27FC236}">
                <a16:creationId xmlns:a16="http://schemas.microsoft.com/office/drawing/2014/main" id="{14138E56-02E6-4197-A682-A2DA2FA574F6}"/>
              </a:ext>
            </a:extLst>
          </p:cNvPr>
          <p:cNvSpPr txBox="1"/>
          <p:nvPr/>
        </p:nvSpPr>
        <p:spPr>
          <a:xfrm>
            <a:off x="971600" y="1550344"/>
            <a:ext cx="7776864" cy="1815882"/>
          </a:xfrm>
          <a:prstGeom prst="rect">
            <a:avLst/>
          </a:prstGeom>
          <a:noFill/>
          <a:ln>
            <a:solidFill>
              <a:schemeClr val="tx1"/>
            </a:solidFill>
          </a:ln>
        </p:spPr>
        <p:txBody>
          <a:bodyPr wrap="square">
            <a:spAutoFit/>
          </a:bodyPr>
          <a:lstStyle/>
          <a:p>
            <a:pPr algn="just"/>
            <a:r>
              <a:rPr lang="it-IT" sz="1600" b="1" dirty="0"/>
              <a:t>Vigilanza sull’adeguatezza e sul funzionamento del sistema di controllo interno</a:t>
            </a:r>
          </a:p>
          <a:p>
            <a:pPr algn="just"/>
            <a:endParaRPr lang="it-IT" sz="1600" b="1" dirty="0"/>
          </a:p>
          <a:p>
            <a:pPr algn="just"/>
            <a:r>
              <a:rPr lang="it-IT" sz="1600" b="1" dirty="0"/>
              <a:t>Il collegio sindacale verifica se il sistema di controllo interno (Norma 3.6.) sia stato integrato e l’impatto sull’attività sociale e sulla governance dell’approccio ESG e del rispetto delle disposizioni in materia</a:t>
            </a:r>
          </a:p>
        </p:txBody>
      </p:sp>
      <p:sp>
        <p:nvSpPr>
          <p:cNvPr id="9" name="CasellaDiTesto 8">
            <a:extLst>
              <a:ext uri="{FF2B5EF4-FFF2-40B4-BE49-F238E27FC236}">
                <a16:creationId xmlns:a16="http://schemas.microsoft.com/office/drawing/2014/main" id="{F5FB5B79-4CCE-F97B-CBCA-11A9B72569AF}"/>
              </a:ext>
            </a:extLst>
          </p:cNvPr>
          <p:cNvSpPr txBox="1"/>
          <p:nvPr/>
        </p:nvSpPr>
        <p:spPr>
          <a:xfrm>
            <a:off x="976747" y="3717032"/>
            <a:ext cx="7704856" cy="1569660"/>
          </a:xfrm>
          <a:prstGeom prst="rect">
            <a:avLst/>
          </a:prstGeom>
          <a:noFill/>
          <a:ln>
            <a:solidFill>
              <a:schemeClr val="tx1"/>
            </a:solidFill>
          </a:ln>
        </p:spPr>
        <p:txBody>
          <a:bodyPr wrap="square">
            <a:spAutoFit/>
          </a:bodyPr>
          <a:lstStyle/>
          <a:p>
            <a:pPr algn="just"/>
            <a:r>
              <a:rPr lang="it-IT" sz="1600" b="1" dirty="0"/>
              <a:t>Vigilanza sul rispetto dei principi di corretta amministrazione</a:t>
            </a:r>
          </a:p>
          <a:p>
            <a:pPr algn="just"/>
            <a:endParaRPr lang="it-IT" sz="1600" b="1" dirty="0"/>
          </a:p>
          <a:p>
            <a:pPr algn="just"/>
            <a:r>
              <a:rPr lang="it-IT" sz="1600" b="1" dirty="0"/>
              <a:t>Il collegio, inoltre, vigila sul ruolo dell’organo di amministrazione (Norma 3.3.) affinché, nella definizione delle strategie della società (ed eventualmente del gruppo), persegua il successo sostenibile.</a:t>
            </a:r>
          </a:p>
        </p:txBody>
      </p:sp>
      <p:sp>
        <p:nvSpPr>
          <p:cNvPr id="10" name="Ovale 9">
            <a:extLst>
              <a:ext uri="{FF2B5EF4-FFF2-40B4-BE49-F238E27FC236}">
                <a16:creationId xmlns:a16="http://schemas.microsoft.com/office/drawing/2014/main" id="{573F7947-5521-AA73-98BF-548AB7196B5E}"/>
              </a:ext>
            </a:extLst>
          </p:cNvPr>
          <p:cNvSpPr/>
          <p:nvPr/>
        </p:nvSpPr>
        <p:spPr>
          <a:xfrm>
            <a:off x="323528" y="1586329"/>
            <a:ext cx="508004" cy="44958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3</a:t>
            </a:r>
          </a:p>
        </p:txBody>
      </p:sp>
      <p:sp>
        <p:nvSpPr>
          <p:cNvPr id="11" name="Ovale 10">
            <a:extLst>
              <a:ext uri="{FF2B5EF4-FFF2-40B4-BE49-F238E27FC236}">
                <a16:creationId xmlns:a16="http://schemas.microsoft.com/office/drawing/2014/main" id="{AAD030BB-E4CB-0D41-D911-729BE078F4C9}"/>
              </a:ext>
            </a:extLst>
          </p:cNvPr>
          <p:cNvSpPr/>
          <p:nvPr/>
        </p:nvSpPr>
        <p:spPr>
          <a:xfrm>
            <a:off x="323528" y="3717032"/>
            <a:ext cx="508004" cy="44958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4</a:t>
            </a:r>
          </a:p>
        </p:txBody>
      </p:sp>
      <p:sp>
        <p:nvSpPr>
          <p:cNvPr id="7" name="Titolo 1">
            <a:extLst>
              <a:ext uri="{FF2B5EF4-FFF2-40B4-BE49-F238E27FC236}">
                <a16:creationId xmlns:a16="http://schemas.microsoft.com/office/drawing/2014/main" id="{97B91BEE-52C8-4D83-B884-D0073D8F1538}"/>
              </a:ext>
            </a:extLst>
          </p:cNvPr>
          <p:cNvSpPr>
            <a:spLocks noGrp="1"/>
          </p:cNvSpPr>
          <p:nvPr>
            <p:ph type="title"/>
          </p:nvPr>
        </p:nvSpPr>
        <p:spPr>
          <a:xfrm>
            <a:off x="323528" y="103610"/>
            <a:ext cx="8059584" cy="307777"/>
          </a:xfrm>
        </p:spPr>
        <p:txBody>
          <a:bodyPr/>
          <a:lstStyle/>
          <a:p>
            <a:r>
              <a:rPr lang="it-IT" sz="2000" b="1" dirty="0"/>
              <a:t>NORME COMPORTAMENTO COLLEGIO SINDACALE (5)</a:t>
            </a:r>
          </a:p>
        </p:txBody>
      </p:sp>
    </p:spTree>
    <p:extLst>
      <p:ext uri="{BB962C8B-B14F-4D97-AF65-F5344CB8AC3E}">
        <p14:creationId xmlns:p14="http://schemas.microsoft.com/office/powerpoint/2010/main" val="53416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68634-286F-2ECF-2303-AC52D392B7C1}"/>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5C9F9BA-DD45-568C-1A66-C69EF68A506D}"/>
              </a:ext>
            </a:extLst>
          </p:cNvPr>
          <p:cNvSpPr>
            <a:spLocks noGrp="1"/>
          </p:cNvSpPr>
          <p:nvPr>
            <p:ph type="sldNum" sz="quarter" idx="10"/>
          </p:nvPr>
        </p:nvSpPr>
        <p:spPr/>
        <p:txBody>
          <a:bodyPr/>
          <a:lstStyle/>
          <a:p>
            <a:pPr>
              <a:defRPr/>
            </a:pPr>
            <a:fld id="{39CF1B48-30B5-442F-BC67-BB53F985A07E}" type="slidenum">
              <a:rPr lang="de-DE" smtClean="0"/>
              <a:pPr>
                <a:defRPr/>
              </a:pPr>
              <a:t>16</a:t>
            </a:fld>
            <a:endParaRPr lang="de-DE"/>
          </a:p>
        </p:txBody>
      </p:sp>
      <p:sp>
        <p:nvSpPr>
          <p:cNvPr id="6" name="Titolo 1">
            <a:extLst>
              <a:ext uri="{FF2B5EF4-FFF2-40B4-BE49-F238E27FC236}">
                <a16:creationId xmlns:a16="http://schemas.microsoft.com/office/drawing/2014/main" id="{8E144186-5561-EDDC-2F7C-49E51F0C917B}"/>
              </a:ext>
            </a:extLst>
          </p:cNvPr>
          <p:cNvSpPr txBox="1">
            <a:spLocks/>
          </p:cNvSpPr>
          <p:nvPr/>
        </p:nvSpPr>
        <p:spPr bwMode="auto">
          <a:xfrm>
            <a:off x="539552" y="646639"/>
            <a:ext cx="8280920" cy="8734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pPr>
              <a:lnSpc>
                <a:spcPct val="90000"/>
              </a:lnSpc>
              <a:spcAft>
                <a:spcPts val="600"/>
              </a:spcAft>
            </a:pPr>
            <a:r>
              <a:rPr lang="de-DE" sz="1900" b="1" kern="0" dirty="0">
                <a:highlight>
                  <a:srgbClr val="FFFF00"/>
                </a:highlight>
              </a:rPr>
              <a:t>Norma di </a:t>
            </a:r>
            <a:r>
              <a:rPr lang="de-DE" sz="1900" b="1" kern="0" dirty="0" err="1">
                <a:highlight>
                  <a:srgbClr val="FFFF00"/>
                </a:highlight>
              </a:rPr>
              <a:t>comportamento</a:t>
            </a:r>
            <a:r>
              <a:rPr lang="de-DE" sz="1900" b="1" kern="0" dirty="0">
                <a:highlight>
                  <a:srgbClr val="FFFF00"/>
                </a:highlight>
              </a:rPr>
              <a:t> 3.4:</a:t>
            </a:r>
          </a:p>
          <a:p>
            <a:pPr>
              <a:lnSpc>
                <a:spcPct val="90000"/>
              </a:lnSpc>
              <a:spcAft>
                <a:spcPts val="600"/>
              </a:spcAft>
            </a:pPr>
            <a:r>
              <a:rPr lang="it-IT" sz="1900" b="1" kern="0" dirty="0">
                <a:highlight>
                  <a:srgbClr val="FFFF00"/>
                </a:highlight>
                <a:latin typeface="+mj-lt"/>
                <a:ea typeface="+mj-ea"/>
                <a:cs typeface="+mj-cs"/>
              </a:rPr>
              <a:t>Vigilanza sulla rendicontazione di sostenibilità (3)</a:t>
            </a:r>
          </a:p>
          <a:p>
            <a:pPr>
              <a:lnSpc>
                <a:spcPct val="90000"/>
              </a:lnSpc>
              <a:spcAft>
                <a:spcPts val="600"/>
              </a:spcAft>
            </a:pPr>
            <a:endParaRPr lang="de-DE" sz="2000" b="1" kern="0" dirty="0">
              <a:latin typeface="+mj-lt"/>
              <a:ea typeface="+mj-ea"/>
              <a:cs typeface="+mj-cs"/>
            </a:endParaRPr>
          </a:p>
        </p:txBody>
      </p:sp>
      <p:sp>
        <p:nvSpPr>
          <p:cNvPr id="7" name="Ovale 6">
            <a:extLst>
              <a:ext uri="{FF2B5EF4-FFF2-40B4-BE49-F238E27FC236}">
                <a16:creationId xmlns:a16="http://schemas.microsoft.com/office/drawing/2014/main" id="{312768F7-62C4-86D2-3264-95085CB3B85D}"/>
              </a:ext>
            </a:extLst>
          </p:cNvPr>
          <p:cNvSpPr/>
          <p:nvPr/>
        </p:nvSpPr>
        <p:spPr>
          <a:xfrm>
            <a:off x="464508" y="1597715"/>
            <a:ext cx="508004" cy="44958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5</a:t>
            </a:r>
          </a:p>
        </p:txBody>
      </p:sp>
      <p:sp>
        <p:nvSpPr>
          <p:cNvPr id="8" name="CasellaDiTesto 7">
            <a:extLst>
              <a:ext uri="{FF2B5EF4-FFF2-40B4-BE49-F238E27FC236}">
                <a16:creationId xmlns:a16="http://schemas.microsoft.com/office/drawing/2014/main" id="{0B741FDF-721A-D2BD-031D-4441B89A0E6C}"/>
              </a:ext>
            </a:extLst>
          </p:cNvPr>
          <p:cNvSpPr txBox="1"/>
          <p:nvPr/>
        </p:nvSpPr>
        <p:spPr>
          <a:xfrm>
            <a:off x="1036202" y="1483061"/>
            <a:ext cx="7704856" cy="1815882"/>
          </a:xfrm>
          <a:prstGeom prst="rect">
            <a:avLst/>
          </a:prstGeom>
          <a:noFill/>
          <a:ln>
            <a:solidFill>
              <a:schemeClr val="tx1"/>
            </a:solidFill>
          </a:ln>
        </p:spPr>
        <p:txBody>
          <a:bodyPr wrap="square">
            <a:spAutoFit/>
          </a:bodyPr>
          <a:lstStyle/>
          <a:p>
            <a:pPr algn="just"/>
            <a:r>
              <a:rPr lang="it-IT" sz="1600" b="1" dirty="0"/>
              <a:t>SPECIFICHE ATTIVITA’ DI VIGILANZA SULLE TEMATICHE ESG:</a:t>
            </a:r>
          </a:p>
          <a:p>
            <a:pPr algn="just"/>
            <a:r>
              <a:rPr lang="it-IT" sz="1600" b="1" dirty="0"/>
              <a:t>1)l’ambiente;</a:t>
            </a:r>
          </a:p>
          <a:p>
            <a:pPr algn="just"/>
            <a:r>
              <a:rPr lang="it-IT" sz="1600" b="1" dirty="0"/>
              <a:t>2) la tutela e la sicurezza del lavoro;</a:t>
            </a:r>
          </a:p>
          <a:p>
            <a:pPr algn="just"/>
            <a:r>
              <a:rPr lang="it-IT" sz="1600" b="1" dirty="0"/>
              <a:t>3)l’osservanza della legge e della normativa vigente in materia di privacy;</a:t>
            </a:r>
          </a:p>
          <a:p>
            <a:pPr algn="just"/>
            <a:r>
              <a:rPr lang="it-IT" sz="1600" b="1" dirty="0"/>
              <a:t>4) lo scambio di informazioni con l’organismo di vigilanza di cui</a:t>
            </a:r>
          </a:p>
          <a:p>
            <a:pPr algn="just"/>
            <a:r>
              <a:rPr lang="it-IT" sz="1600" b="1" dirty="0"/>
              <a:t>al d.lgs. n. 231/2001, se istituito (Norma 5.5). </a:t>
            </a:r>
          </a:p>
        </p:txBody>
      </p:sp>
      <p:sp>
        <p:nvSpPr>
          <p:cNvPr id="9" name="Freccia in giù 8">
            <a:extLst>
              <a:ext uri="{FF2B5EF4-FFF2-40B4-BE49-F238E27FC236}">
                <a16:creationId xmlns:a16="http://schemas.microsoft.com/office/drawing/2014/main" id="{DC716422-A867-B883-D13B-DC6BDC3A99F3}"/>
              </a:ext>
            </a:extLst>
          </p:cNvPr>
          <p:cNvSpPr/>
          <p:nvPr/>
        </p:nvSpPr>
        <p:spPr bwMode="auto">
          <a:xfrm>
            <a:off x="4292017" y="3454265"/>
            <a:ext cx="936104" cy="41636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10" name="CasellaDiTesto 9">
            <a:extLst>
              <a:ext uri="{FF2B5EF4-FFF2-40B4-BE49-F238E27FC236}">
                <a16:creationId xmlns:a16="http://schemas.microsoft.com/office/drawing/2014/main" id="{F07599E1-FF2A-AC73-E8A0-83149081EE5A}"/>
              </a:ext>
            </a:extLst>
          </p:cNvPr>
          <p:cNvSpPr txBox="1"/>
          <p:nvPr/>
        </p:nvSpPr>
        <p:spPr>
          <a:xfrm>
            <a:off x="774710" y="4181275"/>
            <a:ext cx="7970718" cy="535531"/>
          </a:xfrm>
          <a:prstGeom prst="rect">
            <a:avLst/>
          </a:prstGeom>
          <a:solidFill>
            <a:srgbClr val="FFFF00"/>
          </a:solidFill>
          <a:ln w="12700">
            <a:solidFill>
              <a:schemeClr val="tx1">
                <a:lumMod val="65000"/>
                <a:lumOff val="35000"/>
              </a:schemeClr>
            </a:solidFill>
          </a:ln>
        </p:spPr>
        <p:txBody>
          <a:bodyPr wrap="square">
            <a:spAutoFit/>
          </a:bodyPr>
          <a:lstStyle/>
          <a:p>
            <a:pPr algn="just">
              <a:lnSpc>
                <a:spcPct val="90000"/>
              </a:lnSpc>
              <a:spcBef>
                <a:spcPts val="600"/>
              </a:spcBef>
            </a:pPr>
            <a:r>
              <a:rPr lang="it-IT" sz="1600" b="1" dirty="0">
                <a:effectLst/>
                <a:latin typeface="+mj-lt"/>
                <a:ea typeface="Calibri" panose="020F0502020204030204" pitchFamily="34" charset="0"/>
                <a:cs typeface="Arial" panose="020B0604020202020204" pitchFamily="34" charset="0"/>
              </a:rPr>
              <a:t>Luglio 2024, CNDCEC, Modello 231 e fattori ESG: l’importanza di una virtuosa connessione </a:t>
            </a:r>
          </a:p>
        </p:txBody>
      </p:sp>
      <p:sp>
        <p:nvSpPr>
          <p:cNvPr id="11" name="CasellaDiTesto 10">
            <a:extLst>
              <a:ext uri="{FF2B5EF4-FFF2-40B4-BE49-F238E27FC236}">
                <a16:creationId xmlns:a16="http://schemas.microsoft.com/office/drawing/2014/main" id="{8EAD7B91-2153-86B1-867D-50621EDEF614}"/>
              </a:ext>
            </a:extLst>
          </p:cNvPr>
          <p:cNvSpPr txBox="1"/>
          <p:nvPr/>
        </p:nvSpPr>
        <p:spPr>
          <a:xfrm>
            <a:off x="774710" y="4921731"/>
            <a:ext cx="7970718" cy="338554"/>
          </a:xfrm>
          <a:prstGeom prst="rect">
            <a:avLst/>
          </a:prstGeom>
          <a:solidFill>
            <a:srgbClr val="FFFF00"/>
          </a:solidFill>
          <a:ln>
            <a:solidFill>
              <a:schemeClr val="tx1"/>
            </a:solidFill>
          </a:ln>
        </p:spPr>
        <p:txBody>
          <a:bodyPr wrap="square">
            <a:spAutoFit/>
          </a:bodyPr>
          <a:lstStyle/>
          <a:p>
            <a:r>
              <a:rPr lang="it-IT" sz="1600" b="1" dirty="0"/>
              <a:t>IRS 11- Il processo di implementazione dei fattori ESG nelle PMI</a:t>
            </a:r>
          </a:p>
        </p:txBody>
      </p:sp>
      <p:sp>
        <p:nvSpPr>
          <p:cNvPr id="12" name="Titolo 1">
            <a:extLst>
              <a:ext uri="{FF2B5EF4-FFF2-40B4-BE49-F238E27FC236}">
                <a16:creationId xmlns:a16="http://schemas.microsoft.com/office/drawing/2014/main" id="{4F6E1FC6-5DF6-672C-3D5D-121D2FADF955}"/>
              </a:ext>
            </a:extLst>
          </p:cNvPr>
          <p:cNvSpPr>
            <a:spLocks noGrp="1"/>
          </p:cNvSpPr>
          <p:nvPr>
            <p:ph type="title"/>
          </p:nvPr>
        </p:nvSpPr>
        <p:spPr>
          <a:xfrm>
            <a:off x="323528" y="103610"/>
            <a:ext cx="8059584" cy="307777"/>
          </a:xfrm>
        </p:spPr>
        <p:txBody>
          <a:bodyPr/>
          <a:lstStyle/>
          <a:p>
            <a:r>
              <a:rPr lang="it-IT" sz="2000" b="1" dirty="0"/>
              <a:t>NORME COMPORTAMENTO COLLEGIO SINDACALE (6)</a:t>
            </a:r>
          </a:p>
        </p:txBody>
      </p:sp>
    </p:spTree>
    <p:extLst>
      <p:ext uri="{BB962C8B-B14F-4D97-AF65-F5344CB8AC3E}">
        <p14:creationId xmlns:p14="http://schemas.microsoft.com/office/powerpoint/2010/main" val="108395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150DC29-A69D-FA9D-B1C5-8F02121D7161}"/>
              </a:ext>
            </a:extLst>
          </p:cNvPr>
          <p:cNvSpPr>
            <a:spLocks noGrp="1"/>
          </p:cNvSpPr>
          <p:nvPr>
            <p:ph type="sldNum" sz="quarter" idx="10"/>
          </p:nvPr>
        </p:nvSpPr>
        <p:spPr/>
        <p:txBody>
          <a:bodyPr/>
          <a:lstStyle/>
          <a:p>
            <a:pPr>
              <a:defRPr/>
            </a:pPr>
            <a:fld id="{39CF1B48-30B5-442F-BC67-BB53F985A07E}" type="slidenum">
              <a:rPr lang="de-DE" smtClean="0"/>
              <a:pPr>
                <a:defRPr/>
              </a:pPr>
              <a:t>17</a:t>
            </a:fld>
            <a:endParaRPr lang="de-DE"/>
          </a:p>
        </p:txBody>
      </p:sp>
      <p:sp>
        <p:nvSpPr>
          <p:cNvPr id="5" name="Titolo 1">
            <a:extLst>
              <a:ext uri="{FF2B5EF4-FFF2-40B4-BE49-F238E27FC236}">
                <a16:creationId xmlns:a16="http://schemas.microsoft.com/office/drawing/2014/main" id="{1E36A86E-5ECD-6C36-3AF6-E31FA3ECD58B}"/>
              </a:ext>
            </a:extLst>
          </p:cNvPr>
          <p:cNvSpPr>
            <a:spLocks noGrp="1"/>
          </p:cNvSpPr>
          <p:nvPr>
            <p:ph type="title"/>
          </p:nvPr>
        </p:nvSpPr>
        <p:spPr>
          <a:xfrm>
            <a:off x="323528" y="103610"/>
            <a:ext cx="8059584" cy="307777"/>
          </a:xfrm>
        </p:spPr>
        <p:txBody>
          <a:bodyPr/>
          <a:lstStyle/>
          <a:p>
            <a:r>
              <a:rPr lang="it-IT" sz="2000" b="1" dirty="0"/>
              <a:t>NORME COMPORTAMENTO COLLEGIO SINDACALE (7)</a:t>
            </a:r>
          </a:p>
        </p:txBody>
      </p:sp>
      <p:sp>
        <p:nvSpPr>
          <p:cNvPr id="6" name="Segnaposto numero diapositiva 3">
            <a:extLst>
              <a:ext uri="{FF2B5EF4-FFF2-40B4-BE49-F238E27FC236}">
                <a16:creationId xmlns:a16="http://schemas.microsoft.com/office/drawing/2014/main" id="{0055DC6E-3892-F0CE-6468-CC0ECB0F188D}"/>
              </a:ext>
            </a:extLst>
          </p:cNvPr>
          <p:cNvSpPr txBox="1">
            <a:spLocks/>
          </p:cNvSpPr>
          <p:nvPr/>
        </p:nvSpPr>
        <p:spPr bwMode="auto">
          <a:xfrm>
            <a:off x="4499992" y="7187625"/>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17</a:t>
            </a:fld>
            <a:endParaRPr lang="de-DE"/>
          </a:p>
        </p:txBody>
      </p:sp>
      <p:sp>
        <p:nvSpPr>
          <p:cNvPr id="7" name="Titolo 1">
            <a:extLst>
              <a:ext uri="{FF2B5EF4-FFF2-40B4-BE49-F238E27FC236}">
                <a16:creationId xmlns:a16="http://schemas.microsoft.com/office/drawing/2014/main" id="{5C42B4F2-184B-205E-C950-F0454C5DCF7D}"/>
              </a:ext>
            </a:extLst>
          </p:cNvPr>
          <p:cNvSpPr txBox="1">
            <a:spLocks/>
          </p:cNvSpPr>
          <p:nvPr/>
        </p:nvSpPr>
        <p:spPr bwMode="auto">
          <a:xfrm>
            <a:off x="508695" y="971906"/>
            <a:ext cx="8496944" cy="2769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r>
              <a:rPr lang="it-IT" sz="1800" b="1" kern="0" dirty="0">
                <a:highlight>
                  <a:srgbClr val="FFFF00"/>
                </a:highlight>
              </a:rPr>
              <a:t>SOSTENIBILITA’: VERSO UN PROCESSO DI SEMPLIFICAZIONE </a:t>
            </a:r>
          </a:p>
        </p:txBody>
      </p:sp>
      <p:sp>
        <p:nvSpPr>
          <p:cNvPr id="8" name="Freccia bidirezionale verticale 7">
            <a:extLst>
              <a:ext uri="{FF2B5EF4-FFF2-40B4-BE49-F238E27FC236}">
                <a16:creationId xmlns:a16="http://schemas.microsoft.com/office/drawing/2014/main" id="{6724D001-BF4E-1FBA-3CC5-FFBE512891C0}"/>
              </a:ext>
            </a:extLst>
          </p:cNvPr>
          <p:cNvSpPr/>
          <p:nvPr/>
        </p:nvSpPr>
        <p:spPr>
          <a:xfrm>
            <a:off x="4014787" y="2162747"/>
            <a:ext cx="814388" cy="2924175"/>
          </a:xfrm>
          <a:prstGeom prst="upDownArrow">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open sans"/>
              <a:ea typeface="+mn-ea"/>
              <a:cs typeface="+mn-cs"/>
            </a:endParaRPr>
          </a:p>
        </p:txBody>
      </p:sp>
      <p:sp>
        <p:nvSpPr>
          <p:cNvPr id="9" name="CasellaDiTesto 8">
            <a:extLst>
              <a:ext uri="{FF2B5EF4-FFF2-40B4-BE49-F238E27FC236}">
                <a16:creationId xmlns:a16="http://schemas.microsoft.com/office/drawing/2014/main" id="{43730BE7-516B-1066-4738-81C64B1B35F4}"/>
              </a:ext>
            </a:extLst>
          </p:cNvPr>
          <p:cNvSpPr txBox="1"/>
          <p:nvPr/>
        </p:nvSpPr>
        <p:spPr>
          <a:xfrm>
            <a:off x="99442" y="3009282"/>
            <a:ext cx="3500438" cy="1231106"/>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open sans"/>
                <a:ea typeface="+mn-ea"/>
                <a:cs typeface="+mn-cs"/>
              </a:rPr>
              <a:t>PR</a:t>
            </a:r>
            <a:r>
              <a:rPr kumimoji="0" lang="it-IT" b="1" i="0" u="none" strike="noStrike" kern="1200" cap="none" spc="0" normalizeH="0" baseline="0" noProof="0" dirty="0">
                <a:ln>
                  <a:noFill/>
                </a:ln>
                <a:solidFill>
                  <a:prstClr val="black"/>
                </a:solidFill>
                <a:effectLst/>
                <a:uLnTx/>
                <a:uFillTx/>
                <a:latin typeface="open sans"/>
                <a:ea typeface="+mn-ea"/>
                <a:cs typeface="+mn-cs"/>
              </a:rPr>
              <a:t>IMA DEL DECRETO OMNIBUS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b="1" i="0" u="none" strike="noStrike" kern="1200" cap="none" spc="0" normalizeH="0" baseline="0" noProof="0" dirty="0">
              <a:ln>
                <a:noFill/>
              </a:ln>
              <a:solidFill>
                <a:prstClr val="black"/>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dirty="0">
                <a:ln>
                  <a:noFill/>
                </a:ln>
                <a:solidFill>
                  <a:prstClr val="black"/>
                </a:solidFill>
                <a:effectLst/>
                <a:uLnTx/>
                <a:uFillTx/>
                <a:latin typeface="open sans"/>
                <a:ea typeface="+mn-ea"/>
                <a:cs typeface="+mn-cs"/>
              </a:rPr>
              <a:t>( 26 febbraio 2025) </a:t>
            </a:r>
          </a:p>
        </p:txBody>
      </p:sp>
      <p:sp>
        <p:nvSpPr>
          <p:cNvPr id="10" name="CasellaDiTesto 7">
            <a:extLst>
              <a:ext uri="{FF2B5EF4-FFF2-40B4-BE49-F238E27FC236}">
                <a16:creationId xmlns:a16="http://schemas.microsoft.com/office/drawing/2014/main" id="{62882847-1EE9-E947-CE25-ECBE225974A4}"/>
              </a:ext>
            </a:extLst>
          </p:cNvPr>
          <p:cNvSpPr txBox="1"/>
          <p:nvPr/>
        </p:nvSpPr>
        <p:spPr>
          <a:xfrm>
            <a:off x="5364088" y="2852936"/>
            <a:ext cx="3498056" cy="1200329"/>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dirty="0">
                <a:ln>
                  <a:noFill/>
                </a:ln>
                <a:solidFill>
                  <a:prstClr val="black"/>
                </a:solidFill>
                <a:effectLst/>
                <a:uLnTx/>
                <a:uFillTx/>
                <a:latin typeface="open sans"/>
                <a:ea typeface="+mn-ea"/>
                <a:cs typeface="+mn-cs"/>
              </a:rPr>
              <a:t>DIRETTIVA 2025/794,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dirty="0">
                <a:ln>
                  <a:noFill/>
                </a:ln>
                <a:solidFill>
                  <a:prstClr val="black"/>
                </a:solidFill>
                <a:effectLst/>
                <a:uLnTx/>
                <a:uFillTx/>
                <a:latin typeface="open sans"/>
                <a:ea typeface="+mn-ea"/>
                <a:cs typeface="+mn-cs"/>
              </a:rPr>
              <a:t>«STOP THE CLOCK»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b="1" i="0" u="none" strike="noStrike" kern="1200" cap="none" spc="0" normalizeH="0" baseline="0" noProof="0" dirty="0">
              <a:ln>
                <a:noFill/>
              </a:ln>
              <a:solidFill>
                <a:prstClr val="black"/>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1" i="0" u="none" strike="noStrike" kern="1200" cap="none" spc="0" normalizeH="0" baseline="0" noProof="0" dirty="0">
                <a:ln>
                  <a:noFill/>
                </a:ln>
                <a:solidFill>
                  <a:prstClr val="black"/>
                </a:solidFill>
                <a:effectLst/>
                <a:uLnTx/>
                <a:uFillTx/>
                <a:latin typeface="open sans"/>
                <a:ea typeface="+mn-ea"/>
                <a:cs typeface="+mn-cs"/>
              </a:rPr>
              <a:t>(16 aprile 2025)</a:t>
            </a:r>
          </a:p>
        </p:txBody>
      </p:sp>
    </p:spTree>
    <p:extLst>
      <p:ext uri="{BB962C8B-B14F-4D97-AF65-F5344CB8AC3E}">
        <p14:creationId xmlns:p14="http://schemas.microsoft.com/office/powerpoint/2010/main" val="4032533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61C34-2C8F-3982-012F-9DAAA611F183}"/>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40BF234-6F22-8373-02C5-638C0838F3BA}"/>
              </a:ext>
            </a:extLst>
          </p:cNvPr>
          <p:cNvSpPr>
            <a:spLocks noGrp="1"/>
          </p:cNvSpPr>
          <p:nvPr>
            <p:ph type="sldNum" sz="quarter" idx="10"/>
          </p:nvPr>
        </p:nvSpPr>
        <p:spPr/>
        <p:txBody>
          <a:bodyPr/>
          <a:lstStyle/>
          <a:p>
            <a:pPr>
              <a:defRPr/>
            </a:pPr>
            <a:fld id="{39CF1B48-30B5-442F-BC67-BB53F985A07E}" type="slidenum">
              <a:rPr lang="de-DE" smtClean="0"/>
              <a:pPr>
                <a:defRPr/>
              </a:pPr>
              <a:t>18</a:t>
            </a:fld>
            <a:endParaRPr lang="de-DE"/>
          </a:p>
        </p:txBody>
      </p:sp>
      <p:sp>
        <p:nvSpPr>
          <p:cNvPr id="2" name="Segnaposto numero diapositiva 3">
            <a:extLst>
              <a:ext uri="{FF2B5EF4-FFF2-40B4-BE49-F238E27FC236}">
                <a16:creationId xmlns:a16="http://schemas.microsoft.com/office/drawing/2014/main" id="{A88B9CCA-0F98-8870-912B-BCF903A87681}"/>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18</a:t>
            </a:fld>
            <a:endParaRPr lang="de-DE"/>
          </a:p>
        </p:txBody>
      </p:sp>
      <p:sp>
        <p:nvSpPr>
          <p:cNvPr id="5" name="CasellaDiTesto 4">
            <a:extLst>
              <a:ext uri="{FF2B5EF4-FFF2-40B4-BE49-F238E27FC236}">
                <a16:creationId xmlns:a16="http://schemas.microsoft.com/office/drawing/2014/main" id="{E18DE5C5-6505-B1F6-508E-726CFD59331B}"/>
              </a:ext>
            </a:extLst>
          </p:cNvPr>
          <p:cNvSpPr txBox="1"/>
          <p:nvPr/>
        </p:nvSpPr>
        <p:spPr>
          <a:xfrm>
            <a:off x="395536" y="1464302"/>
            <a:ext cx="8568952" cy="1077218"/>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mj-lt"/>
                <a:ea typeface="+mn-ea"/>
                <a:cs typeface="+mn-cs"/>
              </a:rPr>
              <a:t>Novembre 2024 Ursula Von </a:t>
            </a:r>
            <a:r>
              <a:rPr kumimoji="0" lang="it-IT" sz="1600" b="1" i="0" u="none" strike="noStrike" kern="1200" cap="none" spc="0" normalizeH="0" baseline="0" noProof="0" dirty="0" err="1">
                <a:ln>
                  <a:noFill/>
                </a:ln>
                <a:solidFill>
                  <a:prstClr val="black"/>
                </a:solidFill>
                <a:effectLst/>
                <a:uLnTx/>
                <a:uFillTx/>
                <a:latin typeface="+mj-lt"/>
                <a:ea typeface="+mn-ea"/>
                <a:cs typeface="+mn-cs"/>
              </a:rPr>
              <a:t>Der</a:t>
            </a:r>
            <a:r>
              <a:rPr kumimoji="0" lang="it-IT" sz="1600" b="1" i="0" u="none" strike="noStrike" kern="1200" cap="none" spc="0" normalizeH="0" baseline="0" noProof="0" dirty="0">
                <a:ln>
                  <a:noFill/>
                </a:ln>
                <a:solidFill>
                  <a:prstClr val="black"/>
                </a:solidFill>
                <a:effectLst/>
                <a:uLnTx/>
                <a:uFillTx/>
                <a:latin typeface="+mj-lt"/>
                <a:ea typeface="+mn-ea"/>
                <a:cs typeface="+mn-cs"/>
              </a:rPr>
              <a:t> Leyen annuncia pubblicamente l’intenzione di riformare le normative europee di sostenibilità, ovvero la CSRD, la CSDDD e la Tassonomia Europea, con l’obiettivo di ridurre gli oneri burocratici delle aziende. </a:t>
            </a:r>
          </a:p>
        </p:txBody>
      </p:sp>
      <p:sp>
        <p:nvSpPr>
          <p:cNvPr id="6" name="CasellaDiTesto 5">
            <a:extLst>
              <a:ext uri="{FF2B5EF4-FFF2-40B4-BE49-F238E27FC236}">
                <a16:creationId xmlns:a16="http://schemas.microsoft.com/office/drawing/2014/main" id="{3BBCD644-1BCD-0416-662A-C04EB4E12377}"/>
              </a:ext>
            </a:extLst>
          </p:cNvPr>
          <p:cNvSpPr txBox="1"/>
          <p:nvPr/>
        </p:nvSpPr>
        <p:spPr>
          <a:xfrm>
            <a:off x="377696" y="2533079"/>
            <a:ext cx="8616507" cy="830997"/>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mj-lt"/>
                <a:ea typeface="+mn-ea"/>
                <a:cs typeface="+mn-cs"/>
              </a:rPr>
              <a:t>A seguire il 26 febbraio 2025: la Commissione Europea presenta il pacchetto di semplificazione “Omnibus I”, che si compone di due direttive:</a:t>
            </a:r>
          </a:p>
        </p:txBody>
      </p:sp>
      <p:sp>
        <p:nvSpPr>
          <p:cNvPr id="7" name="CasellaDiTesto 6">
            <a:extLst>
              <a:ext uri="{FF2B5EF4-FFF2-40B4-BE49-F238E27FC236}">
                <a16:creationId xmlns:a16="http://schemas.microsoft.com/office/drawing/2014/main" id="{36662D46-4968-9CAA-BFF6-50D660110080}"/>
              </a:ext>
            </a:extLst>
          </p:cNvPr>
          <p:cNvSpPr txBox="1"/>
          <p:nvPr/>
        </p:nvSpPr>
        <p:spPr>
          <a:xfrm>
            <a:off x="973829" y="3701827"/>
            <a:ext cx="7992888" cy="830997"/>
          </a:xfrm>
          <a:prstGeom prst="rect">
            <a:avLst/>
          </a:prstGeom>
          <a:noFill/>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mj-lt"/>
                <a:ea typeface="+mn-ea"/>
                <a:cs typeface="+mn-cs"/>
              </a:rPr>
              <a:t>La prima, la cosiddetta proposta “stop-the-clock”, prevede di posticipare al 2028 gli obblighi di rendicontazione previsti da CSRD e CSDDD. </a:t>
            </a:r>
          </a:p>
        </p:txBody>
      </p:sp>
      <p:sp>
        <p:nvSpPr>
          <p:cNvPr id="8" name="CasellaDiTesto 7">
            <a:extLst>
              <a:ext uri="{FF2B5EF4-FFF2-40B4-BE49-F238E27FC236}">
                <a16:creationId xmlns:a16="http://schemas.microsoft.com/office/drawing/2014/main" id="{8F61C592-67F6-564B-C8BA-B2ACE8447285}"/>
              </a:ext>
            </a:extLst>
          </p:cNvPr>
          <p:cNvSpPr txBox="1"/>
          <p:nvPr/>
        </p:nvSpPr>
        <p:spPr>
          <a:xfrm>
            <a:off x="971600" y="4856817"/>
            <a:ext cx="7992888" cy="830997"/>
          </a:xfrm>
          <a:prstGeom prst="rect">
            <a:avLst/>
          </a:prstGeom>
          <a:no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mj-lt"/>
                <a:ea typeface="+mn-ea"/>
                <a:cs typeface="+mn-cs"/>
              </a:rPr>
              <a:t>La seconda, invece, propone delle riduzioni drastiche degli obblighi previsti, che verrebbero applicati solo alle grandi imprese con più di 1000 dipendenti</a:t>
            </a:r>
          </a:p>
        </p:txBody>
      </p:sp>
      <p:sp>
        <p:nvSpPr>
          <p:cNvPr id="9" name="Ovale 8">
            <a:extLst>
              <a:ext uri="{FF2B5EF4-FFF2-40B4-BE49-F238E27FC236}">
                <a16:creationId xmlns:a16="http://schemas.microsoft.com/office/drawing/2014/main" id="{9CBC300D-C82C-AF29-5199-19960C2FF689}"/>
              </a:ext>
            </a:extLst>
          </p:cNvPr>
          <p:cNvSpPr/>
          <p:nvPr/>
        </p:nvSpPr>
        <p:spPr>
          <a:xfrm>
            <a:off x="429024" y="3894714"/>
            <a:ext cx="350071" cy="307777"/>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tx1"/>
                </a:solidFill>
                <a:latin typeface="Century Gothic" panose="020B0502020202020204" pitchFamily="34" charset="0"/>
              </a:rPr>
              <a:t>1</a:t>
            </a:r>
          </a:p>
        </p:txBody>
      </p:sp>
      <p:sp>
        <p:nvSpPr>
          <p:cNvPr id="10" name="Ovale 9">
            <a:extLst>
              <a:ext uri="{FF2B5EF4-FFF2-40B4-BE49-F238E27FC236}">
                <a16:creationId xmlns:a16="http://schemas.microsoft.com/office/drawing/2014/main" id="{DD51E473-DE22-D86C-FF98-FF5D75A3EADF}"/>
              </a:ext>
            </a:extLst>
          </p:cNvPr>
          <p:cNvSpPr/>
          <p:nvPr/>
        </p:nvSpPr>
        <p:spPr>
          <a:xfrm>
            <a:off x="449263" y="5118426"/>
            <a:ext cx="350071" cy="307777"/>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tx1"/>
                </a:solidFill>
                <a:latin typeface="Century Gothic" panose="020B0502020202020204" pitchFamily="34" charset="0"/>
              </a:rPr>
              <a:t>2</a:t>
            </a:r>
          </a:p>
        </p:txBody>
      </p:sp>
      <p:sp>
        <p:nvSpPr>
          <p:cNvPr id="13" name="Titolo 1">
            <a:extLst>
              <a:ext uri="{FF2B5EF4-FFF2-40B4-BE49-F238E27FC236}">
                <a16:creationId xmlns:a16="http://schemas.microsoft.com/office/drawing/2014/main" id="{DF13B2AC-02C7-DFAD-52DF-91BD5BF863CE}"/>
              </a:ext>
            </a:extLst>
          </p:cNvPr>
          <p:cNvSpPr txBox="1">
            <a:spLocks/>
          </p:cNvSpPr>
          <p:nvPr/>
        </p:nvSpPr>
        <p:spPr bwMode="auto">
          <a:xfrm>
            <a:off x="508695" y="971906"/>
            <a:ext cx="8496944" cy="2769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r>
              <a:rPr lang="it-IT" sz="1800" b="1" kern="0" dirty="0">
                <a:highlight>
                  <a:srgbClr val="FFFF00"/>
                </a:highlight>
              </a:rPr>
              <a:t>SOSTENIBILITA’: VERSO UN PROCESSO DI SEMPLIFICAZIONE </a:t>
            </a:r>
          </a:p>
        </p:txBody>
      </p:sp>
      <p:sp>
        <p:nvSpPr>
          <p:cNvPr id="14" name="Titolo 1">
            <a:extLst>
              <a:ext uri="{FF2B5EF4-FFF2-40B4-BE49-F238E27FC236}">
                <a16:creationId xmlns:a16="http://schemas.microsoft.com/office/drawing/2014/main" id="{89C728A0-72D1-47D7-9D7C-36A9323EF915}"/>
              </a:ext>
            </a:extLst>
          </p:cNvPr>
          <p:cNvSpPr>
            <a:spLocks noGrp="1"/>
          </p:cNvSpPr>
          <p:nvPr>
            <p:ph type="title"/>
          </p:nvPr>
        </p:nvSpPr>
        <p:spPr>
          <a:xfrm>
            <a:off x="323528" y="103610"/>
            <a:ext cx="8059584" cy="307777"/>
          </a:xfrm>
        </p:spPr>
        <p:txBody>
          <a:bodyPr/>
          <a:lstStyle/>
          <a:p>
            <a:r>
              <a:rPr lang="it-IT" sz="2000" b="1" dirty="0"/>
              <a:t>NORME COMPORTAMENTO COLLEGIO SINDACALE (8)</a:t>
            </a:r>
          </a:p>
        </p:txBody>
      </p:sp>
    </p:spTree>
    <p:extLst>
      <p:ext uri="{BB962C8B-B14F-4D97-AF65-F5344CB8AC3E}">
        <p14:creationId xmlns:p14="http://schemas.microsoft.com/office/powerpoint/2010/main" val="1896810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5C124-7C46-A4FB-6BB7-8D129D8512DB}"/>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866985D-6896-5022-E44D-FFD9280D0CC0}"/>
              </a:ext>
            </a:extLst>
          </p:cNvPr>
          <p:cNvSpPr>
            <a:spLocks noGrp="1"/>
          </p:cNvSpPr>
          <p:nvPr>
            <p:ph type="sldNum" sz="quarter" idx="10"/>
          </p:nvPr>
        </p:nvSpPr>
        <p:spPr/>
        <p:txBody>
          <a:bodyPr/>
          <a:lstStyle/>
          <a:p>
            <a:pPr>
              <a:defRPr/>
            </a:pPr>
            <a:fld id="{39CF1B48-30B5-442F-BC67-BB53F985A07E}" type="slidenum">
              <a:rPr lang="de-DE" smtClean="0"/>
              <a:pPr>
                <a:defRPr/>
              </a:pPr>
              <a:t>19</a:t>
            </a:fld>
            <a:endParaRPr lang="de-DE"/>
          </a:p>
        </p:txBody>
      </p:sp>
      <p:sp>
        <p:nvSpPr>
          <p:cNvPr id="2" name="CasellaDiTesto 1">
            <a:extLst>
              <a:ext uri="{FF2B5EF4-FFF2-40B4-BE49-F238E27FC236}">
                <a16:creationId xmlns:a16="http://schemas.microsoft.com/office/drawing/2014/main" id="{61D22722-D9A6-5352-25B2-CBB37DE5F564}"/>
              </a:ext>
            </a:extLst>
          </p:cNvPr>
          <p:cNvSpPr txBox="1"/>
          <p:nvPr/>
        </p:nvSpPr>
        <p:spPr>
          <a:xfrm>
            <a:off x="770236" y="434738"/>
            <a:ext cx="8295703" cy="584775"/>
          </a:xfrm>
          <a:prstGeom prst="rect">
            <a:avLst/>
          </a:prstGeom>
          <a:solidFill>
            <a:srgbClr val="FFFF00"/>
          </a:solidFill>
          <a:ln>
            <a:solidFill>
              <a:schemeClr val="tx1"/>
            </a:solidFill>
          </a:ln>
        </p:spPr>
        <p:txBody>
          <a:bodyPr wrap="square">
            <a:spAutoFit/>
          </a:bodyPr>
          <a:lstStyle/>
          <a:p>
            <a:r>
              <a:rPr lang="it-IT" sz="1600" b="1" dirty="0"/>
              <a:t>EFRAG, </a:t>
            </a:r>
            <a:r>
              <a:rPr lang="it-IT" sz="1600" b="1" dirty="0" err="1"/>
              <a:t>Exposure</a:t>
            </a:r>
            <a:r>
              <a:rPr lang="it-IT" sz="1600" b="1" dirty="0"/>
              <a:t> Drafts (</a:t>
            </a:r>
            <a:r>
              <a:rPr lang="it-IT" sz="1600" b="1" dirty="0" err="1"/>
              <a:t>EDs</a:t>
            </a:r>
            <a:r>
              <a:rPr lang="it-IT" sz="1600" b="1" dirty="0"/>
              <a:t>). </a:t>
            </a:r>
            <a:r>
              <a:rPr lang="it-IT" sz="1600" b="1" dirty="0" err="1"/>
              <a:t>Amendments</a:t>
            </a:r>
            <a:r>
              <a:rPr lang="it-IT" sz="1600" b="1" dirty="0"/>
              <a:t> of </a:t>
            </a:r>
            <a:r>
              <a:rPr lang="it-IT" sz="1600" b="1" dirty="0" err="1"/>
              <a:t>European</a:t>
            </a:r>
            <a:r>
              <a:rPr lang="it-IT" sz="1600" b="1" dirty="0"/>
              <a:t> </a:t>
            </a:r>
            <a:r>
              <a:rPr lang="it-IT" sz="1600" b="1" dirty="0" err="1"/>
              <a:t>Sustainability</a:t>
            </a:r>
            <a:r>
              <a:rPr lang="it-IT" sz="1600" b="1" dirty="0"/>
              <a:t> Reporting Standards (ESRS), </a:t>
            </a:r>
            <a:r>
              <a:rPr lang="it-IT" sz="1600" b="1" dirty="0">
                <a:solidFill>
                  <a:srgbClr val="FF0000"/>
                </a:solidFill>
              </a:rPr>
              <a:t>31 luglio 2025</a:t>
            </a:r>
          </a:p>
        </p:txBody>
      </p:sp>
      <p:sp>
        <p:nvSpPr>
          <p:cNvPr id="5" name="CasellaDiTesto 4">
            <a:extLst>
              <a:ext uri="{FF2B5EF4-FFF2-40B4-BE49-F238E27FC236}">
                <a16:creationId xmlns:a16="http://schemas.microsoft.com/office/drawing/2014/main" id="{D7BDBB04-42F5-9321-57C9-812C15DBA548}"/>
              </a:ext>
            </a:extLst>
          </p:cNvPr>
          <p:cNvSpPr txBox="1"/>
          <p:nvPr/>
        </p:nvSpPr>
        <p:spPr>
          <a:xfrm>
            <a:off x="179511" y="1124744"/>
            <a:ext cx="8886427" cy="1815882"/>
          </a:xfrm>
          <a:prstGeom prst="rect">
            <a:avLst/>
          </a:prstGeom>
          <a:noFill/>
          <a:ln>
            <a:solidFill>
              <a:schemeClr val="tx1"/>
            </a:solidFill>
          </a:ln>
        </p:spPr>
        <p:txBody>
          <a:bodyPr wrap="square">
            <a:spAutoFit/>
          </a:bodyPr>
          <a:lstStyle/>
          <a:p>
            <a:r>
              <a:rPr lang="it-IT" sz="1600" b="1" dirty="0"/>
              <a:t>La consultazione pubblica dei nuovi Standard emendati è aperta dal 31 luglio al 29 settembre 2025. </a:t>
            </a:r>
          </a:p>
          <a:p>
            <a:r>
              <a:rPr lang="it-IT" sz="1600" b="1" dirty="0"/>
              <a:t>Al riguardo come richiesto dall’EFRAG, tutti gli stakeholder – preparatori, revisori, investitori, autorità nazionali, e società civile – sono invitati a esprimere il proprio parere sui nuovi standard così come sono stati rivisti in bozza. A supporto della consultazione, EFRAG mette a disposizione una vasta gamma di documenti</a:t>
            </a:r>
          </a:p>
        </p:txBody>
      </p:sp>
      <p:sp>
        <p:nvSpPr>
          <p:cNvPr id="6" name="Titolo 1">
            <a:extLst>
              <a:ext uri="{FF2B5EF4-FFF2-40B4-BE49-F238E27FC236}">
                <a16:creationId xmlns:a16="http://schemas.microsoft.com/office/drawing/2014/main" id="{20CB80AD-D594-513F-297A-A1CDA32494FF}"/>
              </a:ext>
            </a:extLst>
          </p:cNvPr>
          <p:cNvSpPr>
            <a:spLocks noGrp="1"/>
          </p:cNvSpPr>
          <p:nvPr>
            <p:ph type="title"/>
          </p:nvPr>
        </p:nvSpPr>
        <p:spPr>
          <a:xfrm>
            <a:off x="1043608" y="3017711"/>
            <a:ext cx="7920879" cy="479105"/>
          </a:xfrm>
          <a:solidFill>
            <a:srgbClr val="FFFF00"/>
          </a:solidFill>
          <a:ln>
            <a:solidFill>
              <a:schemeClr val="tx1"/>
            </a:solidFill>
          </a:ln>
        </p:spPr>
        <p:txBody>
          <a:bodyPr/>
          <a:lstStyle/>
          <a:p>
            <a:r>
              <a:rPr lang="it-IT" sz="1600" b="1" dirty="0"/>
              <a:t>RACCOMANDAZIONE C(2025), 4984 FINAL- 30 luglio 2025(1)</a:t>
            </a:r>
          </a:p>
        </p:txBody>
      </p:sp>
      <p:sp>
        <p:nvSpPr>
          <p:cNvPr id="8" name="CasellaDiTesto 7">
            <a:extLst>
              <a:ext uri="{FF2B5EF4-FFF2-40B4-BE49-F238E27FC236}">
                <a16:creationId xmlns:a16="http://schemas.microsoft.com/office/drawing/2014/main" id="{7623A0C8-0CDF-C43E-CF21-A8D7D87CDAAD}"/>
              </a:ext>
            </a:extLst>
          </p:cNvPr>
          <p:cNvSpPr txBox="1"/>
          <p:nvPr/>
        </p:nvSpPr>
        <p:spPr>
          <a:xfrm>
            <a:off x="240279" y="3789040"/>
            <a:ext cx="8825659" cy="2800767"/>
          </a:xfrm>
          <a:prstGeom prst="rect">
            <a:avLst/>
          </a:prstGeom>
          <a:noFill/>
          <a:ln>
            <a:solidFill>
              <a:schemeClr val="tx1"/>
            </a:solidFill>
          </a:ln>
        </p:spPr>
        <p:txBody>
          <a:bodyPr wrap="square">
            <a:spAutoFit/>
          </a:bodyPr>
          <a:lstStyle/>
          <a:p>
            <a:r>
              <a:rPr lang="it-IT" sz="1600" b="1" dirty="0"/>
              <a:t>La Raccomandazione prevede in allegato il documento:</a:t>
            </a:r>
          </a:p>
          <a:p>
            <a:r>
              <a:rPr lang="it-IT" sz="1600" b="1" dirty="0"/>
              <a:t>“</a:t>
            </a:r>
            <a:r>
              <a:rPr lang="it-IT" sz="1600" b="1" dirty="0" err="1"/>
              <a:t>Annex</a:t>
            </a:r>
            <a:r>
              <a:rPr lang="it-IT" sz="1600" b="1" dirty="0"/>
              <a:t> to the  </a:t>
            </a:r>
            <a:r>
              <a:rPr lang="it-IT" sz="1600" b="1" dirty="0" err="1"/>
              <a:t>Brussels</a:t>
            </a:r>
            <a:r>
              <a:rPr lang="it-IT" sz="1600" b="1" dirty="0"/>
              <a:t>, 30.7.2025   C(2025) 4984 </a:t>
            </a:r>
            <a:r>
              <a:rPr lang="it-IT" sz="1600" b="1" dirty="0" err="1"/>
              <a:t>final</a:t>
            </a:r>
            <a:r>
              <a:rPr lang="it-IT" sz="1600" b="1" dirty="0"/>
              <a:t> Commission </a:t>
            </a:r>
            <a:r>
              <a:rPr lang="it-IT" sz="1600" b="1" dirty="0" err="1"/>
              <a:t>Recommendation</a:t>
            </a:r>
            <a:r>
              <a:rPr lang="it-IT" sz="1600" b="1" dirty="0"/>
              <a:t> on a voluntary </a:t>
            </a:r>
            <a:r>
              <a:rPr lang="it-IT" sz="1600" b="1" dirty="0" err="1"/>
              <a:t>sustainability</a:t>
            </a:r>
            <a:r>
              <a:rPr lang="it-IT" sz="1600" b="1" dirty="0"/>
              <a:t> reporting standard for small and medium-</a:t>
            </a:r>
            <a:r>
              <a:rPr lang="it-IT" sz="1600" b="1" dirty="0" err="1"/>
              <a:t>sized</a:t>
            </a:r>
            <a:r>
              <a:rPr lang="it-IT" sz="1600" b="1" dirty="0"/>
              <a:t>  </a:t>
            </a:r>
            <a:r>
              <a:rPr lang="it-IT" sz="1600" b="1" dirty="0" err="1"/>
              <a:t>undertakings</a:t>
            </a:r>
            <a:r>
              <a:rPr lang="it-IT" sz="1600" b="1" dirty="0"/>
              <a:t> (https://ec.europa.eu/</a:t>
            </a:r>
            <a:r>
              <a:rPr lang="it-IT" sz="1600" b="1" dirty="0" err="1"/>
              <a:t>finance</a:t>
            </a:r>
            <a:r>
              <a:rPr lang="it-IT" sz="1600" b="1" dirty="0"/>
              <a:t>/</a:t>
            </a:r>
            <a:r>
              <a:rPr lang="it-IT" sz="1600" b="1" dirty="0" err="1"/>
              <a:t>docs</a:t>
            </a:r>
            <a:r>
              <a:rPr lang="it-IT" sz="1600" b="1" dirty="0"/>
              <a:t>/</a:t>
            </a:r>
            <a:r>
              <a:rPr lang="it-IT" sz="1600" b="1" dirty="0" err="1"/>
              <a:t>law</a:t>
            </a:r>
            <a:r>
              <a:rPr lang="it-IT" sz="1600" b="1" dirty="0"/>
              <a:t>/250730-recommendation-vsme-annex-1_en.pdf)</a:t>
            </a:r>
          </a:p>
          <a:p>
            <a:r>
              <a:rPr lang="it-IT" sz="1600" b="1" dirty="0"/>
              <a:t>che sottolinea che l’aspetto più rilevante del VSME Standard risiede nella sua struttura modulare, che consente alle imprese di adattare il livello di rendicontazione in base alle loro dimensioni e esigenze</a:t>
            </a:r>
          </a:p>
          <a:p>
            <a:pPr marL="342900" indent="-342900">
              <a:buFont typeface="+mj-lt"/>
              <a:buAutoNum type="arabicPeriod"/>
            </a:pPr>
            <a:r>
              <a:rPr lang="it-IT" sz="1600" b="1" dirty="0">
                <a:highlight>
                  <a:srgbClr val="FFFF00"/>
                </a:highlight>
              </a:rPr>
              <a:t>Modulo Base (Basic Module); </a:t>
            </a:r>
          </a:p>
          <a:p>
            <a:pPr marL="342900" indent="-342900">
              <a:buFont typeface="+mj-lt"/>
              <a:buAutoNum type="arabicPeriod"/>
            </a:pPr>
            <a:r>
              <a:rPr lang="it-IT" sz="1600" b="1" dirty="0">
                <a:highlight>
                  <a:srgbClr val="FFFF00"/>
                </a:highlight>
              </a:rPr>
              <a:t>Modulo Comprensivo (Comprehensive Module</a:t>
            </a:r>
          </a:p>
        </p:txBody>
      </p:sp>
      <p:sp>
        <p:nvSpPr>
          <p:cNvPr id="9" name="Titolo 1">
            <a:extLst>
              <a:ext uri="{FF2B5EF4-FFF2-40B4-BE49-F238E27FC236}">
                <a16:creationId xmlns:a16="http://schemas.microsoft.com/office/drawing/2014/main" id="{DE82DFFB-9D32-EAAD-A1EB-BF079CD8615B}"/>
              </a:ext>
            </a:extLst>
          </p:cNvPr>
          <p:cNvSpPr txBox="1">
            <a:spLocks/>
          </p:cNvSpPr>
          <p:nvPr/>
        </p:nvSpPr>
        <p:spPr bwMode="auto">
          <a:xfrm>
            <a:off x="323528" y="103610"/>
            <a:ext cx="8059584"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r>
              <a:rPr lang="it-IT" sz="2000" b="1" kern="0" dirty="0"/>
              <a:t>NORME COMPORTAMENTO COLLEGIO SINDACALE (9)</a:t>
            </a:r>
          </a:p>
        </p:txBody>
      </p:sp>
      <p:sp>
        <p:nvSpPr>
          <p:cNvPr id="10" name="Ovale 9">
            <a:extLst>
              <a:ext uri="{FF2B5EF4-FFF2-40B4-BE49-F238E27FC236}">
                <a16:creationId xmlns:a16="http://schemas.microsoft.com/office/drawing/2014/main" id="{82A55916-5D04-E053-88A3-C997B46CB01D}"/>
              </a:ext>
            </a:extLst>
          </p:cNvPr>
          <p:cNvSpPr/>
          <p:nvPr/>
        </p:nvSpPr>
        <p:spPr>
          <a:xfrm>
            <a:off x="141533" y="447245"/>
            <a:ext cx="508004" cy="44958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11" name="Ovale 10">
            <a:extLst>
              <a:ext uri="{FF2B5EF4-FFF2-40B4-BE49-F238E27FC236}">
                <a16:creationId xmlns:a16="http://schemas.microsoft.com/office/drawing/2014/main" id="{6ED25DFF-76A5-57A1-C07B-3FDC00471F35}"/>
              </a:ext>
            </a:extLst>
          </p:cNvPr>
          <p:cNvSpPr/>
          <p:nvPr/>
        </p:nvSpPr>
        <p:spPr>
          <a:xfrm>
            <a:off x="234436" y="3095267"/>
            <a:ext cx="508004" cy="44958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Tree>
    <p:extLst>
      <p:ext uri="{BB962C8B-B14F-4D97-AF65-F5344CB8AC3E}">
        <p14:creationId xmlns:p14="http://schemas.microsoft.com/office/powerpoint/2010/main" val="364722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12F857-5362-0030-D84B-2C53CCC6D7E2}"/>
              </a:ext>
            </a:extLst>
          </p:cNvPr>
          <p:cNvSpPr>
            <a:spLocks noGrp="1"/>
          </p:cNvSpPr>
          <p:nvPr>
            <p:ph type="title"/>
          </p:nvPr>
        </p:nvSpPr>
        <p:spPr>
          <a:xfrm>
            <a:off x="449263" y="516830"/>
            <a:ext cx="7056437" cy="307777"/>
          </a:xfrm>
        </p:spPr>
        <p:txBody>
          <a:bodyPr/>
          <a:lstStyle/>
          <a:p>
            <a:r>
              <a:rPr lang="it-IT" sz="2000" b="1" dirty="0"/>
              <a:t>AGENDA</a:t>
            </a:r>
          </a:p>
        </p:txBody>
      </p:sp>
      <p:sp>
        <p:nvSpPr>
          <p:cNvPr id="4" name="Segnaposto numero diapositiva 3">
            <a:extLst>
              <a:ext uri="{FF2B5EF4-FFF2-40B4-BE49-F238E27FC236}">
                <a16:creationId xmlns:a16="http://schemas.microsoft.com/office/drawing/2014/main" id="{ED6F1A4F-9446-E33C-2046-28363FCFBA66}"/>
              </a:ext>
            </a:extLst>
          </p:cNvPr>
          <p:cNvSpPr>
            <a:spLocks noGrp="1"/>
          </p:cNvSpPr>
          <p:nvPr>
            <p:ph type="sldNum" sz="quarter" idx="10"/>
          </p:nvPr>
        </p:nvSpPr>
        <p:spPr/>
        <p:txBody>
          <a:bodyPr/>
          <a:lstStyle/>
          <a:p>
            <a:pPr>
              <a:defRPr/>
            </a:pPr>
            <a:fld id="{39CF1B48-30B5-442F-BC67-BB53F985A07E}" type="slidenum">
              <a:rPr lang="de-DE" smtClean="0"/>
              <a:pPr>
                <a:defRPr/>
              </a:pPr>
              <a:t>2</a:t>
            </a:fld>
            <a:endParaRPr lang="de-DE"/>
          </a:p>
        </p:txBody>
      </p:sp>
      <p:sp>
        <p:nvSpPr>
          <p:cNvPr id="7" name="Ovale 6">
            <a:extLst>
              <a:ext uri="{FF2B5EF4-FFF2-40B4-BE49-F238E27FC236}">
                <a16:creationId xmlns:a16="http://schemas.microsoft.com/office/drawing/2014/main" id="{F7E01F0D-5215-D9F8-D70E-B599AB67ABDD}"/>
              </a:ext>
            </a:extLst>
          </p:cNvPr>
          <p:cNvSpPr/>
          <p:nvPr/>
        </p:nvSpPr>
        <p:spPr>
          <a:xfrm>
            <a:off x="323528" y="1363115"/>
            <a:ext cx="508004" cy="44958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5" name="CasellaDiTesto 4">
            <a:extLst>
              <a:ext uri="{FF2B5EF4-FFF2-40B4-BE49-F238E27FC236}">
                <a16:creationId xmlns:a16="http://schemas.microsoft.com/office/drawing/2014/main" id="{9B9EB251-F131-18F2-00D9-42EB25E968B3}"/>
              </a:ext>
            </a:extLst>
          </p:cNvPr>
          <p:cNvSpPr txBox="1"/>
          <p:nvPr/>
        </p:nvSpPr>
        <p:spPr>
          <a:xfrm>
            <a:off x="903540" y="1363115"/>
            <a:ext cx="7457697" cy="338554"/>
          </a:xfrm>
          <a:prstGeom prst="rect">
            <a:avLst/>
          </a:prstGeom>
          <a:noFill/>
          <a:ln>
            <a:solidFill>
              <a:schemeClr val="tx1"/>
            </a:solidFill>
          </a:ln>
        </p:spPr>
        <p:txBody>
          <a:bodyPr wrap="square" rtlCol="0">
            <a:spAutoFit/>
          </a:bodyPr>
          <a:lstStyle/>
          <a:p>
            <a:pPr algn="just"/>
            <a:r>
              <a:rPr lang="it-IT" sz="1600" b="1" dirty="0"/>
              <a:t>Le novità per i sindaci e revisori legali dei conti</a:t>
            </a:r>
          </a:p>
        </p:txBody>
      </p:sp>
      <p:sp>
        <p:nvSpPr>
          <p:cNvPr id="6" name="Ovale 5">
            <a:extLst>
              <a:ext uri="{FF2B5EF4-FFF2-40B4-BE49-F238E27FC236}">
                <a16:creationId xmlns:a16="http://schemas.microsoft.com/office/drawing/2014/main" id="{784B7C98-1EE8-1BCB-AB39-7F537E76A233}"/>
              </a:ext>
            </a:extLst>
          </p:cNvPr>
          <p:cNvSpPr/>
          <p:nvPr/>
        </p:nvSpPr>
        <p:spPr>
          <a:xfrm>
            <a:off x="323528" y="2126416"/>
            <a:ext cx="508004" cy="44958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8" name="Ovale 7">
            <a:extLst>
              <a:ext uri="{FF2B5EF4-FFF2-40B4-BE49-F238E27FC236}">
                <a16:creationId xmlns:a16="http://schemas.microsoft.com/office/drawing/2014/main" id="{AEB59587-8D6F-4461-21AB-474C30E46582}"/>
              </a:ext>
            </a:extLst>
          </p:cNvPr>
          <p:cNvSpPr/>
          <p:nvPr/>
        </p:nvSpPr>
        <p:spPr>
          <a:xfrm>
            <a:off x="323528" y="2780928"/>
            <a:ext cx="508004" cy="44958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3</a:t>
            </a:r>
          </a:p>
        </p:txBody>
      </p:sp>
      <p:sp>
        <p:nvSpPr>
          <p:cNvPr id="9" name="Ovale 8">
            <a:extLst>
              <a:ext uri="{FF2B5EF4-FFF2-40B4-BE49-F238E27FC236}">
                <a16:creationId xmlns:a16="http://schemas.microsoft.com/office/drawing/2014/main" id="{0D2DFF07-2D12-F3BF-CDD1-CD098059CF91}"/>
              </a:ext>
            </a:extLst>
          </p:cNvPr>
          <p:cNvSpPr/>
          <p:nvPr/>
        </p:nvSpPr>
        <p:spPr>
          <a:xfrm>
            <a:off x="326115" y="3573016"/>
            <a:ext cx="508004" cy="44958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4</a:t>
            </a:r>
          </a:p>
        </p:txBody>
      </p:sp>
      <p:sp>
        <p:nvSpPr>
          <p:cNvPr id="10" name="CasellaDiTesto 9">
            <a:extLst>
              <a:ext uri="{FF2B5EF4-FFF2-40B4-BE49-F238E27FC236}">
                <a16:creationId xmlns:a16="http://schemas.microsoft.com/office/drawing/2014/main" id="{A4375E98-6266-678D-4555-61B7D04E9449}"/>
              </a:ext>
            </a:extLst>
          </p:cNvPr>
          <p:cNvSpPr txBox="1"/>
          <p:nvPr/>
        </p:nvSpPr>
        <p:spPr>
          <a:xfrm>
            <a:off x="937992" y="2181932"/>
            <a:ext cx="7457697" cy="338554"/>
          </a:xfrm>
          <a:prstGeom prst="rect">
            <a:avLst/>
          </a:prstGeom>
          <a:noFill/>
          <a:ln>
            <a:solidFill>
              <a:schemeClr val="tx1"/>
            </a:solidFill>
          </a:ln>
        </p:spPr>
        <p:txBody>
          <a:bodyPr wrap="square" rtlCol="0">
            <a:spAutoFit/>
          </a:bodyPr>
          <a:lstStyle/>
          <a:p>
            <a:pPr algn="just"/>
            <a:r>
              <a:rPr lang="it-IT" sz="1600" b="1" dirty="0"/>
              <a:t>Il controllo dei bilanci periodici ai sensi del nuovo OIC 30</a:t>
            </a:r>
          </a:p>
        </p:txBody>
      </p:sp>
      <p:sp>
        <p:nvSpPr>
          <p:cNvPr id="11" name="CasellaDiTesto 10">
            <a:extLst>
              <a:ext uri="{FF2B5EF4-FFF2-40B4-BE49-F238E27FC236}">
                <a16:creationId xmlns:a16="http://schemas.microsoft.com/office/drawing/2014/main" id="{E6D9CCB2-4E50-045E-232E-2839985E8EF0}"/>
              </a:ext>
            </a:extLst>
          </p:cNvPr>
          <p:cNvSpPr txBox="1"/>
          <p:nvPr/>
        </p:nvSpPr>
        <p:spPr>
          <a:xfrm>
            <a:off x="948581" y="2780928"/>
            <a:ext cx="7457697" cy="584775"/>
          </a:xfrm>
          <a:prstGeom prst="rect">
            <a:avLst/>
          </a:prstGeom>
          <a:noFill/>
          <a:ln>
            <a:solidFill>
              <a:schemeClr val="tx1"/>
            </a:solidFill>
          </a:ln>
        </p:spPr>
        <p:txBody>
          <a:bodyPr wrap="square" rtlCol="0">
            <a:spAutoFit/>
          </a:bodyPr>
          <a:lstStyle/>
          <a:p>
            <a:pPr algn="just"/>
            <a:r>
              <a:rPr lang="it-IT" sz="1600" b="1" dirty="0"/>
              <a:t>Il recepimento delle disposizioni statuite dall’ISQM1 e ISQM2. Aspetti operativi e criticità</a:t>
            </a:r>
          </a:p>
        </p:txBody>
      </p:sp>
      <p:sp>
        <p:nvSpPr>
          <p:cNvPr id="12" name="CasellaDiTesto 11">
            <a:extLst>
              <a:ext uri="{FF2B5EF4-FFF2-40B4-BE49-F238E27FC236}">
                <a16:creationId xmlns:a16="http://schemas.microsoft.com/office/drawing/2014/main" id="{E3603D57-E8ED-E62B-A5B6-A0AA768C0012}"/>
              </a:ext>
            </a:extLst>
          </p:cNvPr>
          <p:cNvSpPr txBox="1"/>
          <p:nvPr/>
        </p:nvSpPr>
        <p:spPr>
          <a:xfrm>
            <a:off x="937991" y="3632501"/>
            <a:ext cx="7457697" cy="338554"/>
          </a:xfrm>
          <a:prstGeom prst="rect">
            <a:avLst/>
          </a:prstGeom>
          <a:noFill/>
          <a:ln>
            <a:solidFill>
              <a:schemeClr val="tx1"/>
            </a:solidFill>
          </a:ln>
        </p:spPr>
        <p:txBody>
          <a:bodyPr wrap="square" rtlCol="0">
            <a:spAutoFit/>
          </a:bodyPr>
          <a:lstStyle/>
          <a:p>
            <a:pPr algn="just"/>
            <a:r>
              <a:rPr lang="it-IT" sz="1600" b="1" dirty="0"/>
              <a:t>Carte da lavoro e controllo di qualità.</a:t>
            </a:r>
          </a:p>
        </p:txBody>
      </p:sp>
    </p:spTree>
    <p:extLst>
      <p:ext uri="{BB962C8B-B14F-4D97-AF65-F5344CB8AC3E}">
        <p14:creationId xmlns:p14="http://schemas.microsoft.com/office/powerpoint/2010/main" val="1290897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04B0C-2F5A-5A5B-CACC-601930FBF136}"/>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89B71C2-3F98-BFAB-18E9-06CD2C7FB7D2}"/>
              </a:ext>
            </a:extLst>
          </p:cNvPr>
          <p:cNvSpPr>
            <a:spLocks noGrp="1"/>
          </p:cNvSpPr>
          <p:nvPr>
            <p:ph type="sldNum" sz="quarter" idx="10"/>
          </p:nvPr>
        </p:nvSpPr>
        <p:spPr/>
        <p:txBody>
          <a:bodyPr/>
          <a:lstStyle/>
          <a:p>
            <a:pPr>
              <a:defRPr/>
            </a:pPr>
            <a:fld id="{39CF1B48-30B5-442F-BC67-BB53F985A07E}" type="slidenum">
              <a:rPr lang="de-DE" smtClean="0"/>
              <a:pPr>
                <a:defRPr/>
              </a:pPr>
              <a:t>20</a:t>
            </a:fld>
            <a:endParaRPr lang="de-DE"/>
          </a:p>
        </p:txBody>
      </p:sp>
      <p:sp>
        <p:nvSpPr>
          <p:cNvPr id="2" name="Segnaposto numero diapositiva 3">
            <a:extLst>
              <a:ext uri="{FF2B5EF4-FFF2-40B4-BE49-F238E27FC236}">
                <a16:creationId xmlns:a16="http://schemas.microsoft.com/office/drawing/2014/main" id="{70DB9A00-BD87-213A-FECB-5F60E982DB20}"/>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20</a:t>
            </a:fld>
            <a:endParaRPr lang="de-DE"/>
          </a:p>
        </p:txBody>
      </p:sp>
      <p:graphicFrame>
        <p:nvGraphicFramePr>
          <p:cNvPr id="3" name="Tabella 2">
            <a:extLst>
              <a:ext uri="{FF2B5EF4-FFF2-40B4-BE49-F238E27FC236}">
                <a16:creationId xmlns:a16="http://schemas.microsoft.com/office/drawing/2014/main" id="{AC364D48-6DF1-2787-08C0-C18CA912FE4B}"/>
              </a:ext>
            </a:extLst>
          </p:cNvPr>
          <p:cNvGraphicFramePr>
            <a:graphicFrameLocks noGrp="1"/>
          </p:cNvGraphicFramePr>
          <p:nvPr>
            <p:extLst>
              <p:ext uri="{D42A27DB-BD31-4B8C-83A1-F6EECF244321}">
                <p14:modId xmlns:p14="http://schemas.microsoft.com/office/powerpoint/2010/main" val="1480455298"/>
              </p:ext>
            </p:extLst>
          </p:nvPr>
        </p:nvGraphicFramePr>
        <p:xfrm>
          <a:off x="179512" y="548680"/>
          <a:ext cx="8830346" cy="6217920"/>
        </p:xfrm>
        <a:graphic>
          <a:graphicData uri="http://schemas.openxmlformats.org/drawingml/2006/table">
            <a:tbl>
              <a:tblPr firstRow="1" bandRow="1">
                <a:tableStyleId>{5C22544A-7EE6-4342-B048-85BDC9FD1C3A}</a:tableStyleId>
              </a:tblPr>
              <a:tblGrid>
                <a:gridCol w="4415173">
                  <a:extLst>
                    <a:ext uri="{9D8B030D-6E8A-4147-A177-3AD203B41FA5}">
                      <a16:colId xmlns:a16="http://schemas.microsoft.com/office/drawing/2014/main" val="3137104753"/>
                    </a:ext>
                  </a:extLst>
                </a:gridCol>
                <a:gridCol w="4415173">
                  <a:extLst>
                    <a:ext uri="{9D8B030D-6E8A-4147-A177-3AD203B41FA5}">
                      <a16:colId xmlns:a16="http://schemas.microsoft.com/office/drawing/2014/main" val="1620260165"/>
                    </a:ext>
                  </a:extLst>
                </a:gridCol>
              </a:tblGrid>
              <a:tr h="262423">
                <a:tc>
                  <a:txBody>
                    <a:bodyPr/>
                    <a:lstStyle/>
                    <a:p>
                      <a:pPr algn="ctr"/>
                      <a:r>
                        <a:rPr lang="it-IT" sz="1200" dirty="0">
                          <a:solidFill>
                            <a:schemeClr val="tx1"/>
                          </a:solidFill>
                        </a:rPr>
                        <a:t>Art. 25-octies (previgente)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a-DK" sz="1200" dirty="0">
                          <a:solidFill>
                            <a:schemeClr val="tx1"/>
                          </a:solidFill>
                        </a:rPr>
                        <a:t>Art. 25-octies vigente dal 28 09 2024</a:t>
                      </a:r>
                      <a:endParaRPr lang="it-IT"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4766535"/>
                  </a:ext>
                </a:extLst>
              </a:tr>
              <a:tr h="5835829">
                <a:tc>
                  <a:txBody>
                    <a:bodyPr/>
                    <a:lstStyle/>
                    <a:p>
                      <a:pPr algn="just"/>
                      <a:r>
                        <a:rPr lang="it-IT" sz="1200" dirty="0">
                          <a:solidFill>
                            <a:schemeClr val="tx1"/>
                          </a:solidFill>
                        </a:rPr>
                        <a:t>1. L'organo di controllo societario segnala, per iscritto, all'organo amministrativo la sussistenza dei presupposti per la presentazione dell'istanza di cui all'articolo 17. </a:t>
                      </a:r>
                    </a:p>
                    <a:p>
                      <a:pPr algn="just"/>
                      <a:endParaRPr lang="it-IT" sz="1200" dirty="0">
                        <a:solidFill>
                          <a:schemeClr val="tx1"/>
                        </a:solidFill>
                      </a:endParaRPr>
                    </a:p>
                    <a:p>
                      <a:pPr algn="just"/>
                      <a:r>
                        <a:rPr lang="it-IT" sz="1200" dirty="0">
                          <a:solidFill>
                            <a:schemeClr val="tx1"/>
                          </a:solidFill>
                        </a:rPr>
                        <a:t>La segnalazione è motivata, è trasmessa con mezzi che assicurano la prova dell'avvenuta ricezione e contiene la fissazione di un congruo termine, non superiore a trenta giorni, entro il quale l'organo amministrativo deve riferire in ordine alle iniziative intraprese. In pendenza delle trattative, rimane fermo il dovere di vigilanza di cui all'articolo 2403 del codice civile.  </a:t>
                      </a:r>
                    </a:p>
                    <a:p>
                      <a:pPr algn="just"/>
                      <a:endParaRPr lang="it-IT" sz="1200" dirty="0">
                        <a:solidFill>
                          <a:schemeClr val="tx1"/>
                        </a:solidFill>
                      </a:endParaRPr>
                    </a:p>
                    <a:p>
                      <a:pPr algn="just"/>
                      <a:r>
                        <a:rPr lang="it-IT" sz="1200" dirty="0">
                          <a:solidFill>
                            <a:schemeClr val="tx1"/>
                          </a:solidFill>
                        </a:rPr>
                        <a:t> 2. La tempestiva segnalazione all'organo  amministrativo ai sensi del comma 1 e la </a:t>
                      </a:r>
                    </a:p>
                    <a:p>
                      <a:pPr algn="just"/>
                      <a:r>
                        <a:rPr lang="it-IT" sz="1200" dirty="0">
                          <a:solidFill>
                            <a:schemeClr val="tx1"/>
                          </a:solidFill>
                        </a:rPr>
                        <a:t>vigilanza sull'andamento delle trattative sono valutate ai fini della responsabilità prevista dall'articolo 2407 del codice civile.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it-IT" sz="1200" dirty="0">
                          <a:solidFill>
                            <a:schemeClr val="tx1"/>
                          </a:solidFill>
                        </a:rPr>
                        <a:t>1. L'organo di controllo societario </a:t>
                      </a:r>
                      <a:r>
                        <a:rPr lang="it-IT" sz="1200" b="1" dirty="0">
                          <a:solidFill>
                            <a:schemeClr val="tx1"/>
                          </a:solidFill>
                        </a:rPr>
                        <a:t>e il soggetto incaricato della revisione legale, </a:t>
                      </a:r>
                      <a:r>
                        <a:rPr lang="it-IT" sz="1200" b="1" dirty="0">
                          <a:solidFill>
                            <a:schemeClr val="tx1"/>
                          </a:solidFill>
                          <a:highlight>
                            <a:srgbClr val="FFFF00"/>
                          </a:highlight>
                        </a:rPr>
                        <a:t>nell’esercizio delle rispettive funzioni,</a:t>
                      </a:r>
                      <a:r>
                        <a:rPr lang="it-IT" sz="1200" dirty="0">
                          <a:solidFill>
                            <a:schemeClr val="tx1"/>
                          </a:solidFill>
                        </a:rPr>
                        <a:t> segnalano, per iscritto, all'organo amministrativo la sussistenza dei presupposti di cui all’articolo 2, comma 1, lettere a) e b), per la presentazione dell'istanza di cui all'articolo 17. </a:t>
                      </a:r>
                    </a:p>
                    <a:p>
                      <a:pPr algn="just"/>
                      <a:endParaRPr lang="it-IT" sz="1200" dirty="0">
                        <a:solidFill>
                          <a:schemeClr val="tx1"/>
                        </a:solidFill>
                      </a:endParaRPr>
                    </a:p>
                    <a:p>
                      <a:pPr algn="just"/>
                      <a:r>
                        <a:rPr lang="it-IT" sz="1200" dirty="0">
                          <a:solidFill>
                            <a:schemeClr val="tx1"/>
                          </a:solidFill>
                        </a:rPr>
                        <a:t>La segnalazione è motivata, è trasmessa con mezzi che assicurano la prova dell'avvenuta ricezione e contiene la fissazione di un congruo termine, non superiore a trenta giorni, entro il quale l'organo amministrativo deve riferire in ordine alle iniziative intraprese. In pendenza delle trattative, rimane fermo il dovere di vigilanza di cui all'articolo 2403 del codice civile. </a:t>
                      </a:r>
                    </a:p>
                    <a:p>
                      <a:pPr algn="just"/>
                      <a:endParaRPr lang="it-IT" sz="1200" dirty="0">
                        <a:solidFill>
                          <a:schemeClr val="tx1"/>
                        </a:solidFill>
                      </a:endParaRPr>
                    </a:p>
                    <a:p>
                      <a:pPr algn="just"/>
                      <a:r>
                        <a:rPr lang="it-IT" sz="1200" dirty="0">
                          <a:solidFill>
                            <a:schemeClr val="tx1"/>
                          </a:solidFill>
                        </a:rPr>
                        <a:t>2. La tempestiva segnalazione all'organo amministrativo ai sensi del comma 1 e la vigilanza sull'andamento delle trattative sono valutate ai fini dell’attenuazione o esclusione della responsabilità prevista dall'articolo 2407 del codice civile o </a:t>
                      </a:r>
                      <a:r>
                        <a:rPr lang="it-IT" sz="1200" b="1" dirty="0">
                          <a:solidFill>
                            <a:schemeClr val="tx1"/>
                          </a:solidFill>
                        </a:rPr>
                        <a:t>dall’articolo 15 del decreto legislativo 27 gennaio 2010, n. 39. </a:t>
                      </a:r>
                      <a:r>
                        <a:rPr lang="it-IT" sz="1200" b="1" dirty="0">
                          <a:solidFill>
                            <a:schemeClr val="tx1"/>
                          </a:solidFill>
                          <a:highlight>
                            <a:srgbClr val="FFFF00"/>
                          </a:highlight>
                        </a:rPr>
                        <a:t>La segnalazione è in ogni caso considerata tempestiva se interviene nel termine di sessanta giorni dalla conoscenza</a:t>
                      </a:r>
                      <a:r>
                        <a:rPr lang="it-IT" sz="1200" b="1" dirty="0">
                          <a:solidFill>
                            <a:schemeClr val="tx1"/>
                          </a:solidFill>
                        </a:rPr>
                        <a:t>, che non sussiste in caso di colpevole ignoranza, delle condizioni di cui all’articolo 2, comma 1, lettera a), da parte dell’organo di controllo. 2-bis. Al solo fine di agevolare la previsione di cui all’articolo 3, comma 3, l'organo di controllo societario e il soggetto incaricato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3386064"/>
                  </a:ext>
                </a:extLst>
              </a:tr>
            </a:tbl>
          </a:graphicData>
        </a:graphic>
      </p:graphicFrame>
      <p:sp>
        <p:nvSpPr>
          <p:cNvPr id="5" name="Titolo 1">
            <a:extLst>
              <a:ext uri="{FF2B5EF4-FFF2-40B4-BE49-F238E27FC236}">
                <a16:creationId xmlns:a16="http://schemas.microsoft.com/office/drawing/2014/main" id="{68B6550F-6F7C-C5BC-9980-9F887813F736}"/>
              </a:ext>
            </a:extLst>
          </p:cNvPr>
          <p:cNvSpPr txBox="1">
            <a:spLocks/>
          </p:cNvSpPr>
          <p:nvPr/>
        </p:nvSpPr>
        <p:spPr>
          <a:xfrm>
            <a:off x="0" y="123448"/>
            <a:ext cx="9145016" cy="307777"/>
          </a:xfrm>
          <a:prstGeom prst="rect">
            <a:avLst/>
          </a:prstGeom>
        </p:spPr>
        <p:txBody>
          <a:bodyPr vert="horz" lIns="91440" tIns="45720" rIns="91440" bIns="45720" rtlCol="0" anchor="ctr">
            <a:normAutofit fontScale="25000" lnSpcReduction="20000"/>
          </a:bodyPr>
          <a:lstStyle>
            <a:lvl1pPr algn="ctr" defTabSz="984834" rtl="0" eaLnBrk="1" latinLnBrk="0" hangingPunct="1">
              <a:spcBef>
                <a:spcPct val="0"/>
              </a:spcBef>
              <a:buNone/>
              <a:defRPr sz="4739" kern="1200">
                <a:solidFill>
                  <a:schemeClr val="tx1"/>
                </a:solidFill>
                <a:latin typeface="+mj-lt"/>
                <a:ea typeface="+mj-ea"/>
                <a:cs typeface="+mj-cs"/>
              </a:defRPr>
            </a:lvl1pPr>
          </a:lstStyle>
          <a:p>
            <a:r>
              <a:rPr lang="it-IT" sz="2000" b="1" dirty="0"/>
              <a:t> </a:t>
            </a:r>
            <a:r>
              <a:rPr lang="it-IT" sz="8000" b="1" dirty="0"/>
              <a:t>NOVITA’ PER I REVISORI art.</a:t>
            </a:r>
            <a:r>
              <a:rPr lang="es-ES" sz="8000" b="1" dirty="0"/>
              <a:t> 25 octies del D.Lgs 136/24 (1)</a:t>
            </a:r>
            <a:endParaRPr lang="it-IT" sz="8000" b="1" dirty="0"/>
          </a:p>
        </p:txBody>
      </p:sp>
    </p:spTree>
    <p:extLst>
      <p:ext uri="{BB962C8B-B14F-4D97-AF65-F5344CB8AC3E}">
        <p14:creationId xmlns:p14="http://schemas.microsoft.com/office/powerpoint/2010/main" val="947666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BC1ED-3E2A-E494-F86E-C8C9EFA8A0CD}"/>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F43F427-91DC-935E-4C79-1F78F9BEBA49}"/>
              </a:ext>
            </a:extLst>
          </p:cNvPr>
          <p:cNvSpPr>
            <a:spLocks noGrp="1"/>
          </p:cNvSpPr>
          <p:nvPr>
            <p:ph type="sldNum" sz="quarter" idx="10"/>
          </p:nvPr>
        </p:nvSpPr>
        <p:spPr/>
        <p:txBody>
          <a:bodyPr/>
          <a:lstStyle/>
          <a:p>
            <a:pPr>
              <a:defRPr/>
            </a:pPr>
            <a:fld id="{39CF1B48-30B5-442F-BC67-BB53F985A07E}" type="slidenum">
              <a:rPr lang="de-DE" smtClean="0"/>
              <a:pPr>
                <a:defRPr/>
              </a:pPr>
              <a:t>21</a:t>
            </a:fld>
            <a:endParaRPr lang="de-DE"/>
          </a:p>
        </p:txBody>
      </p:sp>
      <p:sp>
        <p:nvSpPr>
          <p:cNvPr id="2" name="Segnaposto numero diapositiva 3">
            <a:extLst>
              <a:ext uri="{FF2B5EF4-FFF2-40B4-BE49-F238E27FC236}">
                <a16:creationId xmlns:a16="http://schemas.microsoft.com/office/drawing/2014/main" id="{F70F87AE-EE28-8FCE-90C3-B4B16D5F284B}"/>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21</a:t>
            </a:fld>
            <a:endParaRPr lang="de-DE"/>
          </a:p>
        </p:txBody>
      </p:sp>
      <p:sp>
        <p:nvSpPr>
          <p:cNvPr id="3" name="Titolo 1">
            <a:extLst>
              <a:ext uri="{FF2B5EF4-FFF2-40B4-BE49-F238E27FC236}">
                <a16:creationId xmlns:a16="http://schemas.microsoft.com/office/drawing/2014/main" id="{8D078254-9165-FEEB-8069-30608FD5FFDC}"/>
              </a:ext>
            </a:extLst>
          </p:cNvPr>
          <p:cNvSpPr txBox="1">
            <a:spLocks/>
          </p:cNvSpPr>
          <p:nvPr/>
        </p:nvSpPr>
        <p:spPr>
          <a:xfrm>
            <a:off x="0" y="123448"/>
            <a:ext cx="9145016" cy="307777"/>
          </a:xfrm>
          <a:prstGeom prst="rect">
            <a:avLst/>
          </a:prstGeom>
        </p:spPr>
        <p:txBody>
          <a:bodyPr vert="horz" lIns="91440" tIns="45720" rIns="91440" bIns="45720" rtlCol="0" anchor="ctr">
            <a:normAutofit fontScale="25000" lnSpcReduction="20000"/>
          </a:bodyPr>
          <a:lstStyle>
            <a:lvl1pPr algn="ctr" defTabSz="984834" rtl="0" eaLnBrk="1" latinLnBrk="0" hangingPunct="1">
              <a:spcBef>
                <a:spcPct val="0"/>
              </a:spcBef>
              <a:buNone/>
              <a:defRPr sz="4739" kern="1200">
                <a:solidFill>
                  <a:schemeClr val="tx1"/>
                </a:solidFill>
                <a:latin typeface="+mj-lt"/>
                <a:ea typeface="+mj-ea"/>
                <a:cs typeface="+mj-cs"/>
              </a:defRPr>
            </a:lvl1pPr>
          </a:lstStyle>
          <a:p>
            <a:r>
              <a:rPr lang="it-IT" sz="2000" b="1" dirty="0"/>
              <a:t> </a:t>
            </a:r>
            <a:r>
              <a:rPr lang="it-IT" sz="8000" b="1" dirty="0"/>
              <a:t>NOVITA’ PER I REVISORI art.</a:t>
            </a:r>
            <a:r>
              <a:rPr lang="es-ES" sz="8000" b="1" dirty="0"/>
              <a:t> 25 octies del D.Lgs 136/24 (2)</a:t>
            </a:r>
            <a:endParaRPr lang="it-IT" sz="8000" b="1" dirty="0"/>
          </a:p>
        </p:txBody>
      </p:sp>
      <p:sp>
        <p:nvSpPr>
          <p:cNvPr id="5" name="CasellaDiTesto 4">
            <a:extLst>
              <a:ext uri="{FF2B5EF4-FFF2-40B4-BE49-F238E27FC236}">
                <a16:creationId xmlns:a16="http://schemas.microsoft.com/office/drawing/2014/main" id="{6DC381C1-577A-B4F8-E37D-9DB51D691478}"/>
              </a:ext>
            </a:extLst>
          </p:cNvPr>
          <p:cNvSpPr txBox="1"/>
          <p:nvPr/>
        </p:nvSpPr>
        <p:spPr>
          <a:xfrm>
            <a:off x="217066" y="498400"/>
            <a:ext cx="8502051" cy="3754874"/>
          </a:xfrm>
          <a:prstGeom prst="rect">
            <a:avLst/>
          </a:prstGeom>
          <a:noFill/>
          <a:ln>
            <a:solidFill>
              <a:schemeClr val="tx1"/>
            </a:solidFill>
          </a:ln>
        </p:spPr>
        <p:txBody>
          <a:bodyPr wrap="square">
            <a:spAutoFit/>
          </a:bodyPr>
          <a:lstStyle/>
          <a:p>
            <a:pPr algn="just"/>
            <a:r>
              <a:rPr lang="it-IT" sz="1400" b="1" dirty="0"/>
              <a:t>Responsabilità</a:t>
            </a:r>
          </a:p>
          <a:p>
            <a:pPr algn="just"/>
            <a:r>
              <a:rPr lang="it-IT" sz="1400" dirty="0"/>
              <a:t>Il secondo comma dell’art. 25-octies CCII prevede che: “</a:t>
            </a:r>
            <a:r>
              <a:rPr lang="it-IT" sz="1400" u="sng" dirty="0"/>
              <a:t>la tempestiva segnalazione </a:t>
            </a:r>
            <a:r>
              <a:rPr lang="it-IT" sz="1400" dirty="0"/>
              <a:t>all'organo amministrativo ai sensi del comma 1 e la vigilanza sull'andamento delle trattative sono valutate ai fini dell'attenuazione o esclusione della responsabilità prevista dall'articolo 2407 del codice civile o dall'articolo 15 del decreto legislativo 27 gennaio 2010, n. 39”.</a:t>
            </a:r>
          </a:p>
          <a:p>
            <a:pPr algn="just"/>
            <a:endParaRPr lang="it-IT" sz="1400" dirty="0"/>
          </a:p>
          <a:p>
            <a:pPr algn="just"/>
            <a:r>
              <a:rPr lang="it-IT" sz="1400" dirty="0"/>
              <a:t>La Relazione chiarisce che la finalità della normativa è finalizzato a fornire all’imprenditore strumenti di monitoraggio della propria attività non solo tramite l’adozione di misure idonee di rilevazione della crisi già in atto ma anche con l’individuazione di segnali che, se considerati e valutati tempestivamente, consentono di evitare la situazione di difficoltà. In definitiva, l’imprenditore che si muove secondo le indicazioni fornite, agendo costantemente in via preventiva, evita la crisi e, se non vi riesce, ha maggiori possibilità di perseguire con successo il proprio risanamento”.</a:t>
            </a:r>
          </a:p>
          <a:p>
            <a:pPr algn="just"/>
            <a:endParaRPr lang="it-IT" sz="1400" dirty="0"/>
          </a:p>
          <a:p>
            <a:pPr algn="just"/>
            <a:r>
              <a:rPr lang="it-IT" sz="1400" dirty="0"/>
              <a:t>La “</a:t>
            </a:r>
            <a:r>
              <a:rPr lang="it-IT" sz="1400" b="1" dirty="0"/>
              <a:t>segnalazione è in ogni caso considerata tempestiva se interviene nel termine di sessanta giorni dalla conoscenza delle condizioni di cui all'articolo 2, comma 1, lettera a), da parte dell'organo di controllo o di revisione.</a:t>
            </a:r>
            <a:endParaRPr lang="it-IT" sz="1400" dirty="0"/>
          </a:p>
        </p:txBody>
      </p:sp>
      <p:sp>
        <p:nvSpPr>
          <p:cNvPr id="6" name="Freccia in giù 5">
            <a:extLst>
              <a:ext uri="{FF2B5EF4-FFF2-40B4-BE49-F238E27FC236}">
                <a16:creationId xmlns:a16="http://schemas.microsoft.com/office/drawing/2014/main" id="{9185C320-AF8E-8AEF-40EC-51B9CFEB90B3}"/>
              </a:ext>
            </a:extLst>
          </p:cNvPr>
          <p:cNvSpPr/>
          <p:nvPr/>
        </p:nvSpPr>
        <p:spPr>
          <a:xfrm>
            <a:off x="3630804" y="4207449"/>
            <a:ext cx="1368042" cy="372175"/>
          </a:xfrm>
          <a:prstGeom prst="downArrow">
            <a:avLst/>
          </a:prstGeom>
          <a:solidFill>
            <a:schemeClr val="accent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107922AD-5D66-B9FF-CCCF-BA8890C21350}"/>
              </a:ext>
            </a:extLst>
          </p:cNvPr>
          <p:cNvSpPr/>
          <p:nvPr/>
        </p:nvSpPr>
        <p:spPr>
          <a:xfrm>
            <a:off x="217066" y="4579624"/>
            <a:ext cx="8747422" cy="227837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9F41535F-7E25-FA5C-7FD8-65B4EECFAD87}"/>
              </a:ext>
            </a:extLst>
          </p:cNvPr>
          <p:cNvSpPr txBox="1"/>
          <p:nvPr/>
        </p:nvSpPr>
        <p:spPr>
          <a:xfrm>
            <a:off x="395536" y="4653136"/>
            <a:ext cx="8496944" cy="2800767"/>
          </a:xfrm>
          <a:prstGeom prst="rect">
            <a:avLst/>
          </a:prstGeom>
          <a:noFill/>
        </p:spPr>
        <p:txBody>
          <a:bodyPr wrap="square" rtlCol="0">
            <a:spAutoFit/>
          </a:bodyPr>
          <a:lstStyle/>
          <a:p>
            <a:pPr algn="ctr"/>
            <a:r>
              <a:rPr lang="it-IT" sz="1600" b="1" dirty="0"/>
              <a:t>Il novellato art. 25 </a:t>
            </a:r>
            <a:r>
              <a:rPr lang="it-IT" sz="1600" b="1" dirty="0" err="1"/>
              <a:t>octies</a:t>
            </a:r>
            <a:r>
              <a:rPr lang="it-IT" sz="1600" b="1" dirty="0"/>
              <a:t> ha comportato:</a:t>
            </a:r>
          </a:p>
          <a:p>
            <a:pPr marL="342900" indent="-342900">
              <a:buAutoNum type="arabicParenR"/>
            </a:pPr>
            <a:r>
              <a:rPr lang="it-IT" sz="1600" b="1" dirty="0"/>
              <a:t>Nuova normativa Responsabilità Sindaci art. 2407 cc</a:t>
            </a:r>
          </a:p>
          <a:p>
            <a:pPr marL="342900" indent="-342900">
              <a:buAutoNum type="arabicParenR"/>
            </a:pPr>
            <a:r>
              <a:rPr lang="it-IT" sz="1600" b="1" dirty="0"/>
              <a:t>Recepimento definitivo legge equo compenso per sindaci</a:t>
            </a:r>
          </a:p>
          <a:p>
            <a:pPr marL="342900" indent="-342900">
              <a:buAutoNum type="arabicParenR"/>
            </a:pPr>
            <a:r>
              <a:rPr lang="it-IT" sz="1600" b="1" dirty="0"/>
              <a:t>Proposta di legge responsabilità revisore legale dei conti</a:t>
            </a:r>
          </a:p>
          <a:p>
            <a:pPr marL="342900" indent="-342900">
              <a:buAutoNum type="arabicParenR"/>
            </a:pPr>
            <a:r>
              <a:rPr lang="it-IT" sz="1600" b="1" dirty="0"/>
              <a:t>OIC 30, BILANCI INTERMEDI</a:t>
            </a:r>
          </a:p>
          <a:p>
            <a:pPr marL="342900" indent="-342900">
              <a:buAutoNum type="arabicParenR"/>
            </a:pPr>
            <a:r>
              <a:rPr lang="it-IT" sz="1600" b="1" dirty="0"/>
              <a:t>Numerose sentenze</a:t>
            </a:r>
          </a:p>
          <a:p>
            <a:pPr marL="342900" indent="-342900">
              <a:buAutoNum type="arabicParenR"/>
            </a:pPr>
            <a:r>
              <a:rPr lang="it-IT" sz="1600" b="1" dirty="0"/>
              <a:t>Numerosi Documenti interpretativi di supporto</a:t>
            </a:r>
          </a:p>
          <a:p>
            <a:pPr marL="342900" indent="-342900">
              <a:buAutoNum type="arabicParenR"/>
            </a:pPr>
            <a:r>
              <a:rPr lang="it-IT" sz="1600" b="1" dirty="0"/>
              <a:t>In definizione nuove norme (Responsabilità Revisori e modifica TUF)</a:t>
            </a:r>
          </a:p>
          <a:p>
            <a:pPr marL="342900" indent="-342900">
              <a:buAutoNum type="arabicParenR"/>
            </a:pPr>
            <a:endParaRPr lang="it-IT" sz="1600" b="1" dirty="0"/>
          </a:p>
          <a:p>
            <a:pPr marL="342900" indent="-342900" algn="ctr">
              <a:buAutoNum type="arabicParenR"/>
            </a:pPr>
            <a:endParaRPr lang="it-IT" sz="1600" b="1" dirty="0"/>
          </a:p>
          <a:p>
            <a:pPr marL="342900" indent="-342900" algn="ctr">
              <a:buAutoNum type="arabicParenR"/>
            </a:pPr>
            <a:endParaRPr lang="it-IT" sz="1600" b="1" dirty="0"/>
          </a:p>
        </p:txBody>
      </p:sp>
    </p:spTree>
    <p:extLst>
      <p:ext uri="{BB962C8B-B14F-4D97-AF65-F5344CB8AC3E}">
        <p14:creationId xmlns:p14="http://schemas.microsoft.com/office/powerpoint/2010/main" val="3226814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7839C-2415-3335-0D22-E1324E290BDD}"/>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5D93BE4-544B-DC8D-950E-22139B8B1593}"/>
              </a:ext>
            </a:extLst>
          </p:cNvPr>
          <p:cNvSpPr>
            <a:spLocks noGrp="1"/>
          </p:cNvSpPr>
          <p:nvPr>
            <p:ph type="sldNum" sz="quarter" idx="10"/>
          </p:nvPr>
        </p:nvSpPr>
        <p:spPr/>
        <p:txBody>
          <a:bodyPr/>
          <a:lstStyle/>
          <a:p>
            <a:pPr>
              <a:defRPr/>
            </a:pPr>
            <a:fld id="{39CF1B48-30B5-442F-BC67-BB53F985A07E}" type="slidenum">
              <a:rPr lang="de-DE" smtClean="0"/>
              <a:pPr>
                <a:defRPr/>
              </a:pPr>
              <a:t>22</a:t>
            </a:fld>
            <a:endParaRPr lang="de-DE"/>
          </a:p>
        </p:txBody>
      </p:sp>
      <p:sp>
        <p:nvSpPr>
          <p:cNvPr id="2" name="Titolo 1">
            <a:extLst>
              <a:ext uri="{FF2B5EF4-FFF2-40B4-BE49-F238E27FC236}">
                <a16:creationId xmlns:a16="http://schemas.microsoft.com/office/drawing/2014/main" id="{64AFEF69-C1D7-9612-3A1E-DA994E8433BD}"/>
              </a:ext>
            </a:extLst>
          </p:cNvPr>
          <p:cNvSpPr txBox="1">
            <a:spLocks/>
          </p:cNvSpPr>
          <p:nvPr/>
        </p:nvSpPr>
        <p:spPr>
          <a:xfrm>
            <a:off x="0" y="163597"/>
            <a:ext cx="9145016" cy="307777"/>
          </a:xfrm>
          <a:prstGeom prst="rect">
            <a:avLst/>
          </a:prstGeom>
        </p:spPr>
        <p:txBody>
          <a:bodyPr vert="horz" lIns="91440" tIns="45720" rIns="91440" bIns="45720" rtlCol="0" anchor="ctr">
            <a:normAutofit fontScale="25000" lnSpcReduction="20000"/>
          </a:bodyPr>
          <a:lstStyle>
            <a:lvl1pPr algn="ctr" defTabSz="984834" rtl="0" eaLnBrk="1" latinLnBrk="0" hangingPunct="1">
              <a:spcBef>
                <a:spcPct val="0"/>
              </a:spcBef>
              <a:buNone/>
              <a:defRPr sz="4739" kern="1200">
                <a:solidFill>
                  <a:schemeClr val="tx1"/>
                </a:solidFill>
                <a:latin typeface="+mj-lt"/>
                <a:ea typeface="+mj-ea"/>
                <a:cs typeface="+mj-cs"/>
              </a:defRPr>
            </a:lvl1pPr>
          </a:lstStyle>
          <a:p>
            <a:r>
              <a:rPr lang="it-IT" sz="2000" b="1" dirty="0"/>
              <a:t> </a:t>
            </a:r>
            <a:r>
              <a:rPr lang="it-IT" sz="8000" b="1" dirty="0"/>
              <a:t>NOVITA’ PER I REVISORI art.</a:t>
            </a:r>
            <a:r>
              <a:rPr lang="es-ES" sz="8000" b="1" dirty="0"/>
              <a:t> 25 octies del D.Lgs 136/24 (3)</a:t>
            </a:r>
            <a:endParaRPr lang="it-IT" sz="8000" b="1" dirty="0"/>
          </a:p>
        </p:txBody>
      </p:sp>
      <p:sp>
        <p:nvSpPr>
          <p:cNvPr id="3" name="CasellaDiTesto 2">
            <a:extLst>
              <a:ext uri="{FF2B5EF4-FFF2-40B4-BE49-F238E27FC236}">
                <a16:creationId xmlns:a16="http://schemas.microsoft.com/office/drawing/2014/main" id="{66F60BD6-8E4D-5E3C-7841-E56C93CEA8A5}"/>
              </a:ext>
            </a:extLst>
          </p:cNvPr>
          <p:cNvSpPr txBox="1"/>
          <p:nvPr/>
        </p:nvSpPr>
        <p:spPr>
          <a:xfrm>
            <a:off x="93689" y="649260"/>
            <a:ext cx="8798791" cy="859466"/>
          </a:xfrm>
          <a:prstGeom prst="rect">
            <a:avLst/>
          </a:prstGeom>
          <a:solidFill>
            <a:srgbClr val="FFFF00"/>
          </a:solidFill>
          <a:ln>
            <a:solidFill>
              <a:schemeClr val="tx1"/>
            </a:solidFill>
          </a:ln>
        </p:spPr>
        <p:txBody>
          <a:bodyPr wrap="square">
            <a:spAutoFit/>
          </a:bodyPr>
          <a:lstStyle/>
          <a:p>
            <a:pPr algn="just">
              <a:lnSpc>
                <a:spcPct val="107000"/>
              </a:lnSpc>
              <a:spcAft>
                <a:spcPts val="800"/>
              </a:spcAft>
              <a:buNone/>
            </a:pPr>
            <a:r>
              <a:rPr lang="it-IT" sz="1600" b="1" dirty="0" err="1">
                <a:effectLst/>
                <a:latin typeface="+mj-lt"/>
                <a:ea typeface="Calibri" panose="020F0502020204030204" pitchFamily="34" charset="0"/>
                <a:cs typeface="Times New Roman" panose="02020603050405020304" pitchFamily="18" charset="0"/>
              </a:rPr>
              <a:t>Assirevi</a:t>
            </a:r>
            <a:r>
              <a:rPr lang="it-IT" sz="1600" b="1" dirty="0">
                <a:effectLst/>
                <a:latin typeface="+mj-lt"/>
                <a:ea typeface="Calibri" panose="020F0502020204030204" pitchFamily="34" charset="0"/>
                <a:cs typeface="Times New Roman" panose="02020603050405020304" pitchFamily="18" charset="0"/>
              </a:rPr>
              <a:t>, Documento di Ricerca n. 259, L’Obbligo di segnalazione da parte del revisore di situazioni di crisi ed insolvenza ai sensi dell’art. 25-octies CCII modificato dal </a:t>
            </a:r>
            <a:r>
              <a:rPr lang="it-IT" sz="1600" b="1" dirty="0" err="1">
                <a:effectLst/>
                <a:latin typeface="+mj-lt"/>
                <a:ea typeface="Calibri" panose="020F0502020204030204" pitchFamily="34" charset="0"/>
                <a:cs typeface="Times New Roman" panose="02020603050405020304" pitchFamily="18" charset="0"/>
              </a:rPr>
              <a:t>D.Lgs</a:t>
            </a:r>
            <a:r>
              <a:rPr lang="it-IT" sz="1600" b="1" dirty="0">
                <a:effectLst/>
                <a:latin typeface="+mj-lt"/>
                <a:ea typeface="Calibri" panose="020F0502020204030204" pitchFamily="34" charset="0"/>
                <a:cs typeface="Times New Roman" panose="02020603050405020304" pitchFamily="18" charset="0"/>
              </a:rPr>
              <a:t> n. 136/2024 (“Correttivo Ter”), Dicembre 2024</a:t>
            </a:r>
          </a:p>
        </p:txBody>
      </p:sp>
      <p:sp>
        <p:nvSpPr>
          <p:cNvPr id="5" name="CasellaDiTesto 4">
            <a:extLst>
              <a:ext uri="{FF2B5EF4-FFF2-40B4-BE49-F238E27FC236}">
                <a16:creationId xmlns:a16="http://schemas.microsoft.com/office/drawing/2014/main" id="{1D3C844D-7D5D-F186-FE8D-099F4E4778EF}"/>
              </a:ext>
            </a:extLst>
          </p:cNvPr>
          <p:cNvSpPr txBox="1"/>
          <p:nvPr/>
        </p:nvSpPr>
        <p:spPr>
          <a:xfrm>
            <a:off x="1619672" y="2381312"/>
            <a:ext cx="6336901" cy="400110"/>
          </a:xfrm>
          <a:prstGeom prst="rect">
            <a:avLst/>
          </a:prstGeom>
          <a:solidFill>
            <a:schemeClr val="accent1">
              <a:lumMod val="20000"/>
              <a:lumOff val="80000"/>
            </a:schemeClr>
          </a:solidFill>
          <a:ln>
            <a:solidFill>
              <a:schemeClr val="tx1"/>
            </a:solidFill>
          </a:ln>
        </p:spPr>
        <p:txBody>
          <a:bodyPr wrap="square">
            <a:spAutoFit/>
          </a:bodyPr>
          <a:lstStyle/>
          <a:p>
            <a:pPr algn="ctr"/>
            <a:r>
              <a:rPr lang="it-IT" b="1" dirty="0"/>
              <a:t> LE FUNZIONI DEL COLLEGIO SINDACALE</a:t>
            </a:r>
          </a:p>
        </p:txBody>
      </p:sp>
      <p:sp>
        <p:nvSpPr>
          <p:cNvPr id="6" name="Freccia in giù 5">
            <a:extLst>
              <a:ext uri="{FF2B5EF4-FFF2-40B4-BE49-F238E27FC236}">
                <a16:creationId xmlns:a16="http://schemas.microsoft.com/office/drawing/2014/main" id="{DFFB1FE0-36D5-0FB5-5096-841DAE8FC5CD}"/>
              </a:ext>
            </a:extLst>
          </p:cNvPr>
          <p:cNvSpPr/>
          <p:nvPr/>
        </p:nvSpPr>
        <p:spPr>
          <a:xfrm>
            <a:off x="3947275" y="1686612"/>
            <a:ext cx="1091618" cy="409870"/>
          </a:xfrm>
          <a:prstGeom prst="downArrow">
            <a:avLst/>
          </a:prstGeom>
          <a:solidFill>
            <a:schemeClr val="accent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F0792419-926A-7DAA-CD1F-5E56749D4FFD}"/>
              </a:ext>
            </a:extLst>
          </p:cNvPr>
          <p:cNvSpPr txBox="1"/>
          <p:nvPr/>
        </p:nvSpPr>
        <p:spPr>
          <a:xfrm>
            <a:off x="1660724" y="3231791"/>
            <a:ext cx="6336901" cy="400110"/>
          </a:xfrm>
          <a:prstGeom prst="rect">
            <a:avLst/>
          </a:prstGeom>
          <a:solidFill>
            <a:schemeClr val="accent1">
              <a:lumMod val="20000"/>
              <a:lumOff val="80000"/>
            </a:schemeClr>
          </a:solidFill>
          <a:ln>
            <a:solidFill>
              <a:schemeClr val="tx1"/>
            </a:solidFill>
          </a:ln>
        </p:spPr>
        <p:txBody>
          <a:bodyPr wrap="square">
            <a:spAutoFit/>
          </a:bodyPr>
          <a:lstStyle/>
          <a:p>
            <a:pPr algn="ctr"/>
            <a:r>
              <a:rPr lang="it-IT" b="1" dirty="0"/>
              <a:t> LE FUNZIONI DEL REVISORE</a:t>
            </a:r>
          </a:p>
        </p:txBody>
      </p:sp>
      <p:sp>
        <p:nvSpPr>
          <p:cNvPr id="8" name="Ovale 7">
            <a:extLst>
              <a:ext uri="{FF2B5EF4-FFF2-40B4-BE49-F238E27FC236}">
                <a16:creationId xmlns:a16="http://schemas.microsoft.com/office/drawing/2014/main" id="{8E8FDFEC-3494-7F49-973F-E07B6F0B76CA}"/>
              </a:ext>
            </a:extLst>
          </p:cNvPr>
          <p:cNvSpPr/>
          <p:nvPr/>
        </p:nvSpPr>
        <p:spPr>
          <a:xfrm>
            <a:off x="1025114" y="2484155"/>
            <a:ext cx="504056" cy="36933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9" name="Ovale 8">
            <a:extLst>
              <a:ext uri="{FF2B5EF4-FFF2-40B4-BE49-F238E27FC236}">
                <a16:creationId xmlns:a16="http://schemas.microsoft.com/office/drawing/2014/main" id="{31068650-514C-EAC3-8BFA-5113D06D9023}"/>
              </a:ext>
            </a:extLst>
          </p:cNvPr>
          <p:cNvSpPr/>
          <p:nvPr/>
        </p:nvSpPr>
        <p:spPr>
          <a:xfrm>
            <a:off x="1025114" y="3324124"/>
            <a:ext cx="504056" cy="36933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Tree>
    <p:extLst>
      <p:ext uri="{BB962C8B-B14F-4D97-AF65-F5344CB8AC3E}">
        <p14:creationId xmlns:p14="http://schemas.microsoft.com/office/powerpoint/2010/main" val="3618308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C4D17-885A-3BA8-40EA-B9B0C02E299C}"/>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84B8BC1-594E-DAB9-E06C-B5651B31A8BB}"/>
              </a:ext>
            </a:extLst>
          </p:cNvPr>
          <p:cNvSpPr>
            <a:spLocks noGrp="1"/>
          </p:cNvSpPr>
          <p:nvPr>
            <p:ph type="sldNum" sz="quarter" idx="10"/>
          </p:nvPr>
        </p:nvSpPr>
        <p:spPr/>
        <p:txBody>
          <a:bodyPr/>
          <a:lstStyle/>
          <a:p>
            <a:pPr>
              <a:defRPr/>
            </a:pPr>
            <a:fld id="{39CF1B48-30B5-442F-BC67-BB53F985A07E}" type="slidenum">
              <a:rPr lang="de-DE" smtClean="0"/>
              <a:pPr>
                <a:defRPr/>
              </a:pPr>
              <a:t>23</a:t>
            </a:fld>
            <a:endParaRPr lang="de-DE"/>
          </a:p>
        </p:txBody>
      </p:sp>
      <p:sp>
        <p:nvSpPr>
          <p:cNvPr id="2" name="Segnaposto numero diapositiva 3">
            <a:extLst>
              <a:ext uri="{FF2B5EF4-FFF2-40B4-BE49-F238E27FC236}">
                <a16:creationId xmlns:a16="http://schemas.microsoft.com/office/drawing/2014/main" id="{4E92A2CB-14D5-BE8C-A16A-A6F7131EA72B}"/>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23</a:t>
            </a:fld>
            <a:endParaRPr lang="de-DE"/>
          </a:p>
        </p:txBody>
      </p:sp>
      <p:sp>
        <p:nvSpPr>
          <p:cNvPr id="3" name="Segnaposto numero diapositiva 3">
            <a:extLst>
              <a:ext uri="{FF2B5EF4-FFF2-40B4-BE49-F238E27FC236}">
                <a16:creationId xmlns:a16="http://schemas.microsoft.com/office/drawing/2014/main" id="{E950D44A-37EF-D04A-2603-08158AD5245C}"/>
              </a:ext>
            </a:extLst>
          </p:cNvPr>
          <p:cNvSpPr txBox="1">
            <a:spLocks/>
          </p:cNvSpPr>
          <p:nvPr/>
        </p:nvSpPr>
        <p:spPr>
          <a:xfrm>
            <a:off x="7224449" y="6356353"/>
            <a:ext cx="2352146" cy="365125"/>
          </a:xfrm>
          <a:prstGeom prst="rect">
            <a:avLst/>
          </a:prstGeom>
        </p:spPr>
        <p:txBody>
          <a:bodyPr/>
          <a:lstStyle>
            <a:defPPr>
              <a:defRPr lang="de-DE"/>
            </a:defPPr>
            <a:lvl1pPr algn="l" rtl="0" fontAlgn="base">
              <a:spcBef>
                <a:spcPct val="0"/>
              </a:spcBef>
              <a:spcAft>
                <a:spcPct val="0"/>
              </a:spcAft>
              <a:defRPr sz="20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fld id="{88825A99-691B-439C-B262-58FC8460455B}" type="slidenum">
              <a:rPr lang="it-IT" smtClean="0"/>
              <a:pPr/>
              <a:t>23</a:t>
            </a:fld>
            <a:endParaRPr lang="it-IT"/>
          </a:p>
        </p:txBody>
      </p:sp>
      <p:sp>
        <p:nvSpPr>
          <p:cNvPr id="5" name="Titolo 1">
            <a:extLst>
              <a:ext uri="{FF2B5EF4-FFF2-40B4-BE49-F238E27FC236}">
                <a16:creationId xmlns:a16="http://schemas.microsoft.com/office/drawing/2014/main" id="{BBE7E029-AFF7-8566-8A84-0C54E1457AB4}"/>
              </a:ext>
            </a:extLst>
          </p:cNvPr>
          <p:cNvSpPr txBox="1">
            <a:spLocks/>
          </p:cNvSpPr>
          <p:nvPr/>
        </p:nvSpPr>
        <p:spPr>
          <a:xfrm>
            <a:off x="-108520" y="113702"/>
            <a:ext cx="9145016" cy="307777"/>
          </a:xfrm>
          <a:prstGeom prst="rect">
            <a:avLst/>
          </a:prstGeom>
        </p:spPr>
        <p:txBody>
          <a:bodyPr vert="horz" lIns="91440" tIns="45720" rIns="91440" bIns="45720" rtlCol="0" anchor="ctr">
            <a:normAutofit fontScale="25000" lnSpcReduction="20000"/>
          </a:bodyPr>
          <a:lstStyle>
            <a:lvl1pPr algn="ctr" defTabSz="984834" rtl="0" eaLnBrk="1" latinLnBrk="0" hangingPunct="1">
              <a:spcBef>
                <a:spcPct val="0"/>
              </a:spcBef>
              <a:buNone/>
              <a:defRPr sz="4739" kern="1200">
                <a:solidFill>
                  <a:schemeClr val="tx1"/>
                </a:solidFill>
                <a:latin typeface="+mj-lt"/>
                <a:ea typeface="+mj-ea"/>
                <a:cs typeface="+mj-cs"/>
              </a:defRPr>
            </a:lvl1pPr>
          </a:lstStyle>
          <a:p>
            <a:r>
              <a:rPr lang="it-IT" sz="2000" b="1" dirty="0"/>
              <a:t> </a:t>
            </a:r>
            <a:r>
              <a:rPr lang="it-IT" sz="8000" b="1" dirty="0"/>
              <a:t>NOVITA’ PER I REVISORI art.</a:t>
            </a:r>
            <a:r>
              <a:rPr lang="es-ES" sz="8000" b="1" dirty="0"/>
              <a:t> 25 octies del D.Lgs 136/24 (4)</a:t>
            </a:r>
            <a:endParaRPr lang="it-IT" sz="8000" b="1" dirty="0"/>
          </a:p>
        </p:txBody>
      </p:sp>
      <p:sp>
        <p:nvSpPr>
          <p:cNvPr id="6" name="CasellaDiTesto 5">
            <a:extLst>
              <a:ext uri="{FF2B5EF4-FFF2-40B4-BE49-F238E27FC236}">
                <a16:creationId xmlns:a16="http://schemas.microsoft.com/office/drawing/2014/main" id="{80252751-448C-9393-27E2-90FE5A6584FD}"/>
              </a:ext>
            </a:extLst>
          </p:cNvPr>
          <p:cNvSpPr txBox="1"/>
          <p:nvPr/>
        </p:nvSpPr>
        <p:spPr>
          <a:xfrm>
            <a:off x="887548" y="438753"/>
            <a:ext cx="7644892" cy="400110"/>
          </a:xfrm>
          <a:prstGeom prst="rect">
            <a:avLst/>
          </a:prstGeom>
          <a:solidFill>
            <a:srgbClr val="FFFF00"/>
          </a:solidFill>
          <a:ln>
            <a:solidFill>
              <a:schemeClr val="tx1"/>
            </a:solidFill>
          </a:ln>
        </p:spPr>
        <p:txBody>
          <a:bodyPr wrap="square">
            <a:spAutoFit/>
          </a:bodyPr>
          <a:lstStyle/>
          <a:p>
            <a:pPr algn="ctr"/>
            <a:r>
              <a:rPr lang="it-IT" b="1" dirty="0"/>
              <a:t> LE FUNZIONI DEL COLLEGIO SINDACALE</a:t>
            </a:r>
          </a:p>
        </p:txBody>
      </p:sp>
      <p:sp>
        <p:nvSpPr>
          <p:cNvPr id="7" name="CasellaDiTesto 6">
            <a:extLst>
              <a:ext uri="{FF2B5EF4-FFF2-40B4-BE49-F238E27FC236}">
                <a16:creationId xmlns:a16="http://schemas.microsoft.com/office/drawing/2014/main" id="{54E83DD5-221E-839E-2386-7491B3DE2EEE}"/>
              </a:ext>
            </a:extLst>
          </p:cNvPr>
          <p:cNvSpPr txBox="1"/>
          <p:nvPr/>
        </p:nvSpPr>
        <p:spPr>
          <a:xfrm>
            <a:off x="237868" y="953857"/>
            <a:ext cx="8668264" cy="2308324"/>
          </a:xfrm>
          <a:prstGeom prst="rect">
            <a:avLst/>
          </a:prstGeom>
          <a:noFill/>
          <a:ln>
            <a:solidFill>
              <a:schemeClr val="tx1"/>
            </a:solidFill>
          </a:ln>
        </p:spPr>
        <p:txBody>
          <a:bodyPr wrap="square">
            <a:spAutoFit/>
          </a:bodyPr>
          <a:lstStyle/>
          <a:p>
            <a:pPr algn="just"/>
            <a:r>
              <a:rPr lang="it-IT" sz="1600" dirty="0"/>
              <a:t>Il Collegio Sindacale, svolge un’attività di vigilanza continuativa sull’operato degli amministratori, a partire dal controllo, ex art. 2403 cod. civ. (richiamato anche al comma 1 dell’art. 25-octies CCII), sulla corretta istituzione di “un assetto organizzativo, amministrativo e contabile adeguato ai sensi dell'articolo 2086 del codice civile, ai fini della tempestiva rilevazione dello stato di crisi e dell'assunzione di idonee iniziative”, ai sensi di quanto previsto all’art. 3 CCII. </a:t>
            </a:r>
          </a:p>
          <a:p>
            <a:pPr algn="just"/>
            <a:r>
              <a:rPr lang="it-IT" sz="1600" dirty="0"/>
              <a:t>Il controllo dei Sindaci si estende al rispetto dei principi di corretta amministrazione e all’osservanza della legge e dello statuto da parte degli amministratori</a:t>
            </a:r>
          </a:p>
        </p:txBody>
      </p:sp>
      <p:sp>
        <p:nvSpPr>
          <p:cNvPr id="8" name="CasellaDiTesto 7">
            <a:extLst>
              <a:ext uri="{FF2B5EF4-FFF2-40B4-BE49-F238E27FC236}">
                <a16:creationId xmlns:a16="http://schemas.microsoft.com/office/drawing/2014/main" id="{AC9D1674-2E8A-FAEF-F5E0-8F861098062F}"/>
              </a:ext>
            </a:extLst>
          </p:cNvPr>
          <p:cNvSpPr txBox="1"/>
          <p:nvPr/>
        </p:nvSpPr>
        <p:spPr>
          <a:xfrm>
            <a:off x="271525" y="3377175"/>
            <a:ext cx="8634608" cy="2308324"/>
          </a:xfrm>
          <a:prstGeom prst="rect">
            <a:avLst/>
          </a:prstGeom>
          <a:noFill/>
          <a:ln>
            <a:solidFill>
              <a:schemeClr val="tx1"/>
            </a:solidFill>
          </a:ln>
        </p:spPr>
        <p:txBody>
          <a:bodyPr wrap="square">
            <a:spAutoFit/>
          </a:bodyPr>
          <a:lstStyle/>
          <a:p>
            <a:r>
              <a:rPr lang="it-IT" sz="1600" dirty="0"/>
              <a:t>L’ampiezza dei compiti di vigilanza attribuiti dalla legge al Collegio Sindacale è poi alimentata da specifici poteri ispettivi e di attivazione.</a:t>
            </a:r>
          </a:p>
          <a:p>
            <a:r>
              <a:rPr lang="it-IT" sz="1600" dirty="0"/>
              <a:t>Ai Sindaci è attribuito il potere/dovere di:</a:t>
            </a:r>
          </a:p>
          <a:p>
            <a:r>
              <a:rPr lang="it-IT" sz="1600" dirty="0"/>
              <a:t>1)	intervenire sulle operazioni potenzialmente dannose per la società;</a:t>
            </a:r>
          </a:p>
          <a:p>
            <a:r>
              <a:rPr lang="it-IT" sz="1600" dirty="0"/>
              <a:t>2)	 di convocare l’assemblea (anche ai sensi degli artt. 2446 e 2447 cod. civ.);</a:t>
            </a:r>
          </a:p>
          <a:p>
            <a:r>
              <a:rPr lang="it-IT" sz="1600" dirty="0"/>
              <a:t>3)	 di impugnare le delibere che possano recare pregiudizio alla società;</a:t>
            </a:r>
          </a:p>
          <a:p>
            <a:r>
              <a:rPr lang="it-IT" sz="1600" dirty="0"/>
              <a:t>4)	di formulare denunzia al Tribunale ai sensi dell’art. 2409 cod. civ.;</a:t>
            </a:r>
          </a:p>
          <a:p>
            <a:r>
              <a:rPr lang="it-IT" sz="1600" dirty="0"/>
              <a:t>5)	di avviare l’azione di responsabilità.</a:t>
            </a:r>
          </a:p>
        </p:txBody>
      </p:sp>
      <p:sp>
        <p:nvSpPr>
          <p:cNvPr id="9" name="Freccia in giù 8">
            <a:extLst>
              <a:ext uri="{FF2B5EF4-FFF2-40B4-BE49-F238E27FC236}">
                <a16:creationId xmlns:a16="http://schemas.microsoft.com/office/drawing/2014/main" id="{5F3040C2-7E91-9ED1-3E0C-6269EEB7001A}"/>
              </a:ext>
            </a:extLst>
          </p:cNvPr>
          <p:cNvSpPr/>
          <p:nvPr/>
        </p:nvSpPr>
        <p:spPr>
          <a:xfrm>
            <a:off x="5364088" y="5505116"/>
            <a:ext cx="1224136" cy="393003"/>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a16="http://schemas.microsoft.com/office/drawing/2014/main" id="{513F34FE-BE7B-0D68-AB9F-25222ABFB527}"/>
              </a:ext>
            </a:extLst>
          </p:cNvPr>
          <p:cNvSpPr/>
          <p:nvPr/>
        </p:nvSpPr>
        <p:spPr>
          <a:xfrm>
            <a:off x="1631770" y="5895720"/>
            <a:ext cx="6768752" cy="830997"/>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054B9F32-81F4-F419-E002-3F483692E587}"/>
              </a:ext>
            </a:extLst>
          </p:cNvPr>
          <p:cNvSpPr txBox="1"/>
          <p:nvPr/>
        </p:nvSpPr>
        <p:spPr>
          <a:xfrm>
            <a:off x="1849344" y="6044472"/>
            <a:ext cx="6551178" cy="584775"/>
          </a:xfrm>
          <a:prstGeom prst="rect">
            <a:avLst/>
          </a:prstGeom>
          <a:noFill/>
        </p:spPr>
        <p:txBody>
          <a:bodyPr wrap="square" rtlCol="0">
            <a:spAutoFit/>
          </a:bodyPr>
          <a:lstStyle/>
          <a:p>
            <a:pPr algn="ctr"/>
            <a:r>
              <a:rPr lang="it-IT" sz="1600" b="1" dirty="0"/>
              <a:t>NORME COMPORTAMENTO COLLEGIO SINDACALE</a:t>
            </a:r>
          </a:p>
          <a:p>
            <a:pPr algn="ctr"/>
            <a:r>
              <a:rPr lang="it-IT" sz="1600" b="1" dirty="0"/>
              <a:t>Edizione dicembre 2024</a:t>
            </a:r>
          </a:p>
        </p:txBody>
      </p:sp>
    </p:spTree>
    <p:extLst>
      <p:ext uri="{BB962C8B-B14F-4D97-AF65-F5344CB8AC3E}">
        <p14:creationId xmlns:p14="http://schemas.microsoft.com/office/powerpoint/2010/main" val="1670782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18438-8572-AFE9-5072-0A8811964A6B}"/>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BDF55F7-377C-7A06-82EE-0F59562B9737}"/>
              </a:ext>
            </a:extLst>
          </p:cNvPr>
          <p:cNvSpPr>
            <a:spLocks noGrp="1"/>
          </p:cNvSpPr>
          <p:nvPr>
            <p:ph type="sldNum" sz="quarter" idx="10"/>
          </p:nvPr>
        </p:nvSpPr>
        <p:spPr/>
        <p:txBody>
          <a:bodyPr/>
          <a:lstStyle/>
          <a:p>
            <a:pPr>
              <a:defRPr/>
            </a:pPr>
            <a:fld id="{39CF1B48-30B5-442F-BC67-BB53F985A07E}" type="slidenum">
              <a:rPr lang="de-DE" smtClean="0"/>
              <a:pPr>
                <a:defRPr/>
              </a:pPr>
              <a:t>24</a:t>
            </a:fld>
            <a:endParaRPr lang="de-DE"/>
          </a:p>
        </p:txBody>
      </p:sp>
      <p:sp>
        <p:nvSpPr>
          <p:cNvPr id="2" name="Segnaposto numero diapositiva 3">
            <a:extLst>
              <a:ext uri="{FF2B5EF4-FFF2-40B4-BE49-F238E27FC236}">
                <a16:creationId xmlns:a16="http://schemas.microsoft.com/office/drawing/2014/main" id="{C55EC0D4-6281-6EF2-1FCA-E32CA38C2641}"/>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24</a:t>
            </a:fld>
            <a:endParaRPr lang="de-DE"/>
          </a:p>
        </p:txBody>
      </p:sp>
      <p:sp>
        <p:nvSpPr>
          <p:cNvPr id="3" name="Titolo 1">
            <a:extLst>
              <a:ext uri="{FF2B5EF4-FFF2-40B4-BE49-F238E27FC236}">
                <a16:creationId xmlns:a16="http://schemas.microsoft.com/office/drawing/2014/main" id="{C22AFBF6-9D6B-2899-859A-CD4D22BAC746}"/>
              </a:ext>
            </a:extLst>
          </p:cNvPr>
          <p:cNvSpPr txBox="1">
            <a:spLocks/>
          </p:cNvSpPr>
          <p:nvPr/>
        </p:nvSpPr>
        <p:spPr>
          <a:xfrm>
            <a:off x="-108520" y="113702"/>
            <a:ext cx="9145016" cy="307777"/>
          </a:xfrm>
          <a:prstGeom prst="rect">
            <a:avLst/>
          </a:prstGeom>
        </p:spPr>
        <p:txBody>
          <a:bodyPr vert="horz" lIns="91440" tIns="45720" rIns="91440" bIns="45720" rtlCol="0" anchor="ctr">
            <a:normAutofit fontScale="25000" lnSpcReduction="20000"/>
          </a:bodyPr>
          <a:lstStyle>
            <a:lvl1pPr algn="ctr" defTabSz="984834" rtl="0" eaLnBrk="1" latinLnBrk="0" hangingPunct="1">
              <a:spcBef>
                <a:spcPct val="0"/>
              </a:spcBef>
              <a:buNone/>
              <a:defRPr sz="4739" kern="1200">
                <a:solidFill>
                  <a:schemeClr val="tx1"/>
                </a:solidFill>
                <a:latin typeface="+mj-lt"/>
                <a:ea typeface="+mj-ea"/>
                <a:cs typeface="+mj-cs"/>
              </a:defRPr>
            </a:lvl1pPr>
          </a:lstStyle>
          <a:p>
            <a:r>
              <a:rPr lang="it-IT" sz="2000" b="1" dirty="0"/>
              <a:t> </a:t>
            </a:r>
            <a:r>
              <a:rPr lang="it-IT" sz="8000" b="1" dirty="0"/>
              <a:t>NOVITA’ PER I REVISORI art.</a:t>
            </a:r>
            <a:r>
              <a:rPr lang="es-ES" sz="8000" b="1" dirty="0"/>
              <a:t> 25 octies del D.Lgs 136/24 (5)</a:t>
            </a:r>
            <a:endParaRPr lang="it-IT" sz="8000" b="1" dirty="0"/>
          </a:p>
        </p:txBody>
      </p:sp>
      <p:sp>
        <p:nvSpPr>
          <p:cNvPr id="5" name="CasellaDiTesto 4">
            <a:extLst>
              <a:ext uri="{FF2B5EF4-FFF2-40B4-BE49-F238E27FC236}">
                <a16:creationId xmlns:a16="http://schemas.microsoft.com/office/drawing/2014/main" id="{8593BEDB-46BF-FE91-457C-2DFE0C75299C}"/>
              </a:ext>
            </a:extLst>
          </p:cNvPr>
          <p:cNvSpPr txBox="1"/>
          <p:nvPr/>
        </p:nvSpPr>
        <p:spPr>
          <a:xfrm>
            <a:off x="1547664" y="421479"/>
            <a:ext cx="6336901" cy="400110"/>
          </a:xfrm>
          <a:prstGeom prst="rect">
            <a:avLst/>
          </a:prstGeom>
          <a:solidFill>
            <a:srgbClr val="FFFF00"/>
          </a:solidFill>
          <a:ln>
            <a:solidFill>
              <a:schemeClr val="tx1"/>
            </a:solidFill>
          </a:ln>
        </p:spPr>
        <p:txBody>
          <a:bodyPr wrap="square">
            <a:spAutoFit/>
          </a:bodyPr>
          <a:lstStyle/>
          <a:p>
            <a:pPr algn="ctr"/>
            <a:r>
              <a:rPr lang="it-IT" b="1" dirty="0"/>
              <a:t> </a:t>
            </a:r>
            <a:r>
              <a:rPr lang="it-IT" sz="1800" b="1" dirty="0"/>
              <a:t>LE FUNZIONI DEL REVISORE </a:t>
            </a:r>
          </a:p>
        </p:txBody>
      </p:sp>
      <p:sp>
        <p:nvSpPr>
          <p:cNvPr id="6" name="CasellaDiTesto 5">
            <a:extLst>
              <a:ext uri="{FF2B5EF4-FFF2-40B4-BE49-F238E27FC236}">
                <a16:creationId xmlns:a16="http://schemas.microsoft.com/office/drawing/2014/main" id="{81498239-0C67-7EB9-C073-A3F61CF5251F}"/>
              </a:ext>
            </a:extLst>
          </p:cNvPr>
          <p:cNvSpPr txBox="1"/>
          <p:nvPr/>
        </p:nvSpPr>
        <p:spPr>
          <a:xfrm>
            <a:off x="107504" y="930383"/>
            <a:ext cx="8928992" cy="1569660"/>
          </a:xfrm>
          <a:prstGeom prst="rect">
            <a:avLst/>
          </a:prstGeom>
          <a:noFill/>
          <a:ln>
            <a:solidFill>
              <a:schemeClr val="tx1"/>
            </a:solidFill>
          </a:ln>
        </p:spPr>
        <p:txBody>
          <a:bodyPr wrap="square">
            <a:spAutoFit/>
          </a:bodyPr>
          <a:lstStyle/>
          <a:p>
            <a:pPr algn="just"/>
            <a:r>
              <a:rPr lang="it-IT" sz="1600" dirty="0"/>
              <a:t>L’attività di revisione legale è svolta seguendo precisi e specifici standard di riferimento.</a:t>
            </a:r>
          </a:p>
          <a:p>
            <a:pPr algn="just"/>
            <a:r>
              <a:rPr lang="it-IT" sz="1600" dirty="0"/>
              <a:t>Nonostante il legislatore non faccia specifici riferimenti alla relazione esistente fra “crisi” e “ continuità aziendale”, è abbastanza evidente che il revisore al fine di recepire adeguatamente le disposizioni di cui all’art. 25- </a:t>
            </a:r>
            <a:r>
              <a:rPr lang="it-IT" sz="1600" dirty="0" err="1"/>
              <a:t>octies</a:t>
            </a:r>
            <a:r>
              <a:rPr lang="it-IT" sz="1600" dirty="0"/>
              <a:t> CCII non possa prescindere dalle attività di auditing statuite dal Principio </a:t>
            </a:r>
            <a:r>
              <a:rPr lang="it-IT" sz="1600" b="1" dirty="0"/>
              <a:t>ISA 570. </a:t>
            </a:r>
          </a:p>
        </p:txBody>
      </p:sp>
      <p:sp>
        <p:nvSpPr>
          <p:cNvPr id="7" name="Freccia in giù 6">
            <a:extLst>
              <a:ext uri="{FF2B5EF4-FFF2-40B4-BE49-F238E27FC236}">
                <a16:creationId xmlns:a16="http://schemas.microsoft.com/office/drawing/2014/main" id="{60313054-C136-4F9C-8549-F0CA7224B79A}"/>
              </a:ext>
            </a:extLst>
          </p:cNvPr>
          <p:cNvSpPr/>
          <p:nvPr/>
        </p:nvSpPr>
        <p:spPr>
          <a:xfrm>
            <a:off x="3713311" y="2500043"/>
            <a:ext cx="1115864" cy="345361"/>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44AFB7B6-1780-2946-43B5-96DED4572270}"/>
              </a:ext>
            </a:extLst>
          </p:cNvPr>
          <p:cNvSpPr txBox="1"/>
          <p:nvPr/>
        </p:nvSpPr>
        <p:spPr>
          <a:xfrm>
            <a:off x="1295537" y="2885580"/>
            <a:ext cx="6336901" cy="400110"/>
          </a:xfrm>
          <a:prstGeom prst="rect">
            <a:avLst/>
          </a:prstGeom>
          <a:solidFill>
            <a:srgbClr val="FFFF00"/>
          </a:solidFill>
          <a:ln>
            <a:solidFill>
              <a:schemeClr val="tx1"/>
            </a:solidFill>
          </a:ln>
        </p:spPr>
        <p:txBody>
          <a:bodyPr wrap="square">
            <a:spAutoFit/>
          </a:bodyPr>
          <a:lstStyle/>
          <a:p>
            <a:pPr algn="ctr"/>
            <a:r>
              <a:rPr lang="it-IT" b="1" dirty="0"/>
              <a:t> CRITICITA’</a:t>
            </a:r>
          </a:p>
        </p:txBody>
      </p:sp>
      <p:sp>
        <p:nvSpPr>
          <p:cNvPr id="9" name="Ovale 8">
            <a:extLst>
              <a:ext uri="{FF2B5EF4-FFF2-40B4-BE49-F238E27FC236}">
                <a16:creationId xmlns:a16="http://schemas.microsoft.com/office/drawing/2014/main" id="{D744365D-8477-A09E-69D0-98CD9165D56B}"/>
              </a:ext>
            </a:extLst>
          </p:cNvPr>
          <p:cNvSpPr/>
          <p:nvPr/>
        </p:nvSpPr>
        <p:spPr>
          <a:xfrm>
            <a:off x="107504" y="3429000"/>
            <a:ext cx="504056" cy="36933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10" name="CasellaDiTesto 9">
            <a:extLst>
              <a:ext uri="{FF2B5EF4-FFF2-40B4-BE49-F238E27FC236}">
                <a16:creationId xmlns:a16="http://schemas.microsoft.com/office/drawing/2014/main" id="{857D9B77-ECAB-4DE1-5882-CE719B70F568}"/>
              </a:ext>
            </a:extLst>
          </p:cNvPr>
          <p:cNvSpPr txBox="1"/>
          <p:nvPr/>
        </p:nvSpPr>
        <p:spPr>
          <a:xfrm>
            <a:off x="683568" y="3492142"/>
            <a:ext cx="8136904" cy="3046988"/>
          </a:xfrm>
          <a:prstGeom prst="rect">
            <a:avLst/>
          </a:prstGeom>
          <a:noFill/>
          <a:ln>
            <a:solidFill>
              <a:schemeClr val="tx1"/>
            </a:solidFill>
          </a:ln>
        </p:spPr>
        <p:txBody>
          <a:bodyPr wrap="square">
            <a:spAutoFit/>
          </a:bodyPr>
          <a:lstStyle/>
          <a:p>
            <a:pPr algn="just"/>
            <a:r>
              <a:rPr lang="it-IT" sz="1600" dirty="0"/>
              <a:t>Le procedure </a:t>
            </a:r>
            <a:r>
              <a:rPr lang="it-IT" sz="1600" b="1" dirty="0"/>
              <a:t>ISA Italia 570 </a:t>
            </a:r>
            <a:r>
              <a:rPr lang="it-IT" sz="1600" dirty="0"/>
              <a:t>si  riferiscono al momento dell’emissione della propria relazione e non all’eventualità che l’esigenza della segnalazione del venire meno del presupposto della continuità intervenga in corso di esercizio. Lo stesso principio </a:t>
            </a:r>
            <a:r>
              <a:rPr lang="it-IT" sz="1600" b="1" dirty="0"/>
              <a:t>SA Italia 250B</a:t>
            </a:r>
            <a:r>
              <a:rPr lang="it-IT" sz="1600" dirty="0"/>
              <a:t>, che disciplina le verifiche periodiche della regolare tenuta della contabilità sociale affidate al revisore, al par. 14 (“Contenuto delle verifiche periodiche”) non prevede infatti lo svolgimento di procedure di analisi in merito alla situazione economica, patrimoniale e finanziaria della società revisionata o alle prospettive future della stessa. Cionondimeno, proprio lo svolgimento delle verifiche periodiche effettuate presso l’impresa revisionata può rappresentare occasione appropriata per intercettare con ragionevole tempestività elementi informativi idonei per rivelare la ricorrenza dei presupposti per una segnalazione.</a:t>
            </a:r>
          </a:p>
        </p:txBody>
      </p:sp>
    </p:spTree>
    <p:extLst>
      <p:ext uri="{BB962C8B-B14F-4D97-AF65-F5344CB8AC3E}">
        <p14:creationId xmlns:p14="http://schemas.microsoft.com/office/powerpoint/2010/main" val="1769823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CE880-C677-C8E7-A4E7-4B565A29AAF1}"/>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3B5526D-2D4A-4149-420D-3090566B0554}"/>
              </a:ext>
            </a:extLst>
          </p:cNvPr>
          <p:cNvSpPr>
            <a:spLocks noGrp="1"/>
          </p:cNvSpPr>
          <p:nvPr>
            <p:ph type="sldNum" sz="quarter" idx="10"/>
          </p:nvPr>
        </p:nvSpPr>
        <p:spPr/>
        <p:txBody>
          <a:bodyPr/>
          <a:lstStyle/>
          <a:p>
            <a:pPr>
              <a:defRPr/>
            </a:pPr>
            <a:fld id="{39CF1B48-30B5-442F-BC67-BB53F985A07E}" type="slidenum">
              <a:rPr lang="de-DE" smtClean="0"/>
              <a:pPr>
                <a:defRPr/>
              </a:pPr>
              <a:t>25</a:t>
            </a:fld>
            <a:endParaRPr lang="de-DE"/>
          </a:p>
        </p:txBody>
      </p:sp>
      <p:sp>
        <p:nvSpPr>
          <p:cNvPr id="2" name="Segnaposto numero diapositiva 3">
            <a:extLst>
              <a:ext uri="{FF2B5EF4-FFF2-40B4-BE49-F238E27FC236}">
                <a16:creationId xmlns:a16="http://schemas.microsoft.com/office/drawing/2014/main" id="{8867E858-3490-8CC9-EE5F-72DA9458138A}"/>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25</a:t>
            </a:fld>
            <a:endParaRPr lang="de-DE"/>
          </a:p>
        </p:txBody>
      </p:sp>
      <p:sp>
        <p:nvSpPr>
          <p:cNvPr id="3" name="Titolo 1">
            <a:extLst>
              <a:ext uri="{FF2B5EF4-FFF2-40B4-BE49-F238E27FC236}">
                <a16:creationId xmlns:a16="http://schemas.microsoft.com/office/drawing/2014/main" id="{EA9447FF-7449-AA07-1DAB-0E2511D4B058}"/>
              </a:ext>
            </a:extLst>
          </p:cNvPr>
          <p:cNvSpPr txBox="1">
            <a:spLocks/>
          </p:cNvSpPr>
          <p:nvPr/>
        </p:nvSpPr>
        <p:spPr>
          <a:xfrm>
            <a:off x="-108520" y="113702"/>
            <a:ext cx="9145016" cy="307777"/>
          </a:xfrm>
          <a:prstGeom prst="rect">
            <a:avLst/>
          </a:prstGeom>
        </p:spPr>
        <p:txBody>
          <a:bodyPr vert="horz" lIns="91440" tIns="45720" rIns="91440" bIns="45720" rtlCol="0" anchor="ctr">
            <a:normAutofit fontScale="25000" lnSpcReduction="20000"/>
          </a:bodyPr>
          <a:lstStyle>
            <a:lvl1pPr algn="ctr" defTabSz="984834" rtl="0" eaLnBrk="1" latinLnBrk="0" hangingPunct="1">
              <a:spcBef>
                <a:spcPct val="0"/>
              </a:spcBef>
              <a:buNone/>
              <a:defRPr sz="4739" kern="1200">
                <a:solidFill>
                  <a:schemeClr val="tx1"/>
                </a:solidFill>
                <a:latin typeface="+mj-lt"/>
                <a:ea typeface="+mj-ea"/>
                <a:cs typeface="+mj-cs"/>
              </a:defRPr>
            </a:lvl1pPr>
          </a:lstStyle>
          <a:p>
            <a:r>
              <a:rPr lang="it-IT" sz="2000" b="1" dirty="0"/>
              <a:t> </a:t>
            </a:r>
            <a:r>
              <a:rPr lang="it-IT" sz="8000" b="1" dirty="0"/>
              <a:t>NOVITA’ PER I REVISORI art.</a:t>
            </a:r>
            <a:r>
              <a:rPr lang="es-ES" sz="8000" b="1" dirty="0"/>
              <a:t> 25 octies del D.Lgs 136/24 (6)</a:t>
            </a:r>
            <a:endParaRPr lang="it-IT" sz="8000" b="1" dirty="0"/>
          </a:p>
        </p:txBody>
      </p:sp>
      <p:sp>
        <p:nvSpPr>
          <p:cNvPr id="5" name="Ovale 4">
            <a:extLst>
              <a:ext uri="{FF2B5EF4-FFF2-40B4-BE49-F238E27FC236}">
                <a16:creationId xmlns:a16="http://schemas.microsoft.com/office/drawing/2014/main" id="{0445285D-BA44-2B23-566A-2D3FC90996EC}"/>
              </a:ext>
            </a:extLst>
          </p:cNvPr>
          <p:cNvSpPr/>
          <p:nvPr/>
        </p:nvSpPr>
        <p:spPr>
          <a:xfrm>
            <a:off x="264372" y="416186"/>
            <a:ext cx="504056" cy="36933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6" name="CasellaDiTesto 5">
            <a:extLst>
              <a:ext uri="{FF2B5EF4-FFF2-40B4-BE49-F238E27FC236}">
                <a16:creationId xmlns:a16="http://schemas.microsoft.com/office/drawing/2014/main" id="{026BA766-98E0-413C-0628-823F4482B4B3}"/>
              </a:ext>
            </a:extLst>
          </p:cNvPr>
          <p:cNvSpPr txBox="1"/>
          <p:nvPr/>
        </p:nvSpPr>
        <p:spPr>
          <a:xfrm>
            <a:off x="1403549" y="374205"/>
            <a:ext cx="6336901" cy="400110"/>
          </a:xfrm>
          <a:prstGeom prst="rect">
            <a:avLst/>
          </a:prstGeom>
          <a:solidFill>
            <a:srgbClr val="FFFF00"/>
          </a:solidFill>
          <a:ln>
            <a:solidFill>
              <a:schemeClr val="tx1"/>
            </a:solidFill>
          </a:ln>
        </p:spPr>
        <p:txBody>
          <a:bodyPr wrap="square">
            <a:spAutoFit/>
          </a:bodyPr>
          <a:lstStyle/>
          <a:p>
            <a:pPr algn="ctr"/>
            <a:r>
              <a:rPr lang="it-IT" b="1" dirty="0"/>
              <a:t> CRITICITA’ (segue)</a:t>
            </a:r>
          </a:p>
        </p:txBody>
      </p:sp>
      <p:sp>
        <p:nvSpPr>
          <p:cNvPr id="7" name="CasellaDiTesto 6">
            <a:extLst>
              <a:ext uri="{FF2B5EF4-FFF2-40B4-BE49-F238E27FC236}">
                <a16:creationId xmlns:a16="http://schemas.microsoft.com/office/drawing/2014/main" id="{C1000F25-8D7B-47B7-955F-BAD8210A69F9}"/>
              </a:ext>
            </a:extLst>
          </p:cNvPr>
          <p:cNvSpPr txBox="1"/>
          <p:nvPr/>
        </p:nvSpPr>
        <p:spPr>
          <a:xfrm>
            <a:off x="157650" y="864560"/>
            <a:ext cx="8806838" cy="3293209"/>
          </a:xfrm>
          <a:prstGeom prst="rect">
            <a:avLst/>
          </a:prstGeom>
          <a:noFill/>
          <a:ln>
            <a:solidFill>
              <a:schemeClr val="tx1"/>
            </a:solidFill>
          </a:ln>
        </p:spPr>
        <p:txBody>
          <a:bodyPr wrap="square">
            <a:spAutoFit/>
          </a:bodyPr>
          <a:lstStyle/>
          <a:p>
            <a:pPr algn="just"/>
            <a:r>
              <a:rPr lang="it-IT" sz="1600" dirty="0"/>
              <a:t>Altra criticità, gli strumenti di azione e di reazione nei confronti dei gestori attribuiti dall’art. 2409 c.c. al collegio sindacale non possono essere “ di competenza” del revisore legale dei conti. Risulta pertanto evidente che le novità introdotte dal </a:t>
            </a:r>
            <a:r>
              <a:rPr lang="it-IT" sz="1600" dirty="0" err="1"/>
              <a:t>D.Lgs</a:t>
            </a:r>
            <a:r>
              <a:rPr lang="it-IT" sz="1600" dirty="0"/>
              <a:t> 136/2024 rappresentano una chiara sinergia fra le attività dei sindaci e dei revisori se presenti contemporaneamente. </a:t>
            </a:r>
          </a:p>
          <a:p>
            <a:pPr algn="just"/>
            <a:endParaRPr lang="it-IT" sz="1600" dirty="0"/>
          </a:p>
          <a:p>
            <a:pPr algn="just"/>
            <a:r>
              <a:rPr lang="it-IT" sz="1600" dirty="0"/>
              <a:t>Se viceversa, come nel caso di tante aziende di minori dimensioni (srl) l’organo di controllo è presente nella sola figura del revisore legale dei conti che svolge funzioni più tecniche focalizzate  sulla verità dei dati contabili, per cui le loro segnalazioni si devono basare  sui risultati della revisione contabile. Se emergono anomalie, devono informare l’organo gestorio, ma il loro ruolo, pur avendo accesso a tutte le informazioni necessarie per la revisione, non prevede, a differenza dei sindaci, un potere di intervento diretto sulla gestione.</a:t>
            </a:r>
          </a:p>
        </p:txBody>
      </p:sp>
      <p:sp>
        <p:nvSpPr>
          <p:cNvPr id="8" name="CasellaDiTesto 7">
            <a:extLst>
              <a:ext uri="{FF2B5EF4-FFF2-40B4-BE49-F238E27FC236}">
                <a16:creationId xmlns:a16="http://schemas.microsoft.com/office/drawing/2014/main" id="{B7F947D7-059D-2502-EE04-7E49D848586B}"/>
              </a:ext>
            </a:extLst>
          </p:cNvPr>
          <p:cNvSpPr txBox="1"/>
          <p:nvPr/>
        </p:nvSpPr>
        <p:spPr>
          <a:xfrm>
            <a:off x="160853" y="4272902"/>
            <a:ext cx="8888119" cy="1323439"/>
          </a:xfrm>
          <a:prstGeom prst="rect">
            <a:avLst/>
          </a:prstGeom>
          <a:noFill/>
          <a:ln>
            <a:solidFill>
              <a:schemeClr val="tx1"/>
            </a:solidFill>
          </a:ln>
        </p:spPr>
        <p:txBody>
          <a:bodyPr wrap="square">
            <a:spAutoFit/>
          </a:bodyPr>
          <a:lstStyle/>
          <a:p>
            <a:pPr algn="just"/>
            <a:r>
              <a:rPr lang="it-IT" sz="1600" dirty="0"/>
              <a:t>In conclusione, seppur sia i sindaci che i revisori oggi sono investiti del dovere di segnalare ai sensi dell’art. 25-octies, le modalità di intervento degli uni e degli altri differiscono sostanzialmente. </a:t>
            </a:r>
            <a:r>
              <a:rPr lang="it-IT" sz="1600" b="1" dirty="0"/>
              <a:t>I sindaci detengono un ruolo attivo e diretto nella gestione della crisi, mentre i revisori si concentrano sulla correttezza dei dati finanziari e delle pratiche contabili.</a:t>
            </a:r>
          </a:p>
        </p:txBody>
      </p:sp>
      <p:sp>
        <p:nvSpPr>
          <p:cNvPr id="9" name="Freccia in giù 8">
            <a:extLst>
              <a:ext uri="{FF2B5EF4-FFF2-40B4-BE49-F238E27FC236}">
                <a16:creationId xmlns:a16="http://schemas.microsoft.com/office/drawing/2014/main" id="{76387C5C-2FA8-5578-ECEF-8E5BCEDB9073}"/>
              </a:ext>
            </a:extLst>
          </p:cNvPr>
          <p:cNvSpPr/>
          <p:nvPr/>
        </p:nvSpPr>
        <p:spPr>
          <a:xfrm>
            <a:off x="6444306" y="5391305"/>
            <a:ext cx="1296144" cy="469445"/>
          </a:xfrm>
          <a:prstGeom prst="downArrow">
            <a:avLst/>
          </a:prstGeom>
          <a:solidFill>
            <a:schemeClr val="accent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a16="http://schemas.microsoft.com/office/drawing/2014/main" id="{159B9FA8-2C87-17CE-0060-308C8D56616F}"/>
              </a:ext>
            </a:extLst>
          </p:cNvPr>
          <p:cNvSpPr/>
          <p:nvPr/>
        </p:nvSpPr>
        <p:spPr>
          <a:xfrm>
            <a:off x="1556805" y="5886497"/>
            <a:ext cx="7536944" cy="806697"/>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6EAD8EA0-D66E-A323-1255-05004B6D0A0B}"/>
              </a:ext>
            </a:extLst>
          </p:cNvPr>
          <p:cNvSpPr txBox="1"/>
          <p:nvPr/>
        </p:nvSpPr>
        <p:spPr>
          <a:xfrm>
            <a:off x="2049688" y="6016333"/>
            <a:ext cx="6551178" cy="523220"/>
          </a:xfrm>
          <a:prstGeom prst="rect">
            <a:avLst/>
          </a:prstGeom>
          <a:noFill/>
        </p:spPr>
        <p:txBody>
          <a:bodyPr wrap="square" rtlCol="0">
            <a:spAutoFit/>
          </a:bodyPr>
          <a:lstStyle/>
          <a:p>
            <a:pPr algn="ctr"/>
            <a:r>
              <a:rPr lang="it-IT" sz="1400" b="1" dirty="0"/>
              <a:t>CNDCEC, “Sindaci e revisori legali: la nomina del Tribunale e la disciplina degli incarichi nelle srl”, 17 giugno 2025</a:t>
            </a:r>
          </a:p>
        </p:txBody>
      </p:sp>
    </p:spTree>
    <p:extLst>
      <p:ext uri="{BB962C8B-B14F-4D97-AF65-F5344CB8AC3E}">
        <p14:creationId xmlns:p14="http://schemas.microsoft.com/office/powerpoint/2010/main" val="1412262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5F48A-544E-F27A-D725-550ACB49D8DD}"/>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B2D60A6-EEB8-1F3A-AA37-20FCD27420A8}"/>
              </a:ext>
            </a:extLst>
          </p:cNvPr>
          <p:cNvSpPr>
            <a:spLocks noGrp="1"/>
          </p:cNvSpPr>
          <p:nvPr>
            <p:ph type="sldNum" sz="quarter" idx="10"/>
          </p:nvPr>
        </p:nvSpPr>
        <p:spPr/>
        <p:txBody>
          <a:bodyPr/>
          <a:lstStyle/>
          <a:p>
            <a:pPr>
              <a:defRPr/>
            </a:pPr>
            <a:fld id="{39CF1B48-30B5-442F-BC67-BB53F985A07E}" type="slidenum">
              <a:rPr lang="de-DE" smtClean="0"/>
              <a:pPr>
                <a:defRPr/>
              </a:pPr>
              <a:t>26</a:t>
            </a:fld>
            <a:endParaRPr lang="de-DE"/>
          </a:p>
        </p:txBody>
      </p:sp>
      <p:sp>
        <p:nvSpPr>
          <p:cNvPr id="2" name="Segnaposto numero diapositiva 3">
            <a:extLst>
              <a:ext uri="{FF2B5EF4-FFF2-40B4-BE49-F238E27FC236}">
                <a16:creationId xmlns:a16="http://schemas.microsoft.com/office/drawing/2014/main" id="{79AA91D0-D850-8BA1-E037-A7837D1678D6}"/>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26</a:t>
            </a:fld>
            <a:endParaRPr lang="de-DE"/>
          </a:p>
        </p:txBody>
      </p:sp>
      <p:sp>
        <p:nvSpPr>
          <p:cNvPr id="3" name="Segnaposto numero diapositiva 3">
            <a:extLst>
              <a:ext uri="{FF2B5EF4-FFF2-40B4-BE49-F238E27FC236}">
                <a16:creationId xmlns:a16="http://schemas.microsoft.com/office/drawing/2014/main" id="{D6F9BA62-54FC-00E9-38A6-252269274E96}"/>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26</a:t>
            </a:fld>
            <a:endParaRPr lang="de-DE"/>
          </a:p>
        </p:txBody>
      </p:sp>
      <p:graphicFrame>
        <p:nvGraphicFramePr>
          <p:cNvPr id="5" name="Tabella 4">
            <a:extLst>
              <a:ext uri="{FF2B5EF4-FFF2-40B4-BE49-F238E27FC236}">
                <a16:creationId xmlns:a16="http://schemas.microsoft.com/office/drawing/2014/main" id="{C2D0E4F8-A27B-2F2D-2264-3E4675B2068E}"/>
              </a:ext>
            </a:extLst>
          </p:cNvPr>
          <p:cNvGraphicFramePr>
            <a:graphicFrameLocks noGrp="1"/>
          </p:cNvGraphicFramePr>
          <p:nvPr>
            <p:extLst>
              <p:ext uri="{D42A27DB-BD31-4B8C-83A1-F6EECF244321}">
                <p14:modId xmlns:p14="http://schemas.microsoft.com/office/powerpoint/2010/main" val="1346290337"/>
              </p:ext>
            </p:extLst>
          </p:nvPr>
        </p:nvGraphicFramePr>
        <p:xfrm>
          <a:off x="125774" y="620688"/>
          <a:ext cx="9046210" cy="5911205"/>
        </p:xfrm>
        <a:graphic>
          <a:graphicData uri="http://schemas.openxmlformats.org/drawingml/2006/table">
            <a:tbl>
              <a:tblPr firstRow="1" bandRow="1">
                <a:tableStyleId>{2D5ABB26-0587-4C30-8999-92F81FD0307C}</a:tableStyleId>
              </a:tblPr>
              <a:tblGrid>
                <a:gridCol w="4409946">
                  <a:extLst>
                    <a:ext uri="{9D8B030D-6E8A-4147-A177-3AD203B41FA5}">
                      <a16:colId xmlns:a16="http://schemas.microsoft.com/office/drawing/2014/main" val="3346019362"/>
                    </a:ext>
                  </a:extLst>
                </a:gridCol>
                <a:gridCol w="4636264">
                  <a:extLst>
                    <a:ext uri="{9D8B030D-6E8A-4147-A177-3AD203B41FA5}">
                      <a16:colId xmlns:a16="http://schemas.microsoft.com/office/drawing/2014/main" val="4277620861"/>
                    </a:ext>
                  </a:extLst>
                </a:gridCol>
              </a:tblGrid>
              <a:tr h="216024">
                <a:tc>
                  <a:txBody>
                    <a:bodyPr/>
                    <a:lstStyle/>
                    <a:p>
                      <a:pPr algn="just">
                        <a:lnSpc>
                          <a:spcPct val="100000"/>
                        </a:lnSpc>
                        <a:spcBef>
                          <a:spcPts val="45"/>
                        </a:spcBef>
                      </a:pPr>
                      <a:r>
                        <a:rPr sz="1200" b="1" dirty="0" err="1">
                          <a:solidFill>
                            <a:schemeClr val="tx1"/>
                          </a:solidFill>
                          <a:latin typeface="+mj-lt"/>
                          <a:cs typeface="Georgia"/>
                        </a:rPr>
                        <a:t>Normativa</a:t>
                      </a:r>
                      <a:r>
                        <a:rPr sz="1200" b="1" spc="25" dirty="0">
                          <a:solidFill>
                            <a:schemeClr val="tx1"/>
                          </a:solidFill>
                          <a:latin typeface="+mj-lt"/>
                          <a:cs typeface="Georgia"/>
                        </a:rPr>
                        <a:t> </a:t>
                      </a:r>
                      <a:r>
                        <a:rPr sz="1200" b="1" spc="-10" dirty="0" err="1">
                          <a:solidFill>
                            <a:schemeClr val="tx1"/>
                          </a:solidFill>
                          <a:latin typeface="+mj-lt"/>
                          <a:cs typeface="Georgia"/>
                        </a:rPr>
                        <a:t>vigente</a:t>
                      </a:r>
                      <a:endParaRPr sz="1200" dirty="0">
                        <a:solidFill>
                          <a:schemeClr val="tx1"/>
                        </a:solidFill>
                        <a:latin typeface="+mj-lt"/>
                        <a:cs typeface="Georgia"/>
                      </a:endParaRPr>
                    </a:p>
                  </a:txBody>
                  <a:tcPr marL="0"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45"/>
                        </a:spcBef>
                      </a:pPr>
                      <a:r>
                        <a:rPr lang="it-IT" sz="1200" b="1" dirty="0">
                          <a:solidFill>
                            <a:schemeClr val="tx1"/>
                          </a:solidFill>
                          <a:latin typeface="+mj-lt"/>
                          <a:cs typeface="Georgia"/>
                        </a:rPr>
                        <a:t>A.C.</a:t>
                      </a:r>
                      <a:r>
                        <a:rPr lang="it-IT" sz="1200" b="1" spc="10" dirty="0">
                          <a:solidFill>
                            <a:schemeClr val="tx1"/>
                          </a:solidFill>
                          <a:latin typeface="+mj-lt"/>
                          <a:cs typeface="Georgia"/>
                        </a:rPr>
                        <a:t> </a:t>
                      </a:r>
                      <a:r>
                        <a:rPr lang="it-IT" sz="1200" b="1" spc="-20" dirty="0">
                          <a:solidFill>
                            <a:schemeClr val="tx1"/>
                          </a:solidFill>
                          <a:highlight>
                            <a:srgbClr val="00FFFF"/>
                          </a:highlight>
                          <a:latin typeface="+mj-lt"/>
                          <a:cs typeface="Georgia"/>
                        </a:rPr>
                        <a:t>1276 LEGGE 35 del 14/03/25 in vigore dal12/04/25</a:t>
                      </a:r>
                      <a:endParaRPr sz="1200" dirty="0">
                        <a:solidFill>
                          <a:schemeClr val="tx1"/>
                        </a:solidFill>
                        <a:highlight>
                          <a:srgbClr val="00FFFF"/>
                        </a:highlight>
                        <a:latin typeface="+mj-lt"/>
                        <a:cs typeface="Georgia"/>
                      </a:endParaRPr>
                    </a:p>
                  </a:txBody>
                  <a:tcPr marL="0"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3448540"/>
                  </a:ext>
                </a:extLst>
              </a:tr>
              <a:tr h="309235">
                <a:tc gridSpan="2">
                  <a:txBody>
                    <a:bodyPr/>
                    <a:lstStyle/>
                    <a:p>
                      <a:pPr algn="just">
                        <a:lnSpc>
                          <a:spcPct val="100000"/>
                        </a:lnSpc>
                        <a:spcBef>
                          <a:spcPts val="45"/>
                        </a:spcBef>
                      </a:pPr>
                      <a:r>
                        <a:rPr sz="1200" b="1" dirty="0">
                          <a:solidFill>
                            <a:schemeClr val="tx1"/>
                          </a:solidFill>
                          <a:latin typeface="+mj-lt"/>
                          <a:cs typeface="Georgia"/>
                        </a:rPr>
                        <a:t>Codice</a:t>
                      </a:r>
                      <a:r>
                        <a:rPr sz="1200" b="1" spc="30" dirty="0">
                          <a:solidFill>
                            <a:schemeClr val="tx1"/>
                          </a:solidFill>
                          <a:latin typeface="+mj-lt"/>
                          <a:cs typeface="Georgia"/>
                        </a:rPr>
                        <a:t> </a:t>
                      </a:r>
                      <a:r>
                        <a:rPr sz="1200" b="1" dirty="0">
                          <a:solidFill>
                            <a:schemeClr val="tx1"/>
                          </a:solidFill>
                          <a:latin typeface="+mj-lt"/>
                          <a:cs typeface="Georgia"/>
                        </a:rPr>
                        <a:t>civile</a:t>
                      </a:r>
                      <a:r>
                        <a:rPr sz="1200" b="1" spc="15" dirty="0">
                          <a:solidFill>
                            <a:schemeClr val="tx1"/>
                          </a:solidFill>
                          <a:latin typeface="+mj-lt"/>
                          <a:cs typeface="Georgia"/>
                        </a:rPr>
                        <a:t> </a:t>
                      </a:r>
                      <a:r>
                        <a:rPr sz="1200" b="1" dirty="0">
                          <a:solidFill>
                            <a:schemeClr val="tx1"/>
                          </a:solidFill>
                          <a:latin typeface="+mj-lt"/>
                          <a:cs typeface="Georgia"/>
                        </a:rPr>
                        <a:t>Art.</a:t>
                      </a:r>
                      <a:r>
                        <a:rPr sz="1200" b="1" spc="25" dirty="0">
                          <a:solidFill>
                            <a:schemeClr val="tx1"/>
                          </a:solidFill>
                          <a:latin typeface="+mj-lt"/>
                          <a:cs typeface="Georgia"/>
                        </a:rPr>
                        <a:t> </a:t>
                      </a:r>
                      <a:r>
                        <a:rPr sz="1200" b="1" spc="-20" dirty="0">
                          <a:solidFill>
                            <a:schemeClr val="tx1"/>
                          </a:solidFill>
                          <a:latin typeface="+mj-lt"/>
                          <a:cs typeface="Georgia"/>
                        </a:rPr>
                        <a:t>2407</a:t>
                      </a:r>
                      <a:endParaRPr sz="1200" dirty="0">
                        <a:solidFill>
                          <a:schemeClr val="tx1"/>
                        </a:solidFill>
                        <a:latin typeface="+mj-lt"/>
                        <a:cs typeface="Georgia"/>
                      </a:endParaRPr>
                    </a:p>
                  </a:txBody>
                  <a:tcPr marL="0"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1282917702"/>
                  </a:ext>
                </a:extLst>
              </a:tr>
              <a:tr h="158115">
                <a:tc>
                  <a:txBody>
                    <a:bodyPr/>
                    <a:lstStyle/>
                    <a:p>
                      <a:pPr algn="just">
                        <a:lnSpc>
                          <a:spcPts val="1100"/>
                        </a:lnSpc>
                        <a:spcBef>
                          <a:spcPts val="45"/>
                        </a:spcBef>
                      </a:pPr>
                      <a:r>
                        <a:rPr sz="1200" b="1" spc="-10" dirty="0">
                          <a:solidFill>
                            <a:schemeClr val="tx1"/>
                          </a:solidFill>
                          <a:latin typeface="+mj-lt"/>
                          <a:cs typeface="Georgia"/>
                        </a:rPr>
                        <a:t>Responsabilità</a:t>
                      </a:r>
                      <a:endParaRPr sz="1200" dirty="0">
                        <a:solidFill>
                          <a:schemeClr val="tx1"/>
                        </a:solidFill>
                        <a:latin typeface="+mj-lt"/>
                        <a:cs typeface="Georgia"/>
                      </a:endParaRPr>
                    </a:p>
                  </a:txBody>
                  <a:tcPr marL="0"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100"/>
                        </a:lnSpc>
                        <a:spcBef>
                          <a:spcPts val="45"/>
                        </a:spcBef>
                      </a:pPr>
                      <a:r>
                        <a:rPr lang="it-IT" sz="1200" b="1" spc="-10" dirty="0">
                          <a:solidFill>
                            <a:schemeClr val="tx1"/>
                          </a:solidFill>
                          <a:latin typeface="+mj-lt"/>
                          <a:cs typeface="Georgia"/>
                        </a:rPr>
                        <a:t>Responsabilità</a:t>
                      </a:r>
                      <a:endParaRPr sz="1200" dirty="0">
                        <a:solidFill>
                          <a:schemeClr val="tx1"/>
                        </a:solidFill>
                        <a:latin typeface="+mj-lt"/>
                        <a:cs typeface="Georgia"/>
                      </a:endParaRPr>
                    </a:p>
                  </a:txBody>
                  <a:tcPr marL="0"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6538941"/>
                  </a:ext>
                </a:extLst>
              </a:tr>
              <a:tr h="998219">
                <a:tc>
                  <a:txBody>
                    <a:bodyPr/>
                    <a:lstStyle/>
                    <a:p>
                      <a:pPr marL="34925" algn="just">
                        <a:lnSpc>
                          <a:spcPct val="100000"/>
                        </a:lnSpc>
                        <a:spcBef>
                          <a:spcPts val="45"/>
                        </a:spcBef>
                      </a:pPr>
                      <a:r>
                        <a:rPr sz="1200" b="1" dirty="0">
                          <a:solidFill>
                            <a:schemeClr val="tx1"/>
                          </a:solidFill>
                          <a:latin typeface="+mj-lt"/>
                          <a:cs typeface="Georgia"/>
                        </a:rPr>
                        <a:t>I</a:t>
                      </a:r>
                      <a:r>
                        <a:rPr sz="1200" b="1" spc="15" dirty="0">
                          <a:solidFill>
                            <a:schemeClr val="tx1"/>
                          </a:solidFill>
                          <a:latin typeface="+mj-lt"/>
                          <a:cs typeface="Georgia"/>
                        </a:rPr>
                        <a:t> </a:t>
                      </a:r>
                      <a:r>
                        <a:rPr sz="1200" b="1" dirty="0">
                          <a:solidFill>
                            <a:schemeClr val="tx1"/>
                          </a:solidFill>
                          <a:latin typeface="+mj-lt"/>
                          <a:cs typeface="Georgia"/>
                        </a:rPr>
                        <a:t>sindaci</a:t>
                      </a:r>
                      <a:r>
                        <a:rPr sz="1200" b="1" spc="25" dirty="0">
                          <a:solidFill>
                            <a:schemeClr val="tx1"/>
                          </a:solidFill>
                          <a:latin typeface="+mj-lt"/>
                          <a:cs typeface="Georgia"/>
                        </a:rPr>
                        <a:t> </a:t>
                      </a:r>
                      <a:r>
                        <a:rPr sz="1200" b="1" dirty="0">
                          <a:solidFill>
                            <a:schemeClr val="tx1"/>
                          </a:solidFill>
                          <a:latin typeface="+mj-lt"/>
                          <a:cs typeface="Georgia"/>
                        </a:rPr>
                        <a:t>devono</a:t>
                      </a:r>
                      <a:r>
                        <a:rPr sz="1200" b="1" spc="30" dirty="0">
                          <a:solidFill>
                            <a:schemeClr val="tx1"/>
                          </a:solidFill>
                          <a:latin typeface="+mj-lt"/>
                          <a:cs typeface="Georgia"/>
                        </a:rPr>
                        <a:t> </a:t>
                      </a:r>
                      <a:r>
                        <a:rPr sz="1200" b="1" dirty="0">
                          <a:solidFill>
                            <a:schemeClr val="tx1"/>
                          </a:solidFill>
                          <a:latin typeface="+mj-lt"/>
                          <a:cs typeface="Georgia"/>
                        </a:rPr>
                        <a:t>adempiere</a:t>
                      </a:r>
                      <a:r>
                        <a:rPr sz="1200" b="1" spc="5" dirty="0">
                          <a:solidFill>
                            <a:schemeClr val="tx1"/>
                          </a:solidFill>
                          <a:latin typeface="+mj-lt"/>
                          <a:cs typeface="Georgia"/>
                        </a:rPr>
                        <a:t> </a:t>
                      </a:r>
                      <a:r>
                        <a:rPr sz="1200" b="1" dirty="0">
                          <a:solidFill>
                            <a:schemeClr val="tx1"/>
                          </a:solidFill>
                          <a:latin typeface="+mj-lt"/>
                          <a:cs typeface="Georgia"/>
                        </a:rPr>
                        <a:t>i</a:t>
                      </a:r>
                      <a:r>
                        <a:rPr sz="1200" b="1" spc="15" dirty="0">
                          <a:solidFill>
                            <a:schemeClr val="tx1"/>
                          </a:solidFill>
                          <a:latin typeface="+mj-lt"/>
                          <a:cs typeface="Georgia"/>
                        </a:rPr>
                        <a:t> </a:t>
                      </a:r>
                      <a:r>
                        <a:rPr sz="1200" b="1" dirty="0">
                          <a:solidFill>
                            <a:schemeClr val="tx1"/>
                          </a:solidFill>
                          <a:latin typeface="+mj-lt"/>
                          <a:cs typeface="Georgia"/>
                        </a:rPr>
                        <a:t>loro</a:t>
                      </a:r>
                      <a:r>
                        <a:rPr sz="1200" b="1" spc="5" dirty="0">
                          <a:solidFill>
                            <a:schemeClr val="tx1"/>
                          </a:solidFill>
                          <a:latin typeface="+mj-lt"/>
                          <a:cs typeface="Georgia"/>
                        </a:rPr>
                        <a:t> </a:t>
                      </a:r>
                      <a:r>
                        <a:rPr sz="1200" b="1" dirty="0">
                          <a:solidFill>
                            <a:schemeClr val="tx1"/>
                          </a:solidFill>
                          <a:latin typeface="+mj-lt"/>
                          <a:cs typeface="Georgia"/>
                        </a:rPr>
                        <a:t>doveri</a:t>
                      </a:r>
                      <a:r>
                        <a:rPr sz="1200" b="1" spc="25" dirty="0">
                          <a:solidFill>
                            <a:schemeClr val="tx1"/>
                          </a:solidFill>
                          <a:latin typeface="+mj-lt"/>
                          <a:cs typeface="Georgia"/>
                        </a:rPr>
                        <a:t> </a:t>
                      </a:r>
                      <a:r>
                        <a:rPr sz="1200" b="1" dirty="0">
                          <a:solidFill>
                            <a:schemeClr val="tx1"/>
                          </a:solidFill>
                          <a:latin typeface="+mj-lt"/>
                          <a:cs typeface="Georgia"/>
                        </a:rPr>
                        <a:t>con</a:t>
                      </a:r>
                      <a:r>
                        <a:rPr sz="1200" b="1" spc="25" dirty="0">
                          <a:solidFill>
                            <a:schemeClr val="tx1"/>
                          </a:solidFill>
                          <a:latin typeface="+mj-lt"/>
                          <a:cs typeface="Georgia"/>
                        </a:rPr>
                        <a:t> </a:t>
                      </a:r>
                      <a:r>
                        <a:rPr sz="1200" b="1" dirty="0">
                          <a:solidFill>
                            <a:schemeClr val="tx1"/>
                          </a:solidFill>
                          <a:latin typeface="+mj-lt"/>
                          <a:cs typeface="Georgia"/>
                        </a:rPr>
                        <a:t>la</a:t>
                      </a:r>
                      <a:r>
                        <a:rPr sz="1200" b="1" spc="10" dirty="0">
                          <a:solidFill>
                            <a:schemeClr val="tx1"/>
                          </a:solidFill>
                          <a:latin typeface="+mj-lt"/>
                          <a:cs typeface="Georgia"/>
                        </a:rPr>
                        <a:t> </a:t>
                      </a:r>
                      <a:r>
                        <a:rPr sz="1200" b="1" dirty="0" err="1">
                          <a:solidFill>
                            <a:schemeClr val="tx1"/>
                          </a:solidFill>
                          <a:latin typeface="+mj-lt"/>
                          <a:cs typeface="Georgia"/>
                        </a:rPr>
                        <a:t>professionalità</a:t>
                      </a:r>
                      <a:r>
                        <a:rPr sz="1200" b="1" spc="30" dirty="0">
                          <a:solidFill>
                            <a:schemeClr val="tx1"/>
                          </a:solidFill>
                          <a:latin typeface="+mj-lt"/>
                          <a:cs typeface="Georgia"/>
                        </a:rPr>
                        <a:t> </a:t>
                      </a:r>
                      <a:r>
                        <a:rPr sz="1200" b="1" spc="-50" dirty="0">
                          <a:solidFill>
                            <a:schemeClr val="tx1"/>
                          </a:solidFill>
                          <a:latin typeface="+mj-lt"/>
                          <a:cs typeface="Georgia"/>
                        </a:rPr>
                        <a:t>e</a:t>
                      </a:r>
                      <a:r>
                        <a:rPr lang="it-IT" sz="1200" b="1" spc="-50" dirty="0">
                          <a:solidFill>
                            <a:schemeClr val="tx1"/>
                          </a:solidFill>
                          <a:latin typeface="+mj-lt"/>
                          <a:cs typeface="Georgia"/>
                        </a:rPr>
                        <a:t> l</a:t>
                      </a:r>
                      <a:r>
                        <a:rPr sz="1200" b="1" dirty="0">
                          <a:solidFill>
                            <a:schemeClr val="tx1"/>
                          </a:solidFill>
                          <a:latin typeface="+mj-lt"/>
                          <a:cs typeface="Georgia"/>
                        </a:rPr>
                        <a:t>a</a:t>
                      </a:r>
                      <a:r>
                        <a:rPr sz="1200" b="1" spc="15" dirty="0">
                          <a:solidFill>
                            <a:schemeClr val="tx1"/>
                          </a:solidFill>
                          <a:latin typeface="+mj-lt"/>
                          <a:cs typeface="Georgia"/>
                        </a:rPr>
                        <a:t> </a:t>
                      </a:r>
                      <a:r>
                        <a:rPr sz="1200" b="1" dirty="0">
                          <a:solidFill>
                            <a:schemeClr val="tx1"/>
                          </a:solidFill>
                          <a:latin typeface="+mj-lt"/>
                          <a:cs typeface="Georgia"/>
                        </a:rPr>
                        <a:t>diligenza</a:t>
                      </a:r>
                      <a:r>
                        <a:rPr sz="1200" b="1" spc="25" dirty="0">
                          <a:solidFill>
                            <a:schemeClr val="tx1"/>
                          </a:solidFill>
                          <a:latin typeface="+mj-lt"/>
                          <a:cs typeface="Georgia"/>
                        </a:rPr>
                        <a:t> </a:t>
                      </a:r>
                      <a:r>
                        <a:rPr sz="1200" b="1" dirty="0">
                          <a:solidFill>
                            <a:schemeClr val="tx1"/>
                          </a:solidFill>
                          <a:latin typeface="+mj-lt"/>
                          <a:cs typeface="Georgia"/>
                        </a:rPr>
                        <a:t>richieste</a:t>
                      </a:r>
                      <a:r>
                        <a:rPr sz="1200" b="1" spc="45" dirty="0">
                          <a:solidFill>
                            <a:schemeClr val="tx1"/>
                          </a:solidFill>
                          <a:latin typeface="+mj-lt"/>
                          <a:cs typeface="Georgia"/>
                        </a:rPr>
                        <a:t> </a:t>
                      </a:r>
                      <a:r>
                        <a:rPr sz="1200" b="1" dirty="0">
                          <a:solidFill>
                            <a:schemeClr val="tx1"/>
                          </a:solidFill>
                          <a:latin typeface="+mj-lt"/>
                          <a:cs typeface="Georgia"/>
                        </a:rPr>
                        <a:t>dalla</a:t>
                      </a:r>
                      <a:r>
                        <a:rPr sz="1200" b="1" spc="-10" dirty="0">
                          <a:solidFill>
                            <a:schemeClr val="tx1"/>
                          </a:solidFill>
                          <a:latin typeface="+mj-lt"/>
                          <a:cs typeface="Georgia"/>
                        </a:rPr>
                        <a:t> </a:t>
                      </a:r>
                      <a:r>
                        <a:rPr sz="1200" b="1" dirty="0">
                          <a:solidFill>
                            <a:schemeClr val="tx1"/>
                          </a:solidFill>
                          <a:latin typeface="+mj-lt"/>
                          <a:cs typeface="Georgia"/>
                        </a:rPr>
                        <a:t>natura</a:t>
                      </a:r>
                      <a:r>
                        <a:rPr sz="1200" b="1" spc="40" dirty="0">
                          <a:solidFill>
                            <a:schemeClr val="tx1"/>
                          </a:solidFill>
                          <a:latin typeface="+mj-lt"/>
                          <a:cs typeface="Georgia"/>
                        </a:rPr>
                        <a:t> </a:t>
                      </a:r>
                      <a:r>
                        <a:rPr sz="1200" b="1" dirty="0">
                          <a:solidFill>
                            <a:schemeClr val="tx1"/>
                          </a:solidFill>
                          <a:latin typeface="+mj-lt"/>
                          <a:cs typeface="Georgia"/>
                        </a:rPr>
                        <a:t>dell'incarico;</a:t>
                      </a:r>
                      <a:r>
                        <a:rPr sz="1200" b="1" spc="5" dirty="0">
                          <a:solidFill>
                            <a:schemeClr val="tx1"/>
                          </a:solidFill>
                          <a:latin typeface="+mj-lt"/>
                          <a:cs typeface="Georgia"/>
                        </a:rPr>
                        <a:t> </a:t>
                      </a:r>
                      <a:r>
                        <a:rPr sz="1200" b="1" spc="-20" dirty="0">
                          <a:solidFill>
                            <a:schemeClr val="tx1"/>
                          </a:solidFill>
                          <a:latin typeface="+mj-lt"/>
                          <a:cs typeface="Georgia"/>
                        </a:rPr>
                        <a:t>sono </a:t>
                      </a:r>
                      <a:r>
                        <a:rPr sz="1200" b="1" dirty="0">
                          <a:solidFill>
                            <a:schemeClr val="tx1"/>
                          </a:solidFill>
                          <a:latin typeface="+mj-lt"/>
                          <a:cs typeface="Georgia"/>
                        </a:rPr>
                        <a:t>responsabili</a:t>
                      </a:r>
                      <a:r>
                        <a:rPr sz="1200" b="1" spc="15" dirty="0">
                          <a:solidFill>
                            <a:schemeClr val="tx1"/>
                          </a:solidFill>
                          <a:latin typeface="+mj-lt"/>
                          <a:cs typeface="Georgia"/>
                        </a:rPr>
                        <a:t> </a:t>
                      </a:r>
                      <a:r>
                        <a:rPr sz="1200" b="1" dirty="0">
                          <a:solidFill>
                            <a:schemeClr val="tx1"/>
                          </a:solidFill>
                          <a:latin typeface="+mj-lt"/>
                          <a:cs typeface="Georgia"/>
                        </a:rPr>
                        <a:t>della</a:t>
                      </a:r>
                      <a:r>
                        <a:rPr sz="1200" b="1" spc="5" dirty="0">
                          <a:solidFill>
                            <a:schemeClr val="tx1"/>
                          </a:solidFill>
                          <a:latin typeface="+mj-lt"/>
                          <a:cs typeface="Georgia"/>
                        </a:rPr>
                        <a:t> </a:t>
                      </a:r>
                      <a:r>
                        <a:rPr sz="1200" b="1" dirty="0">
                          <a:solidFill>
                            <a:schemeClr val="tx1"/>
                          </a:solidFill>
                          <a:latin typeface="+mj-lt"/>
                          <a:cs typeface="Georgia"/>
                        </a:rPr>
                        <a:t>verità</a:t>
                      </a:r>
                      <a:r>
                        <a:rPr sz="1200" b="1" spc="25" dirty="0">
                          <a:solidFill>
                            <a:schemeClr val="tx1"/>
                          </a:solidFill>
                          <a:latin typeface="+mj-lt"/>
                          <a:cs typeface="Georgia"/>
                        </a:rPr>
                        <a:t> </a:t>
                      </a:r>
                      <a:r>
                        <a:rPr sz="1200" b="1" dirty="0">
                          <a:solidFill>
                            <a:schemeClr val="tx1"/>
                          </a:solidFill>
                          <a:latin typeface="+mj-lt"/>
                          <a:cs typeface="Georgia"/>
                        </a:rPr>
                        <a:t>delle</a:t>
                      </a:r>
                      <a:r>
                        <a:rPr sz="1200" b="1" spc="10" dirty="0">
                          <a:solidFill>
                            <a:schemeClr val="tx1"/>
                          </a:solidFill>
                          <a:latin typeface="+mj-lt"/>
                          <a:cs typeface="Georgia"/>
                        </a:rPr>
                        <a:t> </a:t>
                      </a:r>
                      <a:r>
                        <a:rPr sz="1200" b="1" dirty="0">
                          <a:solidFill>
                            <a:schemeClr val="tx1"/>
                          </a:solidFill>
                          <a:latin typeface="+mj-lt"/>
                          <a:cs typeface="Georgia"/>
                        </a:rPr>
                        <a:t>loro</a:t>
                      </a:r>
                      <a:r>
                        <a:rPr sz="1200" b="1" spc="15" dirty="0">
                          <a:solidFill>
                            <a:schemeClr val="tx1"/>
                          </a:solidFill>
                          <a:latin typeface="+mj-lt"/>
                          <a:cs typeface="Georgia"/>
                        </a:rPr>
                        <a:t> </a:t>
                      </a:r>
                      <a:r>
                        <a:rPr sz="1200" b="1" dirty="0">
                          <a:solidFill>
                            <a:schemeClr val="tx1"/>
                          </a:solidFill>
                          <a:latin typeface="+mj-lt"/>
                          <a:cs typeface="Georgia"/>
                        </a:rPr>
                        <a:t>attestazioni</a:t>
                      </a:r>
                      <a:r>
                        <a:rPr sz="1200" b="1" spc="35" dirty="0">
                          <a:solidFill>
                            <a:schemeClr val="tx1"/>
                          </a:solidFill>
                          <a:latin typeface="+mj-lt"/>
                          <a:cs typeface="Georgia"/>
                        </a:rPr>
                        <a:t> </a:t>
                      </a:r>
                      <a:r>
                        <a:rPr sz="1200" b="1" dirty="0">
                          <a:solidFill>
                            <a:schemeClr val="tx1"/>
                          </a:solidFill>
                          <a:latin typeface="+mj-lt"/>
                          <a:cs typeface="Georgia"/>
                        </a:rPr>
                        <a:t>e</a:t>
                      </a:r>
                      <a:r>
                        <a:rPr sz="1200" b="1" spc="10" dirty="0">
                          <a:solidFill>
                            <a:schemeClr val="tx1"/>
                          </a:solidFill>
                          <a:latin typeface="+mj-lt"/>
                          <a:cs typeface="Georgia"/>
                        </a:rPr>
                        <a:t> </a:t>
                      </a:r>
                      <a:r>
                        <a:rPr sz="1200" b="1" spc="-10" dirty="0">
                          <a:solidFill>
                            <a:schemeClr val="tx1"/>
                          </a:solidFill>
                          <a:latin typeface="+mj-lt"/>
                          <a:cs typeface="Georgia"/>
                        </a:rPr>
                        <a:t>devono </a:t>
                      </a:r>
                      <a:r>
                        <a:rPr sz="1200" b="1" dirty="0">
                          <a:solidFill>
                            <a:schemeClr val="tx1"/>
                          </a:solidFill>
                          <a:latin typeface="+mj-lt"/>
                          <a:cs typeface="Georgia"/>
                        </a:rPr>
                        <a:t>conservare</a:t>
                      </a:r>
                      <a:r>
                        <a:rPr sz="1200" b="1" spc="15" dirty="0">
                          <a:solidFill>
                            <a:schemeClr val="tx1"/>
                          </a:solidFill>
                          <a:latin typeface="+mj-lt"/>
                          <a:cs typeface="Georgia"/>
                        </a:rPr>
                        <a:t> </a:t>
                      </a:r>
                      <a:r>
                        <a:rPr sz="1200" b="1" dirty="0">
                          <a:solidFill>
                            <a:schemeClr val="tx1"/>
                          </a:solidFill>
                          <a:latin typeface="+mj-lt"/>
                          <a:cs typeface="Georgia"/>
                        </a:rPr>
                        <a:t>il</a:t>
                      </a:r>
                      <a:r>
                        <a:rPr sz="1200" b="1" spc="15" dirty="0">
                          <a:solidFill>
                            <a:schemeClr val="tx1"/>
                          </a:solidFill>
                          <a:latin typeface="+mj-lt"/>
                          <a:cs typeface="Georgia"/>
                        </a:rPr>
                        <a:t> </a:t>
                      </a:r>
                      <a:r>
                        <a:rPr sz="1200" b="1" dirty="0">
                          <a:solidFill>
                            <a:schemeClr val="tx1"/>
                          </a:solidFill>
                          <a:latin typeface="+mj-lt"/>
                          <a:cs typeface="Georgia"/>
                        </a:rPr>
                        <a:t>segreto</a:t>
                      </a:r>
                      <a:r>
                        <a:rPr sz="1200" b="1" spc="10" dirty="0">
                          <a:solidFill>
                            <a:schemeClr val="tx1"/>
                          </a:solidFill>
                          <a:latin typeface="+mj-lt"/>
                          <a:cs typeface="Georgia"/>
                        </a:rPr>
                        <a:t> </a:t>
                      </a:r>
                      <a:r>
                        <a:rPr sz="1200" b="1" dirty="0">
                          <a:solidFill>
                            <a:schemeClr val="tx1"/>
                          </a:solidFill>
                          <a:latin typeface="+mj-lt"/>
                          <a:cs typeface="Georgia"/>
                        </a:rPr>
                        <a:t>sui</a:t>
                      </a:r>
                      <a:r>
                        <a:rPr sz="1200" b="1" spc="25" dirty="0">
                          <a:solidFill>
                            <a:schemeClr val="tx1"/>
                          </a:solidFill>
                          <a:latin typeface="+mj-lt"/>
                          <a:cs typeface="Georgia"/>
                        </a:rPr>
                        <a:t> </a:t>
                      </a:r>
                      <a:r>
                        <a:rPr sz="1200" b="1" dirty="0">
                          <a:solidFill>
                            <a:schemeClr val="tx1"/>
                          </a:solidFill>
                          <a:latin typeface="+mj-lt"/>
                          <a:cs typeface="Georgia"/>
                        </a:rPr>
                        <a:t>fatti</a:t>
                      </a:r>
                      <a:r>
                        <a:rPr sz="1200" b="1" spc="5" dirty="0">
                          <a:solidFill>
                            <a:schemeClr val="tx1"/>
                          </a:solidFill>
                          <a:latin typeface="+mj-lt"/>
                          <a:cs typeface="Georgia"/>
                        </a:rPr>
                        <a:t> </a:t>
                      </a:r>
                      <a:r>
                        <a:rPr sz="1200" b="1" dirty="0">
                          <a:solidFill>
                            <a:schemeClr val="tx1"/>
                          </a:solidFill>
                          <a:latin typeface="+mj-lt"/>
                          <a:cs typeface="Georgia"/>
                        </a:rPr>
                        <a:t>e</a:t>
                      </a:r>
                      <a:r>
                        <a:rPr sz="1200" b="1" spc="10" dirty="0">
                          <a:solidFill>
                            <a:schemeClr val="tx1"/>
                          </a:solidFill>
                          <a:latin typeface="+mj-lt"/>
                          <a:cs typeface="Georgia"/>
                        </a:rPr>
                        <a:t> </a:t>
                      </a:r>
                      <a:r>
                        <a:rPr sz="1200" b="1" dirty="0">
                          <a:solidFill>
                            <a:schemeClr val="tx1"/>
                          </a:solidFill>
                          <a:latin typeface="+mj-lt"/>
                          <a:cs typeface="Georgia"/>
                        </a:rPr>
                        <a:t>sui</a:t>
                      </a:r>
                      <a:r>
                        <a:rPr sz="1200" b="1" spc="15" dirty="0">
                          <a:solidFill>
                            <a:schemeClr val="tx1"/>
                          </a:solidFill>
                          <a:latin typeface="+mj-lt"/>
                          <a:cs typeface="Georgia"/>
                        </a:rPr>
                        <a:t> </a:t>
                      </a:r>
                      <a:r>
                        <a:rPr sz="1200" b="1" dirty="0">
                          <a:solidFill>
                            <a:schemeClr val="tx1"/>
                          </a:solidFill>
                          <a:latin typeface="+mj-lt"/>
                          <a:cs typeface="Georgia"/>
                        </a:rPr>
                        <a:t>documenti</a:t>
                      </a:r>
                      <a:r>
                        <a:rPr sz="1200" b="1" spc="35" dirty="0">
                          <a:solidFill>
                            <a:schemeClr val="tx1"/>
                          </a:solidFill>
                          <a:latin typeface="+mj-lt"/>
                          <a:cs typeface="Georgia"/>
                        </a:rPr>
                        <a:t> </a:t>
                      </a:r>
                      <a:r>
                        <a:rPr sz="1200" b="1" dirty="0">
                          <a:solidFill>
                            <a:schemeClr val="tx1"/>
                          </a:solidFill>
                          <a:latin typeface="+mj-lt"/>
                          <a:cs typeface="Georgia"/>
                        </a:rPr>
                        <a:t>di</a:t>
                      </a:r>
                      <a:r>
                        <a:rPr sz="1200" b="1" spc="15" dirty="0">
                          <a:solidFill>
                            <a:schemeClr val="tx1"/>
                          </a:solidFill>
                          <a:latin typeface="+mj-lt"/>
                          <a:cs typeface="Georgia"/>
                        </a:rPr>
                        <a:t> </a:t>
                      </a:r>
                      <a:r>
                        <a:rPr sz="1200" b="1" dirty="0">
                          <a:solidFill>
                            <a:schemeClr val="tx1"/>
                          </a:solidFill>
                          <a:latin typeface="+mj-lt"/>
                          <a:cs typeface="Georgia"/>
                        </a:rPr>
                        <a:t>cui</a:t>
                      </a:r>
                      <a:r>
                        <a:rPr sz="1200" b="1" spc="25" dirty="0">
                          <a:solidFill>
                            <a:schemeClr val="tx1"/>
                          </a:solidFill>
                          <a:latin typeface="+mj-lt"/>
                          <a:cs typeface="Georgia"/>
                        </a:rPr>
                        <a:t> </a:t>
                      </a:r>
                      <a:r>
                        <a:rPr sz="1200" b="1" spc="-10" dirty="0">
                          <a:solidFill>
                            <a:schemeClr val="tx1"/>
                          </a:solidFill>
                          <a:latin typeface="+mj-lt"/>
                          <a:cs typeface="Georgia"/>
                        </a:rPr>
                        <a:t>hanno </a:t>
                      </a:r>
                      <a:r>
                        <a:rPr sz="1200" b="1" dirty="0">
                          <a:solidFill>
                            <a:schemeClr val="tx1"/>
                          </a:solidFill>
                          <a:latin typeface="+mj-lt"/>
                          <a:cs typeface="Georgia"/>
                        </a:rPr>
                        <a:t>conoscenza</a:t>
                      </a:r>
                      <a:r>
                        <a:rPr sz="1200" b="1" spc="30" dirty="0">
                          <a:solidFill>
                            <a:schemeClr val="tx1"/>
                          </a:solidFill>
                          <a:latin typeface="+mj-lt"/>
                          <a:cs typeface="Georgia"/>
                        </a:rPr>
                        <a:t> </a:t>
                      </a:r>
                      <a:r>
                        <a:rPr sz="1200" b="1" dirty="0">
                          <a:solidFill>
                            <a:schemeClr val="tx1"/>
                          </a:solidFill>
                          <a:latin typeface="+mj-lt"/>
                          <a:cs typeface="Georgia"/>
                        </a:rPr>
                        <a:t>per</a:t>
                      </a:r>
                      <a:r>
                        <a:rPr sz="1200" b="1" spc="15" dirty="0">
                          <a:solidFill>
                            <a:schemeClr val="tx1"/>
                          </a:solidFill>
                          <a:latin typeface="+mj-lt"/>
                          <a:cs typeface="Georgia"/>
                        </a:rPr>
                        <a:t> </a:t>
                      </a:r>
                      <a:r>
                        <a:rPr sz="1200" b="1" dirty="0">
                          <a:solidFill>
                            <a:schemeClr val="tx1"/>
                          </a:solidFill>
                          <a:latin typeface="+mj-lt"/>
                          <a:cs typeface="Georgia"/>
                        </a:rPr>
                        <a:t>ragione</a:t>
                      </a:r>
                      <a:r>
                        <a:rPr sz="1200" b="1" spc="40" dirty="0">
                          <a:solidFill>
                            <a:schemeClr val="tx1"/>
                          </a:solidFill>
                          <a:latin typeface="+mj-lt"/>
                          <a:cs typeface="Georgia"/>
                        </a:rPr>
                        <a:t> </a:t>
                      </a:r>
                      <a:r>
                        <a:rPr sz="1200" b="1" dirty="0">
                          <a:solidFill>
                            <a:schemeClr val="tx1"/>
                          </a:solidFill>
                          <a:latin typeface="+mj-lt"/>
                          <a:cs typeface="Georgia"/>
                        </a:rPr>
                        <a:t>del</a:t>
                      </a:r>
                      <a:r>
                        <a:rPr sz="1200" b="1" spc="10" dirty="0">
                          <a:solidFill>
                            <a:schemeClr val="tx1"/>
                          </a:solidFill>
                          <a:latin typeface="+mj-lt"/>
                          <a:cs typeface="Georgia"/>
                        </a:rPr>
                        <a:t> </a:t>
                      </a:r>
                      <a:r>
                        <a:rPr sz="1200" b="1" dirty="0">
                          <a:solidFill>
                            <a:schemeClr val="tx1"/>
                          </a:solidFill>
                          <a:latin typeface="+mj-lt"/>
                          <a:cs typeface="Georgia"/>
                        </a:rPr>
                        <a:t>loro</a:t>
                      </a:r>
                      <a:r>
                        <a:rPr sz="1200" b="1" spc="10" dirty="0">
                          <a:solidFill>
                            <a:schemeClr val="tx1"/>
                          </a:solidFill>
                          <a:latin typeface="+mj-lt"/>
                          <a:cs typeface="Georgia"/>
                        </a:rPr>
                        <a:t> </a:t>
                      </a:r>
                      <a:r>
                        <a:rPr sz="1200" b="1" spc="-10" dirty="0">
                          <a:solidFill>
                            <a:schemeClr val="tx1"/>
                          </a:solidFill>
                          <a:latin typeface="+mj-lt"/>
                          <a:cs typeface="Georgia"/>
                        </a:rPr>
                        <a:t>ufficio.</a:t>
                      </a:r>
                      <a:endParaRPr sz="1200" dirty="0">
                        <a:solidFill>
                          <a:schemeClr val="tx1"/>
                        </a:solidFill>
                        <a:latin typeface="+mj-lt"/>
                        <a:cs typeface="Georgia"/>
                      </a:endParaRPr>
                    </a:p>
                  </a:txBody>
                  <a:tcPr marL="0"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925" algn="just">
                        <a:lnSpc>
                          <a:spcPct val="100000"/>
                        </a:lnSpc>
                        <a:spcBef>
                          <a:spcPts val="45"/>
                        </a:spcBef>
                      </a:pPr>
                      <a:r>
                        <a:rPr lang="it-IT" sz="1200" spc="-10" dirty="0">
                          <a:solidFill>
                            <a:schemeClr val="tx1"/>
                          </a:solidFill>
                          <a:latin typeface="+mj-lt"/>
                          <a:cs typeface="Georgia"/>
                        </a:rPr>
                        <a:t>Identico.</a:t>
                      </a:r>
                      <a:endParaRPr sz="1200" dirty="0">
                        <a:solidFill>
                          <a:schemeClr val="tx1"/>
                        </a:solidFill>
                        <a:latin typeface="+mj-lt"/>
                        <a:cs typeface="Georgia"/>
                      </a:endParaRPr>
                    </a:p>
                  </a:txBody>
                  <a:tcPr marL="0"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6680355"/>
                  </a:ext>
                </a:extLst>
              </a:tr>
              <a:tr h="1341120">
                <a:tc>
                  <a:txBody>
                    <a:bodyPr/>
                    <a:lstStyle/>
                    <a:p>
                      <a:pPr marL="34925" algn="just">
                        <a:lnSpc>
                          <a:spcPct val="100000"/>
                        </a:lnSpc>
                        <a:spcBef>
                          <a:spcPts val="45"/>
                        </a:spcBef>
                      </a:pPr>
                      <a:r>
                        <a:rPr sz="1200" b="1" dirty="0">
                          <a:solidFill>
                            <a:schemeClr val="tx1"/>
                          </a:solidFill>
                          <a:latin typeface="+mj-lt"/>
                          <a:cs typeface="Georgia"/>
                        </a:rPr>
                        <a:t>Essi</a:t>
                      </a:r>
                      <a:r>
                        <a:rPr sz="1200" b="1" spc="10" dirty="0">
                          <a:solidFill>
                            <a:schemeClr val="tx1"/>
                          </a:solidFill>
                          <a:latin typeface="+mj-lt"/>
                          <a:cs typeface="Georgia"/>
                        </a:rPr>
                        <a:t> </a:t>
                      </a:r>
                      <a:r>
                        <a:rPr sz="1200" b="1" dirty="0">
                          <a:solidFill>
                            <a:schemeClr val="tx1"/>
                          </a:solidFill>
                          <a:latin typeface="+mj-lt"/>
                          <a:cs typeface="Georgia"/>
                        </a:rPr>
                        <a:t>sono</a:t>
                      </a:r>
                      <a:r>
                        <a:rPr sz="1200" b="1" spc="35" dirty="0">
                          <a:solidFill>
                            <a:schemeClr val="tx1"/>
                          </a:solidFill>
                          <a:latin typeface="+mj-lt"/>
                          <a:cs typeface="Georgia"/>
                        </a:rPr>
                        <a:t> </a:t>
                      </a:r>
                      <a:r>
                        <a:rPr sz="1200" b="1" dirty="0">
                          <a:solidFill>
                            <a:schemeClr val="tx1"/>
                          </a:solidFill>
                          <a:latin typeface="+mj-lt"/>
                          <a:cs typeface="Georgia"/>
                        </a:rPr>
                        <a:t>responsabili</a:t>
                      </a:r>
                      <a:r>
                        <a:rPr sz="1200" b="1" spc="25" dirty="0">
                          <a:solidFill>
                            <a:schemeClr val="tx1"/>
                          </a:solidFill>
                          <a:latin typeface="+mj-lt"/>
                          <a:cs typeface="Georgia"/>
                        </a:rPr>
                        <a:t> </a:t>
                      </a:r>
                      <a:r>
                        <a:rPr sz="1200" b="1" dirty="0">
                          <a:solidFill>
                            <a:schemeClr val="tx1"/>
                          </a:solidFill>
                          <a:latin typeface="+mj-lt"/>
                          <a:cs typeface="Georgia"/>
                        </a:rPr>
                        <a:t>solidalmente</a:t>
                      </a:r>
                      <a:r>
                        <a:rPr sz="1200" b="1" spc="5" dirty="0">
                          <a:solidFill>
                            <a:schemeClr val="tx1"/>
                          </a:solidFill>
                          <a:latin typeface="+mj-lt"/>
                          <a:cs typeface="Georgia"/>
                        </a:rPr>
                        <a:t> </a:t>
                      </a:r>
                      <a:r>
                        <a:rPr sz="1200" b="1" dirty="0">
                          <a:solidFill>
                            <a:schemeClr val="tx1"/>
                          </a:solidFill>
                          <a:latin typeface="+mj-lt"/>
                          <a:cs typeface="Georgia"/>
                        </a:rPr>
                        <a:t>con</a:t>
                      </a:r>
                      <a:r>
                        <a:rPr sz="1200" b="1" spc="25" dirty="0">
                          <a:solidFill>
                            <a:schemeClr val="tx1"/>
                          </a:solidFill>
                          <a:latin typeface="+mj-lt"/>
                          <a:cs typeface="Georgia"/>
                        </a:rPr>
                        <a:t> </a:t>
                      </a:r>
                      <a:r>
                        <a:rPr sz="1200" b="1" dirty="0">
                          <a:solidFill>
                            <a:schemeClr val="tx1"/>
                          </a:solidFill>
                          <a:latin typeface="+mj-lt"/>
                          <a:cs typeface="Georgia"/>
                        </a:rPr>
                        <a:t>gli</a:t>
                      </a:r>
                      <a:r>
                        <a:rPr sz="1200" b="1" spc="15" dirty="0">
                          <a:solidFill>
                            <a:schemeClr val="tx1"/>
                          </a:solidFill>
                          <a:latin typeface="+mj-lt"/>
                          <a:cs typeface="Georgia"/>
                        </a:rPr>
                        <a:t> </a:t>
                      </a:r>
                      <a:r>
                        <a:rPr sz="1200" b="1" dirty="0">
                          <a:solidFill>
                            <a:schemeClr val="tx1"/>
                          </a:solidFill>
                          <a:latin typeface="+mj-lt"/>
                          <a:cs typeface="Georgia"/>
                        </a:rPr>
                        <a:t>amministratori</a:t>
                      </a:r>
                      <a:r>
                        <a:rPr sz="1200" b="1" spc="25" dirty="0">
                          <a:solidFill>
                            <a:schemeClr val="tx1"/>
                          </a:solidFill>
                          <a:latin typeface="+mj-lt"/>
                          <a:cs typeface="Georgia"/>
                        </a:rPr>
                        <a:t> </a:t>
                      </a:r>
                      <a:r>
                        <a:rPr sz="1200" b="1" dirty="0">
                          <a:solidFill>
                            <a:schemeClr val="tx1"/>
                          </a:solidFill>
                          <a:latin typeface="+mj-lt"/>
                          <a:cs typeface="Georgia"/>
                        </a:rPr>
                        <a:t>per</a:t>
                      </a:r>
                      <a:r>
                        <a:rPr sz="1200" b="1" spc="15" dirty="0">
                          <a:solidFill>
                            <a:schemeClr val="tx1"/>
                          </a:solidFill>
                          <a:latin typeface="+mj-lt"/>
                          <a:cs typeface="Georgia"/>
                        </a:rPr>
                        <a:t> </a:t>
                      </a:r>
                      <a:r>
                        <a:rPr sz="1200" b="1" spc="-50" dirty="0" err="1">
                          <a:solidFill>
                            <a:schemeClr val="tx1"/>
                          </a:solidFill>
                          <a:latin typeface="+mj-lt"/>
                          <a:cs typeface="Georgia"/>
                        </a:rPr>
                        <a:t>i</a:t>
                      </a:r>
                      <a:r>
                        <a:rPr lang="it-IT" sz="1200" b="1" spc="-50" dirty="0">
                          <a:solidFill>
                            <a:schemeClr val="tx1"/>
                          </a:solidFill>
                          <a:latin typeface="+mj-lt"/>
                          <a:cs typeface="Georgia"/>
                        </a:rPr>
                        <a:t> </a:t>
                      </a:r>
                      <a:r>
                        <a:rPr sz="1200" b="1" dirty="0" err="1">
                          <a:solidFill>
                            <a:schemeClr val="tx1"/>
                          </a:solidFill>
                          <a:latin typeface="+mj-lt"/>
                          <a:cs typeface="Georgia"/>
                        </a:rPr>
                        <a:t>fatti</a:t>
                      </a:r>
                      <a:r>
                        <a:rPr sz="1200" b="1" spc="10" dirty="0">
                          <a:solidFill>
                            <a:schemeClr val="tx1"/>
                          </a:solidFill>
                          <a:latin typeface="+mj-lt"/>
                          <a:cs typeface="Georgia"/>
                        </a:rPr>
                        <a:t> </a:t>
                      </a:r>
                      <a:r>
                        <a:rPr sz="1200" b="1" dirty="0">
                          <a:solidFill>
                            <a:schemeClr val="tx1"/>
                          </a:solidFill>
                          <a:latin typeface="+mj-lt"/>
                          <a:cs typeface="Georgia"/>
                        </a:rPr>
                        <a:t>o</a:t>
                      </a:r>
                      <a:r>
                        <a:rPr sz="1200" b="1" spc="10" dirty="0">
                          <a:solidFill>
                            <a:schemeClr val="tx1"/>
                          </a:solidFill>
                          <a:latin typeface="+mj-lt"/>
                          <a:cs typeface="Georgia"/>
                        </a:rPr>
                        <a:t> </a:t>
                      </a:r>
                      <a:r>
                        <a:rPr sz="1200" b="1" dirty="0">
                          <a:solidFill>
                            <a:schemeClr val="tx1"/>
                          </a:solidFill>
                          <a:latin typeface="+mj-lt"/>
                          <a:cs typeface="Georgia"/>
                        </a:rPr>
                        <a:t>le</a:t>
                      </a:r>
                      <a:r>
                        <a:rPr sz="1200" b="1" spc="-10" dirty="0">
                          <a:solidFill>
                            <a:schemeClr val="tx1"/>
                          </a:solidFill>
                          <a:latin typeface="+mj-lt"/>
                          <a:cs typeface="Georgia"/>
                        </a:rPr>
                        <a:t> </a:t>
                      </a:r>
                      <a:r>
                        <a:rPr sz="1200" b="1" dirty="0">
                          <a:solidFill>
                            <a:schemeClr val="tx1"/>
                          </a:solidFill>
                          <a:latin typeface="+mj-lt"/>
                          <a:cs typeface="Georgia"/>
                        </a:rPr>
                        <a:t>omissioni</a:t>
                      </a:r>
                      <a:r>
                        <a:rPr sz="1200" b="1" spc="40" dirty="0">
                          <a:solidFill>
                            <a:schemeClr val="tx1"/>
                          </a:solidFill>
                          <a:latin typeface="+mj-lt"/>
                          <a:cs typeface="Georgia"/>
                        </a:rPr>
                        <a:t> </a:t>
                      </a:r>
                      <a:r>
                        <a:rPr sz="1200" b="1" dirty="0">
                          <a:solidFill>
                            <a:schemeClr val="tx1"/>
                          </a:solidFill>
                          <a:latin typeface="+mj-lt"/>
                          <a:cs typeface="Georgia"/>
                        </a:rPr>
                        <a:t>di</a:t>
                      </a:r>
                      <a:r>
                        <a:rPr sz="1200" b="1" spc="5" dirty="0">
                          <a:solidFill>
                            <a:schemeClr val="tx1"/>
                          </a:solidFill>
                          <a:latin typeface="+mj-lt"/>
                          <a:cs typeface="Georgia"/>
                        </a:rPr>
                        <a:t> </a:t>
                      </a:r>
                      <a:r>
                        <a:rPr sz="1200" b="1" dirty="0">
                          <a:solidFill>
                            <a:schemeClr val="tx1"/>
                          </a:solidFill>
                          <a:latin typeface="+mj-lt"/>
                          <a:cs typeface="Georgia"/>
                        </a:rPr>
                        <a:t>questi,</a:t>
                      </a:r>
                      <a:r>
                        <a:rPr sz="1200" b="1" spc="20" dirty="0">
                          <a:solidFill>
                            <a:schemeClr val="tx1"/>
                          </a:solidFill>
                          <a:latin typeface="+mj-lt"/>
                          <a:cs typeface="Georgia"/>
                        </a:rPr>
                        <a:t> </a:t>
                      </a:r>
                      <a:r>
                        <a:rPr sz="1200" b="1" dirty="0">
                          <a:solidFill>
                            <a:schemeClr val="tx1"/>
                          </a:solidFill>
                          <a:latin typeface="+mj-lt"/>
                          <a:cs typeface="Georgia"/>
                        </a:rPr>
                        <a:t>quando</a:t>
                      </a:r>
                      <a:r>
                        <a:rPr sz="1200" b="1" spc="25" dirty="0">
                          <a:solidFill>
                            <a:schemeClr val="tx1"/>
                          </a:solidFill>
                          <a:latin typeface="+mj-lt"/>
                          <a:cs typeface="Georgia"/>
                        </a:rPr>
                        <a:t> </a:t>
                      </a:r>
                      <a:r>
                        <a:rPr sz="1200" b="1" dirty="0">
                          <a:solidFill>
                            <a:schemeClr val="tx1"/>
                          </a:solidFill>
                          <a:latin typeface="+mj-lt"/>
                          <a:cs typeface="Georgia"/>
                        </a:rPr>
                        <a:t>il danno</a:t>
                      </a:r>
                      <a:r>
                        <a:rPr sz="1200" b="1" spc="40" dirty="0">
                          <a:solidFill>
                            <a:schemeClr val="tx1"/>
                          </a:solidFill>
                          <a:latin typeface="+mj-lt"/>
                          <a:cs typeface="Georgia"/>
                        </a:rPr>
                        <a:t> </a:t>
                      </a:r>
                      <a:r>
                        <a:rPr sz="1200" b="1" dirty="0">
                          <a:solidFill>
                            <a:schemeClr val="tx1"/>
                          </a:solidFill>
                          <a:latin typeface="+mj-lt"/>
                          <a:cs typeface="Georgia"/>
                        </a:rPr>
                        <a:t>non</a:t>
                      </a:r>
                      <a:r>
                        <a:rPr sz="1200" b="1" spc="15" dirty="0">
                          <a:solidFill>
                            <a:schemeClr val="tx1"/>
                          </a:solidFill>
                          <a:latin typeface="+mj-lt"/>
                          <a:cs typeface="Georgia"/>
                        </a:rPr>
                        <a:t> </a:t>
                      </a:r>
                      <a:r>
                        <a:rPr sz="1200" b="1" dirty="0">
                          <a:solidFill>
                            <a:schemeClr val="tx1"/>
                          </a:solidFill>
                          <a:latin typeface="+mj-lt"/>
                          <a:cs typeface="Georgia"/>
                        </a:rPr>
                        <a:t>si</a:t>
                      </a:r>
                      <a:r>
                        <a:rPr sz="1200" b="1" spc="15" dirty="0">
                          <a:solidFill>
                            <a:schemeClr val="tx1"/>
                          </a:solidFill>
                          <a:latin typeface="+mj-lt"/>
                          <a:cs typeface="Georgia"/>
                        </a:rPr>
                        <a:t> </a:t>
                      </a:r>
                      <a:r>
                        <a:rPr sz="1200" b="1" spc="-10" dirty="0">
                          <a:solidFill>
                            <a:schemeClr val="tx1"/>
                          </a:solidFill>
                          <a:latin typeface="+mj-lt"/>
                          <a:cs typeface="Georgia"/>
                        </a:rPr>
                        <a:t>sarebbe </a:t>
                      </a:r>
                      <a:r>
                        <a:rPr sz="1200" b="1" dirty="0">
                          <a:solidFill>
                            <a:schemeClr val="tx1"/>
                          </a:solidFill>
                          <a:latin typeface="+mj-lt"/>
                          <a:cs typeface="Georgia"/>
                        </a:rPr>
                        <a:t>prodotto se</a:t>
                      </a:r>
                      <a:r>
                        <a:rPr sz="1200" b="1" spc="10" dirty="0">
                          <a:solidFill>
                            <a:schemeClr val="tx1"/>
                          </a:solidFill>
                          <a:latin typeface="+mj-lt"/>
                          <a:cs typeface="Georgia"/>
                        </a:rPr>
                        <a:t> </a:t>
                      </a:r>
                      <a:r>
                        <a:rPr sz="1200" b="1" dirty="0">
                          <a:solidFill>
                            <a:schemeClr val="tx1"/>
                          </a:solidFill>
                          <a:latin typeface="+mj-lt"/>
                          <a:cs typeface="Georgia"/>
                        </a:rPr>
                        <a:t>essi</a:t>
                      </a:r>
                      <a:r>
                        <a:rPr sz="1200" b="1" spc="10" dirty="0">
                          <a:solidFill>
                            <a:schemeClr val="tx1"/>
                          </a:solidFill>
                          <a:latin typeface="+mj-lt"/>
                          <a:cs typeface="Georgia"/>
                        </a:rPr>
                        <a:t> </a:t>
                      </a:r>
                      <a:r>
                        <a:rPr sz="1200" b="1" dirty="0">
                          <a:solidFill>
                            <a:schemeClr val="tx1"/>
                          </a:solidFill>
                          <a:latin typeface="+mj-lt"/>
                          <a:cs typeface="Georgia"/>
                        </a:rPr>
                        <a:t>avessero</a:t>
                      </a:r>
                      <a:r>
                        <a:rPr sz="1200" b="1" spc="15" dirty="0">
                          <a:solidFill>
                            <a:schemeClr val="tx1"/>
                          </a:solidFill>
                          <a:latin typeface="+mj-lt"/>
                          <a:cs typeface="Georgia"/>
                        </a:rPr>
                        <a:t> </a:t>
                      </a:r>
                      <a:r>
                        <a:rPr sz="1200" b="1" dirty="0">
                          <a:solidFill>
                            <a:schemeClr val="tx1"/>
                          </a:solidFill>
                          <a:latin typeface="+mj-lt"/>
                          <a:cs typeface="Georgia"/>
                        </a:rPr>
                        <a:t>vigilato</a:t>
                      </a:r>
                      <a:r>
                        <a:rPr sz="1200" b="1" spc="25" dirty="0">
                          <a:solidFill>
                            <a:schemeClr val="tx1"/>
                          </a:solidFill>
                          <a:latin typeface="+mj-lt"/>
                          <a:cs typeface="Georgia"/>
                        </a:rPr>
                        <a:t> </a:t>
                      </a:r>
                      <a:r>
                        <a:rPr sz="1200" b="1" dirty="0">
                          <a:solidFill>
                            <a:schemeClr val="tx1"/>
                          </a:solidFill>
                          <a:latin typeface="+mj-lt"/>
                          <a:cs typeface="Georgia"/>
                        </a:rPr>
                        <a:t>in</a:t>
                      </a:r>
                      <a:r>
                        <a:rPr sz="1200" b="1" spc="20" dirty="0">
                          <a:solidFill>
                            <a:schemeClr val="tx1"/>
                          </a:solidFill>
                          <a:latin typeface="+mj-lt"/>
                          <a:cs typeface="Georgia"/>
                        </a:rPr>
                        <a:t> </a:t>
                      </a:r>
                      <a:r>
                        <a:rPr sz="1200" b="1" dirty="0">
                          <a:solidFill>
                            <a:schemeClr val="tx1"/>
                          </a:solidFill>
                          <a:latin typeface="+mj-lt"/>
                          <a:cs typeface="Georgia"/>
                        </a:rPr>
                        <a:t>conformità</a:t>
                      </a:r>
                      <a:r>
                        <a:rPr sz="1200" b="1" spc="50" dirty="0">
                          <a:solidFill>
                            <a:schemeClr val="tx1"/>
                          </a:solidFill>
                          <a:latin typeface="+mj-lt"/>
                          <a:cs typeface="Georgia"/>
                        </a:rPr>
                        <a:t> </a:t>
                      </a:r>
                      <a:r>
                        <a:rPr sz="1200" b="1" dirty="0">
                          <a:solidFill>
                            <a:schemeClr val="tx1"/>
                          </a:solidFill>
                          <a:latin typeface="+mj-lt"/>
                          <a:cs typeface="Georgia"/>
                        </a:rPr>
                        <a:t>degli</a:t>
                      </a:r>
                      <a:r>
                        <a:rPr sz="1200" b="1" spc="10" dirty="0">
                          <a:solidFill>
                            <a:schemeClr val="tx1"/>
                          </a:solidFill>
                          <a:latin typeface="+mj-lt"/>
                          <a:cs typeface="Georgia"/>
                        </a:rPr>
                        <a:t> </a:t>
                      </a:r>
                      <a:r>
                        <a:rPr sz="1200" b="1" spc="-10" dirty="0">
                          <a:solidFill>
                            <a:schemeClr val="tx1"/>
                          </a:solidFill>
                          <a:latin typeface="+mj-lt"/>
                          <a:cs typeface="Georgia"/>
                        </a:rPr>
                        <a:t>obblighi </a:t>
                      </a:r>
                      <a:r>
                        <a:rPr sz="1200" b="1" dirty="0">
                          <a:solidFill>
                            <a:schemeClr val="tx1"/>
                          </a:solidFill>
                          <a:latin typeface="+mj-lt"/>
                          <a:cs typeface="Georgia"/>
                        </a:rPr>
                        <a:t>della</a:t>
                      </a:r>
                      <a:r>
                        <a:rPr sz="1200" b="1" spc="-5" dirty="0">
                          <a:solidFill>
                            <a:schemeClr val="tx1"/>
                          </a:solidFill>
                          <a:latin typeface="+mj-lt"/>
                          <a:cs typeface="Georgia"/>
                        </a:rPr>
                        <a:t> </a:t>
                      </a:r>
                      <a:r>
                        <a:rPr sz="1200" b="1" dirty="0">
                          <a:solidFill>
                            <a:schemeClr val="tx1"/>
                          </a:solidFill>
                          <a:latin typeface="+mj-lt"/>
                          <a:cs typeface="Georgia"/>
                        </a:rPr>
                        <a:t>loro</a:t>
                      </a:r>
                      <a:r>
                        <a:rPr sz="1200" b="1" spc="25" dirty="0">
                          <a:solidFill>
                            <a:schemeClr val="tx1"/>
                          </a:solidFill>
                          <a:latin typeface="+mj-lt"/>
                          <a:cs typeface="Georgia"/>
                        </a:rPr>
                        <a:t> </a:t>
                      </a:r>
                      <a:r>
                        <a:rPr sz="1200" b="1" spc="-10" dirty="0">
                          <a:solidFill>
                            <a:schemeClr val="tx1"/>
                          </a:solidFill>
                          <a:latin typeface="+mj-lt"/>
                          <a:cs typeface="Georgia"/>
                        </a:rPr>
                        <a:t>carica.</a:t>
                      </a:r>
                      <a:endParaRPr sz="1200" dirty="0">
                        <a:solidFill>
                          <a:schemeClr val="tx1"/>
                        </a:solidFill>
                        <a:latin typeface="+mj-lt"/>
                        <a:cs typeface="Georgia"/>
                      </a:endParaRPr>
                    </a:p>
                  </a:txBody>
                  <a:tcPr marL="0"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020" algn="just">
                        <a:lnSpc>
                          <a:spcPct val="100000"/>
                        </a:lnSpc>
                        <a:spcBef>
                          <a:spcPts val="45"/>
                        </a:spcBef>
                      </a:pPr>
                      <a:r>
                        <a:rPr lang="it-IT" sz="1200" b="1" dirty="0">
                          <a:solidFill>
                            <a:schemeClr val="tx1"/>
                          </a:solidFill>
                          <a:highlight>
                            <a:srgbClr val="FFFF00"/>
                          </a:highlight>
                          <a:latin typeface="+mj-lt"/>
                          <a:cs typeface="Georgia"/>
                        </a:rPr>
                        <a:t>Al</a:t>
                      </a:r>
                      <a:r>
                        <a:rPr lang="it-IT" sz="1200" b="1" spc="1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di</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fuori</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delle</a:t>
                      </a:r>
                      <a:r>
                        <a:rPr lang="it-IT" sz="1200" b="1" spc="-1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ipotesi</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in</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cui</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hanno</a:t>
                      </a:r>
                      <a:r>
                        <a:rPr lang="it-IT" sz="1200" b="1" spc="3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agito</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con</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dolo, anche</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nei</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casi</a:t>
                      </a:r>
                      <a:r>
                        <a:rPr lang="it-IT" sz="1200" b="1" spc="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in</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cui</a:t>
                      </a:r>
                      <a:r>
                        <a:rPr lang="it-IT" sz="1200" b="1" spc="20" dirty="0">
                          <a:solidFill>
                            <a:schemeClr val="tx1"/>
                          </a:solidFill>
                          <a:highlight>
                            <a:srgbClr val="FFFF00"/>
                          </a:highlight>
                          <a:latin typeface="+mj-lt"/>
                          <a:cs typeface="Georgia"/>
                        </a:rPr>
                        <a:t> </a:t>
                      </a:r>
                      <a:r>
                        <a:rPr lang="it-IT" sz="1200" b="1" spc="-25" dirty="0">
                          <a:solidFill>
                            <a:schemeClr val="tx1"/>
                          </a:solidFill>
                          <a:highlight>
                            <a:srgbClr val="FFFF00"/>
                          </a:highlight>
                          <a:latin typeface="+mj-lt"/>
                          <a:cs typeface="Georgia"/>
                        </a:rPr>
                        <a:t>la </a:t>
                      </a:r>
                      <a:r>
                        <a:rPr lang="it-IT" sz="1200" b="1" dirty="0">
                          <a:solidFill>
                            <a:schemeClr val="tx1"/>
                          </a:solidFill>
                          <a:highlight>
                            <a:srgbClr val="FFFF00"/>
                          </a:highlight>
                          <a:latin typeface="+mj-lt"/>
                          <a:cs typeface="Georgia"/>
                        </a:rPr>
                        <a:t>revisione</a:t>
                      </a:r>
                      <a:r>
                        <a:rPr lang="it-IT" sz="1200" b="1" spc="5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legale è</a:t>
                      </a:r>
                      <a:r>
                        <a:rPr lang="it-IT" sz="1200" b="1" spc="3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esercitata</a:t>
                      </a:r>
                      <a:r>
                        <a:rPr lang="it-IT" sz="1200" b="1" spc="-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da</a:t>
                      </a:r>
                      <a:r>
                        <a:rPr lang="it-IT" sz="1200" b="1" spc="3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collegio</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sindacale</a:t>
                      </a:r>
                      <a:r>
                        <a:rPr lang="it-IT" sz="1200" b="1" spc="2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a</a:t>
                      </a:r>
                      <a:r>
                        <a:rPr lang="it-IT" sz="1200" b="1" spc="1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norma</a:t>
                      </a:r>
                      <a:r>
                        <a:rPr lang="it-IT" sz="1200" b="1" spc="5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dell'articolo</a:t>
                      </a:r>
                      <a:r>
                        <a:rPr lang="it-IT" sz="1200" b="1" spc="-5" dirty="0">
                          <a:solidFill>
                            <a:schemeClr val="tx1"/>
                          </a:solidFill>
                          <a:highlight>
                            <a:srgbClr val="FFFF00"/>
                          </a:highlight>
                          <a:latin typeface="+mj-lt"/>
                          <a:cs typeface="Georgia"/>
                        </a:rPr>
                        <a:t> </a:t>
                      </a:r>
                      <a:r>
                        <a:rPr lang="it-IT" sz="1200" b="1" spc="-10" dirty="0">
                          <a:solidFill>
                            <a:schemeClr val="tx1"/>
                          </a:solidFill>
                          <a:highlight>
                            <a:srgbClr val="FFFF00"/>
                          </a:highlight>
                          <a:latin typeface="+mj-lt"/>
                          <a:cs typeface="Georgia"/>
                        </a:rPr>
                        <a:t>2409- </a:t>
                      </a:r>
                      <a:r>
                        <a:rPr lang="it-IT" sz="1200" b="1" dirty="0">
                          <a:solidFill>
                            <a:schemeClr val="tx1"/>
                          </a:solidFill>
                          <a:highlight>
                            <a:srgbClr val="FFFF00"/>
                          </a:highlight>
                          <a:latin typeface="+mj-lt"/>
                          <a:cs typeface="Georgia"/>
                        </a:rPr>
                        <a:t>bis,</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secondo</a:t>
                      </a:r>
                      <a:r>
                        <a:rPr lang="it-IT" sz="1200" b="1" spc="2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comma,</a:t>
                      </a:r>
                      <a:r>
                        <a:rPr lang="it-IT" sz="1200" b="1" spc="1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i</a:t>
                      </a:r>
                      <a:r>
                        <a:rPr lang="it-IT" sz="1200" b="1" spc="1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sindaci</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che</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violano</a:t>
                      </a:r>
                      <a:r>
                        <a:rPr lang="it-IT" sz="1200" b="1" spc="2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i</a:t>
                      </a:r>
                      <a:r>
                        <a:rPr lang="it-IT" sz="1200" b="1" spc="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propri</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doveri</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sono</a:t>
                      </a:r>
                      <a:r>
                        <a:rPr lang="it-IT" sz="1200" b="1" spc="20" dirty="0">
                          <a:solidFill>
                            <a:schemeClr val="tx1"/>
                          </a:solidFill>
                          <a:highlight>
                            <a:srgbClr val="FFFF00"/>
                          </a:highlight>
                          <a:latin typeface="+mj-lt"/>
                          <a:cs typeface="Georgia"/>
                        </a:rPr>
                        <a:t> </a:t>
                      </a:r>
                      <a:r>
                        <a:rPr lang="it-IT" sz="1200" b="1" spc="-10" dirty="0">
                          <a:solidFill>
                            <a:schemeClr val="tx1"/>
                          </a:solidFill>
                          <a:highlight>
                            <a:srgbClr val="FFFF00"/>
                          </a:highlight>
                          <a:latin typeface="+mj-lt"/>
                          <a:cs typeface="Georgia"/>
                        </a:rPr>
                        <a:t>responsabili </a:t>
                      </a:r>
                      <a:r>
                        <a:rPr lang="it-IT" sz="1200" b="1" dirty="0">
                          <a:solidFill>
                            <a:schemeClr val="tx1"/>
                          </a:solidFill>
                          <a:highlight>
                            <a:srgbClr val="FFFF00"/>
                          </a:highlight>
                          <a:latin typeface="+mj-lt"/>
                          <a:cs typeface="Georgia"/>
                        </a:rPr>
                        <a:t>per</a:t>
                      </a:r>
                      <a:r>
                        <a:rPr lang="it-IT" sz="1200" b="1" spc="1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i</a:t>
                      </a:r>
                      <a:r>
                        <a:rPr lang="it-IT" sz="1200" b="1" spc="1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danni</a:t>
                      </a:r>
                      <a:r>
                        <a:rPr lang="it-IT" sz="1200" b="1" spc="2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cagionati</a:t>
                      </a:r>
                      <a:r>
                        <a:rPr lang="it-IT" sz="1200" b="1" spc="2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alla</a:t>
                      </a:r>
                      <a:r>
                        <a:rPr lang="it-IT" sz="1200" b="1" spc="-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società</a:t>
                      </a:r>
                      <a:r>
                        <a:rPr lang="it-IT" sz="1200" b="1" spc="1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che</a:t>
                      </a:r>
                      <a:r>
                        <a:rPr lang="it-IT" sz="1200" b="1" spc="2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ha</a:t>
                      </a:r>
                      <a:r>
                        <a:rPr lang="it-IT" sz="1200" b="1" spc="3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conferito</a:t>
                      </a:r>
                      <a:r>
                        <a:rPr lang="it-IT" sz="1200" b="1" spc="4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l'incarico,</a:t>
                      </a:r>
                      <a:r>
                        <a:rPr lang="it-IT" sz="1200" b="1" spc="1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ai</a:t>
                      </a:r>
                      <a:r>
                        <a:rPr lang="it-IT" sz="1200" b="1" spc="1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suoi</a:t>
                      </a:r>
                      <a:r>
                        <a:rPr lang="it-IT" sz="1200" b="1" spc="3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soci,</a:t>
                      </a:r>
                      <a:r>
                        <a:rPr lang="it-IT" sz="1200" b="1" spc="30" dirty="0">
                          <a:solidFill>
                            <a:schemeClr val="tx1"/>
                          </a:solidFill>
                          <a:highlight>
                            <a:srgbClr val="FFFF00"/>
                          </a:highlight>
                          <a:latin typeface="+mj-lt"/>
                          <a:cs typeface="Georgia"/>
                        </a:rPr>
                        <a:t> </a:t>
                      </a:r>
                      <a:r>
                        <a:rPr lang="it-IT" sz="1200" b="1" spc="-25" dirty="0">
                          <a:solidFill>
                            <a:schemeClr val="tx1"/>
                          </a:solidFill>
                          <a:highlight>
                            <a:srgbClr val="FFFF00"/>
                          </a:highlight>
                          <a:latin typeface="+mj-lt"/>
                          <a:cs typeface="Georgia"/>
                        </a:rPr>
                        <a:t>ai </a:t>
                      </a:r>
                      <a:r>
                        <a:rPr lang="it-IT" sz="1200" b="1" dirty="0">
                          <a:solidFill>
                            <a:schemeClr val="tx1"/>
                          </a:solidFill>
                          <a:highlight>
                            <a:srgbClr val="FFFF00"/>
                          </a:highlight>
                          <a:latin typeface="+mj-lt"/>
                          <a:cs typeface="Georgia"/>
                        </a:rPr>
                        <a:t>creditori</a:t>
                      </a:r>
                      <a:r>
                        <a:rPr lang="it-IT" sz="1200" b="1" spc="1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e</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ai</a:t>
                      </a:r>
                      <a:r>
                        <a:rPr lang="it-IT" sz="1200" b="1" spc="1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terzi</a:t>
                      </a:r>
                      <a:r>
                        <a:rPr lang="it-IT" sz="1200" b="1" spc="1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nei</a:t>
                      </a:r>
                      <a:r>
                        <a:rPr lang="it-IT" sz="1200" b="1" spc="3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limiti</a:t>
                      </a:r>
                      <a:r>
                        <a:rPr lang="it-IT" sz="1200" b="1" spc="1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di</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un</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multiplo</a:t>
                      </a:r>
                      <a:r>
                        <a:rPr lang="it-IT" sz="1200" b="1" spc="3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del compenso</a:t>
                      </a:r>
                      <a:r>
                        <a:rPr lang="it-IT" sz="1200" b="1" spc="2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annuo</a:t>
                      </a:r>
                      <a:r>
                        <a:rPr lang="it-IT" sz="1200" b="1" spc="40" dirty="0">
                          <a:solidFill>
                            <a:schemeClr val="tx1"/>
                          </a:solidFill>
                          <a:highlight>
                            <a:srgbClr val="FFFF00"/>
                          </a:highlight>
                          <a:latin typeface="+mj-lt"/>
                          <a:cs typeface="Georgia"/>
                        </a:rPr>
                        <a:t> </a:t>
                      </a:r>
                      <a:r>
                        <a:rPr lang="it-IT" sz="1200" b="1" spc="-10" dirty="0">
                          <a:solidFill>
                            <a:schemeClr val="tx1"/>
                          </a:solidFill>
                          <a:highlight>
                            <a:srgbClr val="FFFF00"/>
                          </a:highlight>
                          <a:latin typeface="+mj-lt"/>
                          <a:cs typeface="Georgia"/>
                        </a:rPr>
                        <a:t>percepito, </a:t>
                      </a:r>
                      <a:r>
                        <a:rPr lang="it-IT" sz="1200" b="1" dirty="0">
                          <a:solidFill>
                            <a:schemeClr val="tx1"/>
                          </a:solidFill>
                          <a:highlight>
                            <a:srgbClr val="FFFF00"/>
                          </a:highlight>
                          <a:latin typeface="+mj-lt"/>
                          <a:cs typeface="Georgia"/>
                        </a:rPr>
                        <a:t>secondo</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i</a:t>
                      </a:r>
                      <a:r>
                        <a:rPr lang="it-IT" sz="1200" b="1" spc="1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seguenti</a:t>
                      </a:r>
                      <a:r>
                        <a:rPr lang="it-IT" sz="1200" b="1" spc="3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scaglioni:</a:t>
                      </a:r>
                    </a:p>
                    <a:p>
                      <a:pPr marL="33020" algn="just">
                        <a:lnSpc>
                          <a:spcPct val="100000"/>
                        </a:lnSpc>
                        <a:spcBef>
                          <a:spcPts val="45"/>
                        </a:spcBef>
                      </a:pPr>
                      <a:r>
                        <a:rPr lang="it-IT" sz="1200" b="1" spc="1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per</a:t>
                      </a:r>
                      <a:r>
                        <a:rPr lang="it-IT" sz="1200" b="1" spc="1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i</a:t>
                      </a:r>
                      <a:r>
                        <a:rPr lang="it-IT" sz="1200" b="1" spc="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compensi</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fino</a:t>
                      </a:r>
                      <a:r>
                        <a:rPr lang="it-IT" sz="1200" b="1" spc="4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a</a:t>
                      </a:r>
                      <a:r>
                        <a:rPr lang="it-IT" sz="1200" b="1" spc="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10.000</a:t>
                      </a:r>
                      <a:r>
                        <a:rPr lang="it-IT" sz="1200" b="1" spc="6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euro,</a:t>
                      </a:r>
                      <a:r>
                        <a:rPr lang="it-IT" sz="1200" b="1" spc="25" dirty="0">
                          <a:solidFill>
                            <a:schemeClr val="tx1"/>
                          </a:solidFill>
                          <a:highlight>
                            <a:srgbClr val="FFFF00"/>
                          </a:highlight>
                          <a:latin typeface="+mj-lt"/>
                          <a:cs typeface="Georgia"/>
                        </a:rPr>
                        <a:t> </a:t>
                      </a:r>
                      <a:r>
                        <a:rPr lang="it-IT" sz="1200" b="1" spc="-10" dirty="0">
                          <a:solidFill>
                            <a:schemeClr val="tx1"/>
                          </a:solidFill>
                          <a:highlight>
                            <a:srgbClr val="FFFF00"/>
                          </a:highlight>
                          <a:latin typeface="+mj-lt"/>
                          <a:cs typeface="Georgia"/>
                        </a:rPr>
                        <a:t>quindici</a:t>
                      </a:r>
                      <a:r>
                        <a:rPr lang="it-IT" sz="1200" b="1" spc="50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volte</a:t>
                      </a:r>
                      <a:r>
                        <a:rPr lang="it-IT" sz="1200" b="1" spc="1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il</a:t>
                      </a:r>
                      <a:r>
                        <a:rPr lang="it-IT" sz="1200" b="1" spc="1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compenso;</a:t>
                      </a:r>
                      <a:r>
                        <a:rPr lang="it-IT" sz="1200" b="1" spc="20" dirty="0">
                          <a:solidFill>
                            <a:schemeClr val="tx1"/>
                          </a:solidFill>
                          <a:highlight>
                            <a:srgbClr val="FFFF00"/>
                          </a:highlight>
                          <a:latin typeface="+mj-lt"/>
                          <a:cs typeface="Georgia"/>
                        </a:rPr>
                        <a:t> </a:t>
                      </a:r>
                    </a:p>
                    <a:p>
                      <a:pPr marL="33020" algn="just">
                        <a:lnSpc>
                          <a:spcPct val="100000"/>
                        </a:lnSpc>
                        <a:spcBef>
                          <a:spcPts val="45"/>
                        </a:spcBef>
                      </a:pPr>
                      <a:r>
                        <a:rPr lang="it-IT" sz="1200" b="1" dirty="0">
                          <a:solidFill>
                            <a:schemeClr val="tx1"/>
                          </a:solidFill>
                          <a:highlight>
                            <a:srgbClr val="FFFF00"/>
                          </a:highlight>
                          <a:latin typeface="+mj-lt"/>
                          <a:cs typeface="Georgia"/>
                        </a:rPr>
                        <a:t>per</a:t>
                      </a:r>
                      <a:r>
                        <a:rPr lang="it-IT" sz="1200" b="1" spc="2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i compensi</a:t>
                      </a:r>
                      <a:r>
                        <a:rPr lang="it-IT" sz="1200" b="1" spc="2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da</a:t>
                      </a:r>
                      <a:r>
                        <a:rPr lang="it-IT" sz="1200" b="1" spc="1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10.000</a:t>
                      </a:r>
                      <a:r>
                        <a:rPr lang="it-IT" sz="1200" b="1" spc="5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a</a:t>
                      </a:r>
                      <a:r>
                        <a:rPr lang="it-IT" sz="1200" b="1" spc="1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50.000</a:t>
                      </a:r>
                      <a:r>
                        <a:rPr lang="it-IT" sz="1200" b="1" spc="5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euro,</a:t>
                      </a:r>
                      <a:r>
                        <a:rPr lang="it-IT" sz="1200" b="1" spc="3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dodici</a:t>
                      </a:r>
                      <a:r>
                        <a:rPr lang="it-IT" sz="1200" b="1" spc="2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volte</a:t>
                      </a:r>
                      <a:r>
                        <a:rPr lang="it-IT" sz="1200" b="1" spc="10" dirty="0">
                          <a:solidFill>
                            <a:schemeClr val="tx1"/>
                          </a:solidFill>
                          <a:highlight>
                            <a:srgbClr val="FFFF00"/>
                          </a:highlight>
                          <a:latin typeface="+mj-lt"/>
                          <a:cs typeface="Georgia"/>
                        </a:rPr>
                        <a:t> </a:t>
                      </a:r>
                      <a:r>
                        <a:rPr lang="it-IT" sz="1200" b="1" spc="-25" dirty="0">
                          <a:solidFill>
                            <a:schemeClr val="tx1"/>
                          </a:solidFill>
                          <a:highlight>
                            <a:srgbClr val="FFFF00"/>
                          </a:highlight>
                          <a:latin typeface="+mj-lt"/>
                          <a:cs typeface="Georgia"/>
                        </a:rPr>
                        <a:t>il </a:t>
                      </a:r>
                      <a:r>
                        <a:rPr lang="it-IT" sz="1200" b="1" dirty="0">
                          <a:solidFill>
                            <a:schemeClr val="tx1"/>
                          </a:solidFill>
                          <a:highlight>
                            <a:srgbClr val="FFFF00"/>
                          </a:highlight>
                          <a:latin typeface="+mj-lt"/>
                          <a:cs typeface="Georgia"/>
                        </a:rPr>
                        <a:t>compenso;</a:t>
                      </a:r>
                      <a:r>
                        <a:rPr lang="it-IT" sz="1200" b="1" spc="25" dirty="0">
                          <a:solidFill>
                            <a:schemeClr val="tx1"/>
                          </a:solidFill>
                          <a:highlight>
                            <a:srgbClr val="FFFF00"/>
                          </a:highlight>
                          <a:latin typeface="+mj-lt"/>
                          <a:cs typeface="Georgia"/>
                        </a:rPr>
                        <a:t> </a:t>
                      </a:r>
                    </a:p>
                    <a:p>
                      <a:pPr marL="33020" algn="just">
                        <a:lnSpc>
                          <a:spcPct val="100000"/>
                        </a:lnSpc>
                        <a:spcBef>
                          <a:spcPts val="45"/>
                        </a:spcBef>
                      </a:pPr>
                      <a:r>
                        <a:rPr lang="it-IT" sz="1200" b="1" dirty="0">
                          <a:solidFill>
                            <a:schemeClr val="tx1"/>
                          </a:solidFill>
                          <a:highlight>
                            <a:srgbClr val="FFFF00"/>
                          </a:highlight>
                          <a:latin typeface="+mj-lt"/>
                          <a:cs typeface="Georgia"/>
                        </a:rPr>
                        <a:t>per</a:t>
                      </a:r>
                      <a:r>
                        <a:rPr lang="it-IT" sz="1200" b="1" spc="1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i</a:t>
                      </a:r>
                      <a:r>
                        <a:rPr lang="it-IT" sz="1200" b="1" spc="1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compensi</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maggiori</a:t>
                      </a:r>
                      <a:r>
                        <a:rPr lang="it-IT" sz="1200" b="1" spc="3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di</a:t>
                      </a:r>
                      <a:r>
                        <a:rPr lang="it-IT" sz="1200" b="1" spc="2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50.000</a:t>
                      </a:r>
                      <a:r>
                        <a:rPr lang="it-IT" sz="1200" b="1" spc="4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euro,</a:t>
                      </a:r>
                      <a:r>
                        <a:rPr lang="it-IT" sz="1200" b="1" spc="15"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dieci</a:t>
                      </a:r>
                      <a:r>
                        <a:rPr lang="it-IT" sz="1200" b="1" spc="1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volte</a:t>
                      </a:r>
                      <a:r>
                        <a:rPr lang="it-IT" sz="1200" b="1" spc="10" dirty="0">
                          <a:solidFill>
                            <a:schemeClr val="tx1"/>
                          </a:solidFill>
                          <a:highlight>
                            <a:srgbClr val="FFFF00"/>
                          </a:highlight>
                          <a:latin typeface="+mj-lt"/>
                          <a:cs typeface="Georgia"/>
                        </a:rPr>
                        <a:t> </a:t>
                      </a:r>
                      <a:r>
                        <a:rPr lang="it-IT" sz="1200" b="1" dirty="0">
                          <a:solidFill>
                            <a:schemeClr val="tx1"/>
                          </a:solidFill>
                          <a:highlight>
                            <a:srgbClr val="FFFF00"/>
                          </a:highlight>
                          <a:latin typeface="+mj-lt"/>
                          <a:cs typeface="Georgia"/>
                        </a:rPr>
                        <a:t>il</a:t>
                      </a:r>
                      <a:r>
                        <a:rPr lang="it-IT" sz="1200" b="1" spc="25" dirty="0">
                          <a:solidFill>
                            <a:schemeClr val="tx1"/>
                          </a:solidFill>
                          <a:highlight>
                            <a:srgbClr val="FFFF00"/>
                          </a:highlight>
                          <a:latin typeface="+mj-lt"/>
                          <a:cs typeface="Georgia"/>
                        </a:rPr>
                        <a:t> </a:t>
                      </a:r>
                      <a:r>
                        <a:rPr lang="it-IT" sz="1200" b="1" spc="-10" dirty="0">
                          <a:solidFill>
                            <a:schemeClr val="tx1"/>
                          </a:solidFill>
                          <a:highlight>
                            <a:srgbClr val="FFFF00"/>
                          </a:highlight>
                          <a:latin typeface="+mj-lt"/>
                          <a:cs typeface="Georgia"/>
                        </a:rPr>
                        <a:t>compenso.</a:t>
                      </a:r>
                      <a:endParaRPr sz="1200" dirty="0">
                        <a:solidFill>
                          <a:schemeClr val="tx1"/>
                        </a:solidFill>
                        <a:highlight>
                          <a:srgbClr val="FFFF00"/>
                        </a:highlight>
                        <a:latin typeface="+mj-lt"/>
                        <a:cs typeface="Georgia"/>
                      </a:endParaRPr>
                    </a:p>
                  </a:txBody>
                  <a:tcPr marL="0"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4986350"/>
                  </a:ext>
                </a:extLst>
              </a:tr>
              <a:tr h="591507">
                <a:tc>
                  <a:txBody>
                    <a:bodyPr/>
                    <a:lstStyle/>
                    <a:p>
                      <a:pPr marL="34925">
                        <a:lnSpc>
                          <a:spcPct val="100000"/>
                        </a:lnSpc>
                        <a:spcBef>
                          <a:spcPts val="45"/>
                        </a:spcBef>
                      </a:pPr>
                      <a:r>
                        <a:rPr sz="1200" b="1" dirty="0">
                          <a:solidFill>
                            <a:schemeClr val="tx1"/>
                          </a:solidFill>
                          <a:latin typeface="+mj-lt"/>
                          <a:cs typeface="Georgia"/>
                        </a:rPr>
                        <a:t>All'azione</a:t>
                      </a:r>
                      <a:r>
                        <a:rPr sz="1200" b="1" spc="5" dirty="0">
                          <a:solidFill>
                            <a:schemeClr val="tx1"/>
                          </a:solidFill>
                          <a:latin typeface="+mj-lt"/>
                          <a:cs typeface="Georgia"/>
                        </a:rPr>
                        <a:t> </a:t>
                      </a:r>
                      <a:r>
                        <a:rPr sz="1200" b="1" dirty="0">
                          <a:solidFill>
                            <a:schemeClr val="tx1"/>
                          </a:solidFill>
                          <a:latin typeface="+mj-lt"/>
                          <a:cs typeface="Georgia"/>
                        </a:rPr>
                        <a:t>di</a:t>
                      </a:r>
                      <a:r>
                        <a:rPr sz="1200" b="1" spc="35" dirty="0">
                          <a:solidFill>
                            <a:schemeClr val="tx1"/>
                          </a:solidFill>
                          <a:latin typeface="+mj-lt"/>
                          <a:cs typeface="Georgia"/>
                        </a:rPr>
                        <a:t> </a:t>
                      </a:r>
                      <a:r>
                        <a:rPr sz="1200" b="1" dirty="0">
                          <a:solidFill>
                            <a:schemeClr val="tx1"/>
                          </a:solidFill>
                          <a:latin typeface="+mj-lt"/>
                          <a:cs typeface="Georgia"/>
                        </a:rPr>
                        <a:t>responsabilità contro</a:t>
                      </a:r>
                      <a:r>
                        <a:rPr sz="1200" b="1" spc="35" dirty="0">
                          <a:solidFill>
                            <a:schemeClr val="tx1"/>
                          </a:solidFill>
                          <a:latin typeface="+mj-lt"/>
                          <a:cs typeface="Georgia"/>
                        </a:rPr>
                        <a:t> </a:t>
                      </a:r>
                      <a:r>
                        <a:rPr sz="1200" b="1" dirty="0">
                          <a:solidFill>
                            <a:schemeClr val="tx1"/>
                          </a:solidFill>
                          <a:latin typeface="+mj-lt"/>
                          <a:cs typeface="Georgia"/>
                        </a:rPr>
                        <a:t>i</a:t>
                      </a:r>
                      <a:r>
                        <a:rPr sz="1200" b="1" spc="35" dirty="0">
                          <a:solidFill>
                            <a:schemeClr val="tx1"/>
                          </a:solidFill>
                          <a:latin typeface="+mj-lt"/>
                          <a:cs typeface="Georgia"/>
                        </a:rPr>
                        <a:t> </a:t>
                      </a:r>
                      <a:r>
                        <a:rPr sz="1200" b="1" dirty="0">
                          <a:solidFill>
                            <a:schemeClr val="tx1"/>
                          </a:solidFill>
                          <a:latin typeface="+mj-lt"/>
                          <a:cs typeface="Georgia"/>
                        </a:rPr>
                        <a:t>sindaci</a:t>
                      </a:r>
                      <a:r>
                        <a:rPr sz="1200" b="1" spc="30" dirty="0">
                          <a:solidFill>
                            <a:schemeClr val="tx1"/>
                          </a:solidFill>
                          <a:latin typeface="+mj-lt"/>
                          <a:cs typeface="Georgia"/>
                        </a:rPr>
                        <a:t> </a:t>
                      </a:r>
                      <a:r>
                        <a:rPr sz="1200" b="1" dirty="0">
                          <a:solidFill>
                            <a:schemeClr val="tx1"/>
                          </a:solidFill>
                          <a:latin typeface="+mj-lt"/>
                          <a:cs typeface="Georgia"/>
                        </a:rPr>
                        <a:t>si</a:t>
                      </a:r>
                      <a:r>
                        <a:rPr sz="1200" b="1" spc="20" dirty="0">
                          <a:solidFill>
                            <a:schemeClr val="tx1"/>
                          </a:solidFill>
                          <a:latin typeface="+mj-lt"/>
                          <a:cs typeface="Georgia"/>
                        </a:rPr>
                        <a:t> </a:t>
                      </a:r>
                      <a:r>
                        <a:rPr sz="1200" b="1" dirty="0">
                          <a:solidFill>
                            <a:schemeClr val="tx1"/>
                          </a:solidFill>
                          <a:latin typeface="+mj-lt"/>
                          <a:cs typeface="Georgia"/>
                        </a:rPr>
                        <a:t>applicano,</a:t>
                      </a:r>
                      <a:r>
                        <a:rPr sz="1200" b="1" spc="10" dirty="0">
                          <a:solidFill>
                            <a:schemeClr val="tx1"/>
                          </a:solidFill>
                          <a:latin typeface="+mj-lt"/>
                          <a:cs typeface="Georgia"/>
                        </a:rPr>
                        <a:t> </a:t>
                      </a:r>
                      <a:r>
                        <a:rPr sz="1200" b="1" spc="-25" dirty="0">
                          <a:solidFill>
                            <a:schemeClr val="tx1"/>
                          </a:solidFill>
                          <a:latin typeface="+mj-lt"/>
                          <a:cs typeface="Georgia"/>
                        </a:rPr>
                        <a:t>in</a:t>
                      </a:r>
                      <a:r>
                        <a:rPr lang="it-IT" sz="1200" b="1" spc="-25" dirty="0">
                          <a:solidFill>
                            <a:schemeClr val="tx1"/>
                          </a:solidFill>
                          <a:latin typeface="+mj-lt"/>
                          <a:cs typeface="Georgia"/>
                        </a:rPr>
                        <a:t> </a:t>
                      </a:r>
                      <a:r>
                        <a:rPr sz="1200" b="1" dirty="0" err="1">
                          <a:solidFill>
                            <a:schemeClr val="tx1"/>
                          </a:solidFill>
                          <a:latin typeface="+mj-lt"/>
                          <a:cs typeface="Georgia"/>
                        </a:rPr>
                        <a:t>quanto</a:t>
                      </a:r>
                      <a:r>
                        <a:rPr sz="1200" b="1" spc="30" dirty="0">
                          <a:solidFill>
                            <a:schemeClr val="tx1"/>
                          </a:solidFill>
                          <a:latin typeface="+mj-lt"/>
                          <a:cs typeface="Georgia"/>
                        </a:rPr>
                        <a:t> </a:t>
                      </a:r>
                      <a:r>
                        <a:rPr sz="1200" b="1" dirty="0">
                          <a:solidFill>
                            <a:schemeClr val="tx1"/>
                          </a:solidFill>
                          <a:latin typeface="+mj-lt"/>
                          <a:cs typeface="Georgia"/>
                        </a:rPr>
                        <a:t>compatibili,</a:t>
                      </a:r>
                      <a:r>
                        <a:rPr sz="1200" b="1" spc="35" dirty="0">
                          <a:solidFill>
                            <a:schemeClr val="tx1"/>
                          </a:solidFill>
                          <a:latin typeface="+mj-lt"/>
                          <a:cs typeface="Georgia"/>
                        </a:rPr>
                        <a:t> </a:t>
                      </a:r>
                      <a:r>
                        <a:rPr sz="1200" b="1" dirty="0">
                          <a:solidFill>
                            <a:schemeClr val="tx1"/>
                          </a:solidFill>
                          <a:latin typeface="+mj-lt"/>
                          <a:cs typeface="Georgia"/>
                        </a:rPr>
                        <a:t>le</a:t>
                      </a:r>
                      <a:r>
                        <a:rPr sz="1200" b="1" spc="5" dirty="0">
                          <a:solidFill>
                            <a:schemeClr val="tx1"/>
                          </a:solidFill>
                          <a:latin typeface="+mj-lt"/>
                          <a:cs typeface="Georgia"/>
                        </a:rPr>
                        <a:t> </a:t>
                      </a:r>
                      <a:r>
                        <a:rPr sz="1200" b="1" dirty="0">
                          <a:solidFill>
                            <a:schemeClr val="tx1"/>
                          </a:solidFill>
                          <a:latin typeface="+mj-lt"/>
                          <a:cs typeface="Georgia"/>
                        </a:rPr>
                        <a:t>disposizioni</a:t>
                      </a:r>
                      <a:r>
                        <a:rPr sz="1200" b="1" spc="60" dirty="0">
                          <a:solidFill>
                            <a:schemeClr val="tx1"/>
                          </a:solidFill>
                          <a:latin typeface="+mj-lt"/>
                          <a:cs typeface="Georgia"/>
                        </a:rPr>
                        <a:t> </a:t>
                      </a:r>
                      <a:r>
                        <a:rPr sz="1200" b="1" dirty="0">
                          <a:solidFill>
                            <a:schemeClr val="tx1"/>
                          </a:solidFill>
                          <a:latin typeface="+mj-lt"/>
                          <a:cs typeface="Georgia"/>
                        </a:rPr>
                        <a:t>degli</a:t>
                      </a:r>
                      <a:r>
                        <a:rPr sz="1200" b="1" spc="5" dirty="0">
                          <a:solidFill>
                            <a:schemeClr val="tx1"/>
                          </a:solidFill>
                          <a:latin typeface="+mj-lt"/>
                          <a:cs typeface="Georgia"/>
                        </a:rPr>
                        <a:t> </a:t>
                      </a:r>
                      <a:r>
                        <a:rPr sz="1200" b="1" dirty="0">
                          <a:solidFill>
                            <a:schemeClr val="tx1"/>
                          </a:solidFill>
                          <a:latin typeface="+mj-lt"/>
                          <a:cs typeface="Georgia"/>
                        </a:rPr>
                        <a:t>articoli</a:t>
                      </a:r>
                      <a:r>
                        <a:rPr sz="1200" b="1" spc="15" dirty="0">
                          <a:solidFill>
                            <a:schemeClr val="tx1"/>
                          </a:solidFill>
                          <a:latin typeface="+mj-lt"/>
                          <a:cs typeface="Georgia"/>
                        </a:rPr>
                        <a:t> </a:t>
                      </a:r>
                      <a:r>
                        <a:rPr sz="1200" b="1" dirty="0">
                          <a:solidFill>
                            <a:schemeClr val="tx1"/>
                          </a:solidFill>
                          <a:latin typeface="+mj-lt"/>
                          <a:cs typeface="Georgia"/>
                        </a:rPr>
                        <a:t>2393,</a:t>
                      </a:r>
                      <a:r>
                        <a:rPr sz="1200" b="1" spc="35" dirty="0">
                          <a:solidFill>
                            <a:schemeClr val="tx1"/>
                          </a:solidFill>
                          <a:latin typeface="+mj-lt"/>
                          <a:cs typeface="Georgia"/>
                        </a:rPr>
                        <a:t> </a:t>
                      </a:r>
                      <a:r>
                        <a:rPr sz="1200" b="1" dirty="0">
                          <a:solidFill>
                            <a:schemeClr val="tx1"/>
                          </a:solidFill>
                          <a:latin typeface="+mj-lt"/>
                          <a:cs typeface="Georgia"/>
                        </a:rPr>
                        <a:t>2393-</a:t>
                      </a:r>
                      <a:r>
                        <a:rPr sz="1200" b="1" spc="-20" dirty="0">
                          <a:solidFill>
                            <a:schemeClr val="tx1"/>
                          </a:solidFill>
                          <a:latin typeface="+mj-lt"/>
                          <a:cs typeface="Georgia"/>
                        </a:rPr>
                        <a:t>bis, </a:t>
                      </a:r>
                      <a:r>
                        <a:rPr sz="1200" b="1" dirty="0">
                          <a:solidFill>
                            <a:schemeClr val="tx1"/>
                          </a:solidFill>
                          <a:latin typeface="+mj-lt"/>
                          <a:cs typeface="Georgia"/>
                        </a:rPr>
                        <a:t>2394,</a:t>
                      </a:r>
                      <a:r>
                        <a:rPr sz="1200" b="1" spc="20" dirty="0">
                          <a:solidFill>
                            <a:schemeClr val="tx1"/>
                          </a:solidFill>
                          <a:latin typeface="+mj-lt"/>
                          <a:cs typeface="Georgia"/>
                        </a:rPr>
                        <a:t> </a:t>
                      </a:r>
                      <a:r>
                        <a:rPr sz="1200" b="1" dirty="0">
                          <a:solidFill>
                            <a:schemeClr val="tx1"/>
                          </a:solidFill>
                          <a:latin typeface="+mj-lt"/>
                          <a:cs typeface="Georgia"/>
                        </a:rPr>
                        <a:t>2394-bis</a:t>
                      </a:r>
                      <a:r>
                        <a:rPr sz="1200" b="1" spc="30" dirty="0">
                          <a:solidFill>
                            <a:schemeClr val="tx1"/>
                          </a:solidFill>
                          <a:latin typeface="+mj-lt"/>
                          <a:cs typeface="Georgia"/>
                        </a:rPr>
                        <a:t> </a:t>
                      </a:r>
                      <a:r>
                        <a:rPr sz="1200" b="1" dirty="0">
                          <a:solidFill>
                            <a:schemeClr val="tx1"/>
                          </a:solidFill>
                          <a:latin typeface="+mj-lt"/>
                          <a:cs typeface="Georgia"/>
                        </a:rPr>
                        <a:t>e</a:t>
                      </a:r>
                      <a:r>
                        <a:rPr sz="1200" b="1" spc="5" dirty="0">
                          <a:solidFill>
                            <a:schemeClr val="tx1"/>
                          </a:solidFill>
                          <a:latin typeface="+mj-lt"/>
                          <a:cs typeface="Georgia"/>
                        </a:rPr>
                        <a:t> </a:t>
                      </a:r>
                      <a:r>
                        <a:rPr sz="1200" b="1" spc="-20" dirty="0">
                          <a:solidFill>
                            <a:schemeClr val="tx1"/>
                          </a:solidFill>
                          <a:latin typeface="+mj-lt"/>
                          <a:cs typeface="Georgia"/>
                        </a:rPr>
                        <a:t>2395.</a:t>
                      </a:r>
                      <a:endParaRPr sz="1200" b="1" dirty="0">
                        <a:solidFill>
                          <a:schemeClr val="tx1"/>
                        </a:solidFill>
                        <a:latin typeface="+mj-lt"/>
                        <a:cs typeface="Georgia"/>
                      </a:endParaRPr>
                    </a:p>
                  </a:txBody>
                  <a:tcPr marL="0"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925" marR="139700">
                        <a:lnSpc>
                          <a:spcPts val="1330"/>
                        </a:lnSpc>
                      </a:pPr>
                      <a:r>
                        <a:rPr lang="it-IT" sz="1200" b="1" spc="-10" dirty="0">
                          <a:solidFill>
                            <a:schemeClr val="tx1"/>
                          </a:solidFill>
                          <a:latin typeface="+mj-lt"/>
                          <a:cs typeface="Georgia"/>
                        </a:rPr>
                        <a:t>Identico.</a:t>
                      </a:r>
                      <a:endParaRPr sz="1200" b="1" dirty="0">
                        <a:solidFill>
                          <a:schemeClr val="tx1"/>
                        </a:solidFill>
                        <a:latin typeface="+mj-lt"/>
                        <a:cs typeface="Georgia"/>
                      </a:endParaRPr>
                    </a:p>
                  </a:txBody>
                  <a:tcPr marL="0"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9633026"/>
                  </a:ext>
                </a:extLst>
              </a:tr>
              <a:tr h="496570">
                <a:tc>
                  <a:txBody>
                    <a:bodyPr/>
                    <a:lstStyle/>
                    <a:p>
                      <a:pPr marL="34925">
                        <a:lnSpc>
                          <a:spcPct val="100000"/>
                        </a:lnSpc>
                        <a:spcBef>
                          <a:spcPts val="45"/>
                        </a:spcBef>
                      </a:pPr>
                      <a:endParaRPr sz="1200" b="1" dirty="0">
                        <a:solidFill>
                          <a:schemeClr val="tx1"/>
                        </a:solidFill>
                        <a:latin typeface="+mj-lt"/>
                        <a:cs typeface="Georgia"/>
                      </a:endParaRPr>
                    </a:p>
                  </a:txBody>
                  <a:tcPr marL="0"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925" marR="139700">
                        <a:lnSpc>
                          <a:spcPts val="1330"/>
                        </a:lnSpc>
                      </a:pPr>
                      <a:r>
                        <a:rPr lang="it-IT" sz="1200" b="1" dirty="0">
                          <a:solidFill>
                            <a:schemeClr val="tx1"/>
                          </a:solidFill>
                          <a:highlight>
                            <a:srgbClr val="FFFF00"/>
                          </a:highlight>
                          <a:latin typeface="+mj-lt"/>
                          <a:cs typeface="Georgia"/>
                        </a:rPr>
                        <a:t>L'azione di responsabilità verso i sindaci si prescrive nel termine di cinque anni dal deposito della elazione di cui all'articolo 2429 relativa all'esercizio in cui si è verificato il danno.</a:t>
                      </a:r>
                      <a:endParaRPr sz="1200" b="1" dirty="0">
                        <a:solidFill>
                          <a:schemeClr val="tx1"/>
                        </a:solidFill>
                        <a:highlight>
                          <a:srgbClr val="FFFF00"/>
                        </a:highlight>
                        <a:latin typeface="+mj-lt"/>
                        <a:cs typeface="Georgia"/>
                      </a:endParaRPr>
                    </a:p>
                  </a:txBody>
                  <a:tcPr marL="0" marR="0" marT="571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3700022"/>
                  </a:ext>
                </a:extLst>
              </a:tr>
            </a:tbl>
          </a:graphicData>
        </a:graphic>
      </p:graphicFrame>
      <p:sp>
        <p:nvSpPr>
          <p:cNvPr id="6" name="CasellaDiTesto 5">
            <a:extLst>
              <a:ext uri="{FF2B5EF4-FFF2-40B4-BE49-F238E27FC236}">
                <a16:creationId xmlns:a16="http://schemas.microsoft.com/office/drawing/2014/main" id="{1D73F877-D076-E70E-84CD-58AB082A9216}"/>
              </a:ext>
            </a:extLst>
          </p:cNvPr>
          <p:cNvSpPr txBox="1"/>
          <p:nvPr/>
        </p:nvSpPr>
        <p:spPr>
          <a:xfrm>
            <a:off x="5921882" y="1556792"/>
            <a:ext cx="3096344" cy="584775"/>
          </a:xfrm>
          <a:prstGeom prst="rect">
            <a:avLst/>
          </a:prstGeom>
          <a:solidFill>
            <a:srgbClr val="FFC000"/>
          </a:solidFill>
          <a:ln>
            <a:solidFill>
              <a:schemeClr val="tx1"/>
            </a:solidFill>
          </a:ln>
        </p:spPr>
        <p:txBody>
          <a:bodyPr wrap="square" rtlCol="0">
            <a:spAutoFit/>
          </a:bodyPr>
          <a:lstStyle/>
          <a:p>
            <a:pPr algn="ctr"/>
            <a:r>
              <a:rPr lang="it-IT" sz="1600" b="1" dirty="0"/>
              <a:t>RESPONSABILITA’ DIRETTA ED ESCLUSIVA</a:t>
            </a:r>
          </a:p>
        </p:txBody>
      </p:sp>
      <p:sp>
        <p:nvSpPr>
          <p:cNvPr id="7" name="Freccia a sinistra 6">
            <a:extLst>
              <a:ext uri="{FF2B5EF4-FFF2-40B4-BE49-F238E27FC236}">
                <a16:creationId xmlns:a16="http://schemas.microsoft.com/office/drawing/2014/main" id="{5EB8070D-9E02-DE13-7141-B2027BD71660}"/>
              </a:ext>
            </a:extLst>
          </p:cNvPr>
          <p:cNvSpPr/>
          <p:nvPr/>
        </p:nvSpPr>
        <p:spPr bwMode="auto">
          <a:xfrm>
            <a:off x="4775828" y="1716832"/>
            <a:ext cx="1110977" cy="216024"/>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8" name="Titolo 1">
            <a:extLst>
              <a:ext uri="{FF2B5EF4-FFF2-40B4-BE49-F238E27FC236}">
                <a16:creationId xmlns:a16="http://schemas.microsoft.com/office/drawing/2014/main" id="{F5E15D23-182F-5DA0-A790-31E174DE70ED}"/>
              </a:ext>
            </a:extLst>
          </p:cNvPr>
          <p:cNvSpPr>
            <a:spLocks noGrp="1"/>
          </p:cNvSpPr>
          <p:nvPr>
            <p:ph type="title"/>
          </p:nvPr>
        </p:nvSpPr>
        <p:spPr>
          <a:xfrm>
            <a:off x="107504" y="173481"/>
            <a:ext cx="8510213" cy="307777"/>
          </a:xfrm>
        </p:spPr>
        <p:txBody>
          <a:bodyPr/>
          <a:lstStyle/>
          <a:p>
            <a:r>
              <a:rPr lang="it-IT" sz="2000" b="1" dirty="0">
                <a:solidFill>
                  <a:schemeClr val="tx1"/>
                </a:solidFill>
              </a:rPr>
              <a:t>LEGGE n. 35 a modifica art. 2407 cc (1) </a:t>
            </a:r>
          </a:p>
        </p:txBody>
      </p:sp>
      <p:sp>
        <p:nvSpPr>
          <p:cNvPr id="9" name="CasellaDiTesto 8">
            <a:extLst>
              <a:ext uri="{FF2B5EF4-FFF2-40B4-BE49-F238E27FC236}">
                <a16:creationId xmlns:a16="http://schemas.microsoft.com/office/drawing/2014/main" id="{C047E436-A4CA-8878-7B95-CE90B0A59A9A}"/>
              </a:ext>
            </a:extLst>
          </p:cNvPr>
          <p:cNvSpPr txBox="1"/>
          <p:nvPr/>
        </p:nvSpPr>
        <p:spPr>
          <a:xfrm>
            <a:off x="125774" y="3861048"/>
            <a:ext cx="3096344" cy="584775"/>
          </a:xfrm>
          <a:prstGeom prst="rect">
            <a:avLst/>
          </a:prstGeom>
          <a:solidFill>
            <a:srgbClr val="FFC000"/>
          </a:solidFill>
          <a:ln>
            <a:solidFill>
              <a:schemeClr val="tx1"/>
            </a:solidFill>
          </a:ln>
        </p:spPr>
        <p:txBody>
          <a:bodyPr wrap="square" rtlCol="0">
            <a:spAutoFit/>
          </a:bodyPr>
          <a:lstStyle/>
          <a:p>
            <a:pPr algn="ctr"/>
            <a:r>
              <a:rPr lang="it-IT" sz="1600" b="1" dirty="0"/>
              <a:t>RESPONSABILITA’ CONCORRENTE</a:t>
            </a:r>
          </a:p>
        </p:txBody>
      </p:sp>
      <p:sp>
        <p:nvSpPr>
          <p:cNvPr id="10" name="Freccia a destra 9">
            <a:extLst>
              <a:ext uri="{FF2B5EF4-FFF2-40B4-BE49-F238E27FC236}">
                <a16:creationId xmlns:a16="http://schemas.microsoft.com/office/drawing/2014/main" id="{4FFB64A0-900F-67A7-8473-E280A5DF1951}"/>
              </a:ext>
            </a:extLst>
          </p:cNvPr>
          <p:cNvSpPr/>
          <p:nvPr/>
        </p:nvSpPr>
        <p:spPr bwMode="auto">
          <a:xfrm>
            <a:off x="3323706" y="4013798"/>
            <a:ext cx="1080120"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908721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48C08-0A3A-C52D-516D-4661A0FB03CD}"/>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6840344-A782-61A6-6AF5-4A4F321E86CE}"/>
              </a:ext>
            </a:extLst>
          </p:cNvPr>
          <p:cNvSpPr>
            <a:spLocks noGrp="1"/>
          </p:cNvSpPr>
          <p:nvPr>
            <p:ph type="sldNum" sz="quarter" idx="10"/>
          </p:nvPr>
        </p:nvSpPr>
        <p:spPr/>
        <p:txBody>
          <a:bodyPr/>
          <a:lstStyle/>
          <a:p>
            <a:pPr>
              <a:defRPr/>
            </a:pPr>
            <a:fld id="{39CF1B48-30B5-442F-BC67-BB53F985A07E}" type="slidenum">
              <a:rPr lang="de-DE" smtClean="0"/>
              <a:pPr>
                <a:defRPr/>
              </a:pPr>
              <a:t>27</a:t>
            </a:fld>
            <a:endParaRPr lang="de-DE"/>
          </a:p>
        </p:txBody>
      </p:sp>
      <p:sp>
        <p:nvSpPr>
          <p:cNvPr id="2" name="Segnaposto numero diapositiva 3">
            <a:extLst>
              <a:ext uri="{FF2B5EF4-FFF2-40B4-BE49-F238E27FC236}">
                <a16:creationId xmlns:a16="http://schemas.microsoft.com/office/drawing/2014/main" id="{50B2AC62-50FB-7326-D146-B3B1296468C9}"/>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27</a:t>
            </a:fld>
            <a:endParaRPr lang="de-DE"/>
          </a:p>
        </p:txBody>
      </p:sp>
      <p:sp>
        <p:nvSpPr>
          <p:cNvPr id="3" name="Segnaposto numero diapositiva 3">
            <a:extLst>
              <a:ext uri="{FF2B5EF4-FFF2-40B4-BE49-F238E27FC236}">
                <a16:creationId xmlns:a16="http://schemas.microsoft.com/office/drawing/2014/main" id="{F42190E6-5389-E497-47B5-40E07A4F952C}"/>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27</a:t>
            </a:fld>
            <a:endParaRPr lang="de-DE"/>
          </a:p>
        </p:txBody>
      </p:sp>
      <p:sp>
        <p:nvSpPr>
          <p:cNvPr id="5" name="Segnaposto numero diapositiva 3">
            <a:extLst>
              <a:ext uri="{FF2B5EF4-FFF2-40B4-BE49-F238E27FC236}">
                <a16:creationId xmlns:a16="http://schemas.microsoft.com/office/drawing/2014/main" id="{81E82590-E511-19F6-2F9D-857BE8905A24}"/>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27</a:t>
            </a:fld>
            <a:endParaRPr lang="de-DE"/>
          </a:p>
        </p:txBody>
      </p:sp>
      <p:sp>
        <p:nvSpPr>
          <p:cNvPr id="7" name="CasellaDiTesto 6">
            <a:extLst>
              <a:ext uri="{FF2B5EF4-FFF2-40B4-BE49-F238E27FC236}">
                <a16:creationId xmlns:a16="http://schemas.microsoft.com/office/drawing/2014/main" id="{B8BB222A-1AB3-E465-C84C-C72B35089B37}"/>
              </a:ext>
            </a:extLst>
          </p:cNvPr>
          <p:cNvSpPr txBox="1"/>
          <p:nvPr/>
        </p:nvSpPr>
        <p:spPr>
          <a:xfrm>
            <a:off x="971600" y="690379"/>
            <a:ext cx="5134811" cy="338554"/>
          </a:xfrm>
          <a:prstGeom prst="rect">
            <a:avLst/>
          </a:prstGeom>
          <a:noFill/>
          <a:ln>
            <a:solidFill>
              <a:schemeClr val="tx1"/>
            </a:solidFill>
          </a:ln>
        </p:spPr>
        <p:txBody>
          <a:bodyPr wrap="square">
            <a:spAutoFit/>
          </a:bodyPr>
          <a:lstStyle/>
          <a:p>
            <a:pPr algn="just"/>
            <a:r>
              <a:rPr lang="it-IT" sz="1600" b="1" dirty="0"/>
              <a:t>Nello specifico due tipi di responsabilità:</a:t>
            </a:r>
          </a:p>
        </p:txBody>
      </p:sp>
      <p:sp>
        <p:nvSpPr>
          <p:cNvPr id="8" name="CasellaDiTesto 7">
            <a:extLst>
              <a:ext uri="{FF2B5EF4-FFF2-40B4-BE49-F238E27FC236}">
                <a16:creationId xmlns:a16="http://schemas.microsoft.com/office/drawing/2014/main" id="{BD1E3633-37FD-59A0-F9BA-3050903C25F6}"/>
              </a:ext>
            </a:extLst>
          </p:cNvPr>
          <p:cNvSpPr txBox="1"/>
          <p:nvPr/>
        </p:nvSpPr>
        <p:spPr>
          <a:xfrm>
            <a:off x="1115616" y="1028934"/>
            <a:ext cx="6962458" cy="338554"/>
          </a:xfrm>
          <a:prstGeom prst="rect">
            <a:avLst/>
          </a:prstGeom>
          <a:solidFill>
            <a:srgbClr val="FFFF00"/>
          </a:solidFill>
          <a:ln>
            <a:solidFill>
              <a:schemeClr val="tx1"/>
            </a:solidFill>
          </a:ln>
        </p:spPr>
        <p:txBody>
          <a:bodyPr wrap="square" rtlCol="0">
            <a:spAutoFit/>
          </a:bodyPr>
          <a:lstStyle/>
          <a:p>
            <a:pPr algn="ctr"/>
            <a:r>
              <a:rPr lang="it-IT" sz="1600" b="1" dirty="0"/>
              <a:t>RESPONSABILITA’  ESCLUSIVA O DIRETTA</a:t>
            </a:r>
          </a:p>
        </p:txBody>
      </p:sp>
      <p:sp>
        <p:nvSpPr>
          <p:cNvPr id="9" name="Ovale 8">
            <a:extLst>
              <a:ext uri="{FF2B5EF4-FFF2-40B4-BE49-F238E27FC236}">
                <a16:creationId xmlns:a16="http://schemas.microsoft.com/office/drawing/2014/main" id="{005353A7-5DF2-C334-5180-DC1C40B560F8}"/>
              </a:ext>
            </a:extLst>
          </p:cNvPr>
          <p:cNvSpPr/>
          <p:nvPr/>
        </p:nvSpPr>
        <p:spPr>
          <a:xfrm>
            <a:off x="323528" y="1073807"/>
            <a:ext cx="432048" cy="338554"/>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10" name="CasellaDiTesto 9">
            <a:extLst>
              <a:ext uri="{FF2B5EF4-FFF2-40B4-BE49-F238E27FC236}">
                <a16:creationId xmlns:a16="http://schemas.microsoft.com/office/drawing/2014/main" id="{B40777E6-019B-EFF1-AA62-468B037771B5}"/>
              </a:ext>
            </a:extLst>
          </p:cNvPr>
          <p:cNvSpPr txBox="1"/>
          <p:nvPr/>
        </p:nvSpPr>
        <p:spPr>
          <a:xfrm>
            <a:off x="1065926" y="1559001"/>
            <a:ext cx="7898562" cy="338554"/>
          </a:xfrm>
          <a:prstGeom prst="rect">
            <a:avLst/>
          </a:prstGeom>
          <a:noFill/>
          <a:ln>
            <a:solidFill>
              <a:schemeClr val="tx1"/>
            </a:solidFill>
          </a:ln>
        </p:spPr>
        <p:txBody>
          <a:bodyPr wrap="square">
            <a:spAutoFit/>
          </a:bodyPr>
          <a:lstStyle/>
          <a:p>
            <a:pPr algn="just"/>
            <a:r>
              <a:rPr lang="it-IT" sz="1600" b="1" dirty="0"/>
              <a:t>I sindaci responsabili della verità di ciò che attestano. </a:t>
            </a:r>
          </a:p>
        </p:txBody>
      </p:sp>
      <p:sp>
        <p:nvSpPr>
          <p:cNvPr id="11" name="Ovale 10">
            <a:extLst>
              <a:ext uri="{FF2B5EF4-FFF2-40B4-BE49-F238E27FC236}">
                <a16:creationId xmlns:a16="http://schemas.microsoft.com/office/drawing/2014/main" id="{417111E9-2104-A3DC-FECC-9434DCE82FE2}"/>
              </a:ext>
            </a:extLst>
          </p:cNvPr>
          <p:cNvSpPr/>
          <p:nvPr/>
        </p:nvSpPr>
        <p:spPr>
          <a:xfrm>
            <a:off x="339743" y="2204864"/>
            <a:ext cx="432048" cy="338554"/>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12" name="CasellaDiTesto 11">
            <a:extLst>
              <a:ext uri="{FF2B5EF4-FFF2-40B4-BE49-F238E27FC236}">
                <a16:creationId xmlns:a16="http://schemas.microsoft.com/office/drawing/2014/main" id="{6D811B54-25ED-FEB8-85A0-3DD1C0202755}"/>
              </a:ext>
            </a:extLst>
          </p:cNvPr>
          <p:cNvSpPr txBox="1"/>
          <p:nvPr/>
        </p:nvSpPr>
        <p:spPr>
          <a:xfrm>
            <a:off x="1115616" y="2198697"/>
            <a:ext cx="6962458" cy="338554"/>
          </a:xfrm>
          <a:prstGeom prst="rect">
            <a:avLst/>
          </a:prstGeom>
          <a:solidFill>
            <a:srgbClr val="FFFF00"/>
          </a:solidFill>
          <a:ln>
            <a:solidFill>
              <a:schemeClr val="tx1"/>
            </a:solidFill>
          </a:ln>
        </p:spPr>
        <p:txBody>
          <a:bodyPr wrap="square" rtlCol="0">
            <a:spAutoFit/>
          </a:bodyPr>
          <a:lstStyle/>
          <a:p>
            <a:pPr algn="ctr"/>
            <a:r>
              <a:rPr lang="it-IT" sz="1600" b="1" dirty="0"/>
              <a:t>RESPONSABILITA’ CONCORRENTE O INDIRETTA</a:t>
            </a:r>
          </a:p>
        </p:txBody>
      </p:sp>
      <p:sp>
        <p:nvSpPr>
          <p:cNvPr id="13" name="CasellaDiTesto 12">
            <a:extLst>
              <a:ext uri="{FF2B5EF4-FFF2-40B4-BE49-F238E27FC236}">
                <a16:creationId xmlns:a16="http://schemas.microsoft.com/office/drawing/2014/main" id="{5F48CC01-E7B9-0BB1-62DE-F51BA88B16FE}"/>
              </a:ext>
            </a:extLst>
          </p:cNvPr>
          <p:cNvSpPr txBox="1"/>
          <p:nvPr/>
        </p:nvSpPr>
        <p:spPr>
          <a:xfrm>
            <a:off x="971600" y="2838393"/>
            <a:ext cx="7898562" cy="3046988"/>
          </a:xfrm>
          <a:prstGeom prst="rect">
            <a:avLst/>
          </a:prstGeom>
          <a:noFill/>
          <a:ln>
            <a:solidFill>
              <a:schemeClr val="tx1"/>
            </a:solidFill>
          </a:ln>
        </p:spPr>
        <p:txBody>
          <a:bodyPr wrap="square">
            <a:spAutoFit/>
          </a:bodyPr>
          <a:lstStyle/>
          <a:p>
            <a:pPr algn="just"/>
            <a:r>
              <a:rPr lang="it-IT" sz="1600" b="1" dirty="0"/>
              <a:t> I sindaci sono responsabili solidalmente con gli amministratori, per gli atti o le omissioni di questi, se il danno non si sarebbe verificato se i sindaci avessero vigilato in conformità agli obblighi della loro carica.</a:t>
            </a:r>
          </a:p>
          <a:p>
            <a:pPr algn="just"/>
            <a:r>
              <a:rPr lang="it-IT" sz="1600" b="1" dirty="0"/>
              <a:t>Tale responsabilità richiede tuttavia il susseguirsi di alcuni passaggi, concatenati tra loro da un duplice legame:</a:t>
            </a:r>
          </a:p>
          <a:p>
            <a:pPr algn="just"/>
            <a:endParaRPr lang="it-IT" sz="1600" b="1" dirty="0"/>
          </a:p>
          <a:p>
            <a:pPr algn="just"/>
            <a:r>
              <a:rPr lang="it-IT" sz="1600" b="1" dirty="0"/>
              <a:t>1) cattiva gestione («mala </a:t>
            </a:r>
            <a:r>
              <a:rPr lang="it-IT" sz="1600" b="1" dirty="0" err="1"/>
              <a:t>gestio</a:t>
            </a:r>
            <a:r>
              <a:rPr lang="it-IT" sz="1600" b="1" dirty="0"/>
              <a:t>») da parte degli amministratori;</a:t>
            </a:r>
          </a:p>
          <a:p>
            <a:pPr algn="just"/>
            <a:r>
              <a:rPr lang="it-IT" sz="1600" b="1" dirty="0"/>
              <a:t>2) nesso di causalità: tra cattiva gestione e danno prodotto («primo nesso di causalità»);</a:t>
            </a:r>
          </a:p>
          <a:p>
            <a:pPr algn="just"/>
            <a:r>
              <a:rPr lang="it-IT" sz="1600" b="1" dirty="0"/>
              <a:t>3) nesso di causalità tra danno ed omessa vigilanza («secondo nesso di causalità»). </a:t>
            </a:r>
          </a:p>
        </p:txBody>
      </p:sp>
      <p:sp>
        <p:nvSpPr>
          <p:cNvPr id="14" name="Titolo 1">
            <a:extLst>
              <a:ext uri="{FF2B5EF4-FFF2-40B4-BE49-F238E27FC236}">
                <a16:creationId xmlns:a16="http://schemas.microsoft.com/office/drawing/2014/main" id="{68074089-BAB9-A465-4385-2871D00180B9}"/>
              </a:ext>
            </a:extLst>
          </p:cNvPr>
          <p:cNvSpPr>
            <a:spLocks noGrp="1"/>
          </p:cNvSpPr>
          <p:nvPr>
            <p:ph type="title"/>
          </p:nvPr>
        </p:nvSpPr>
        <p:spPr>
          <a:xfrm>
            <a:off x="107504" y="173481"/>
            <a:ext cx="8510213" cy="307777"/>
          </a:xfrm>
        </p:spPr>
        <p:txBody>
          <a:bodyPr/>
          <a:lstStyle/>
          <a:p>
            <a:r>
              <a:rPr lang="it-IT" sz="2000" b="1" dirty="0">
                <a:solidFill>
                  <a:schemeClr val="tx1"/>
                </a:solidFill>
              </a:rPr>
              <a:t>LEGGE n. 35 a modifica art. 2407 cc (2) </a:t>
            </a:r>
          </a:p>
        </p:txBody>
      </p:sp>
    </p:spTree>
    <p:extLst>
      <p:ext uri="{BB962C8B-B14F-4D97-AF65-F5344CB8AC3E}">
        <p14:creationId xmlns:p14="http://schemas.microsoft.com/office/powerpoint/2010/main" val="623443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D823F-DA32-A4CB-4992-4B98529906C3}"/>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2940128-8D7C-BB82-E6D5-EBA99242461C}"/>
              </a:ext>
            </a:extLst>
          </p:cNvPr>
          <p:cNvSpPr>
            <a:spLocks noGrp="1"/>
          </p:cNvSpPr>
          <p:nvPr>
            <p:ph type="sldNum" sz="quarter" idx="10"/>
          </p:nvPr>
        </p:nvSpPr>
        <p:spPr/>
        <p:txBody>
          <a:bodyPr/>
          <a:lstStyle/>
          <a:p>
            <a:pPr>
              <a:defRPr/>
            </a:pPr>
            <a:fld id="{39CF1B48-30B5-442F-BC67-BB53F985A07E}" type="slidenum">
              <a:rPr lang="de-DE" smtClean="0"/>
              <a:pPr>
                <a:defRPr/>
              </a:pPr>
              <a:t>28</a:t>
            </a:fld>
            <a:endParaRPr lang="de-DE"/>
          </a:p>
        </p:txBody>
      </p:sp>
      <p:sp>
        <p:nvSpPr>
          <p:cNvPr id="2" name="Segnaposto numero diapositiva 3">
            <a:extLst>
              <a:ext uri="{FF2B5EF4-FFF2-40B4-BE49-F238E27FC236}">
                <a16:creationId xmlns:a16="http://schemas.microsoft.com/office/drawing/2014/main" id="{9C9C287A-B42F-9CEE-EB9E-C2C326CA82EC}"/>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28</a:t>
            </a:fld>
            <a:endParaRPr lang="de-DE"/>
          </a:p>
        </p:txBody>
      </p:sp>
      <p:sp>
        <p:nvSpPr>
          <p:cNvPr id="5" name="Titolo 1">
            <a:extLst>
              <a:ext uri="{FF2B5EF4-FFF2-40B4-BE49-F238E27FC236}">
                <a16:creationId xmlns:a16="http://schemas.microsoft.com/office/drawing/2014/main" id="{A9D71A3F-07E3-CBBA-8002-B5BDA6098A33}"/>
              </a:ext>
            </a:extLst>
          </p:cNvPr>
          <p:cNvSpPr txBox="1">
            <a:spLocks/>
          </p:cNvSpPr>
          <p:nvPr/>
        </p:nvSpPr>
        <p:spPr bwMode="auto">
          <a:xfrm>
            <a:off x="547833" y="470971"/>
            <a:ext cx="3050188" cy="3046988"/>
          </a:xfrm>
          <a:prstGeom prst="rect">
            <a:avLst/>
          </a:prstGeom>
          <a:solidFill>
            <a:srgbClr val="FFFF00"/>
          </a:solidFill>
          <a:ln w="9525">
            <a:solidFill>
              <a:schemeClr val="tx1"/>
            </a:solid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pPr algn="ctr"/>
            <a:endParaRPr lang="it-IT" sz="1800" b="1" kern="0" dirty="0"/>
          </a:p>
          <a:p>
            <a:pPr algn="ctr"/>
            <a:r>
              <a:rPr lang="it-IT" sz="1800" b="1" kern="0" dirty="0"/>
              <a:t>GLI OBBLIGHI (DIRITTI E DOVERI) DIRETTI DEI SINDACI</a:t>
            </a:r>
          </a:p>
          <a:p>
            <a:pPr algn="ctr"/>
            <a:endParaRPr lang="it-IT" sz="1800" b="1" kern="0" dirty="0"/>
          </a:p>
          <a:p>
            <a:pPr algn="ctr"/>
            <a:endParaRPr lang="it-IT" sz="1800" b="1" kern="0" dirty="0"/>
          </a:p>
          <a:p>
            <a:pPr algn="ctr"/>
            <a:endParaRPr lang="it-IT" sz="1800" b="1" kern="0" dirty="0"/>
          </a:p>
          <a:p>
            <a:pPr algn="ctr"/>
            <a:endParaRPr lang="it-IT" sz="1800" b="1" kern="0" dirty="0"/>
          </a:p>
          <a:p>
            <a:pPr algn="ctr"/>
            <a:r>
              <a:rPr lang="it-IT" sz="1800" b="1" kern="0" dirty="0"/>
              <a:t>RESPONSABILITA’</a:t>
            </a:r>
          </a:p>
          <a:p>
            <a:pPr algn="ctr"/>
            <a:r>
              <a:rPr lang="it-IT" sz="1800" b="1" kern="0" dirty="0"/>
              <a:t>DIRETTA</a:t>
            </a:r>
          </a:p>
          <a:p>
            <a:pPr algn="ctr"/>
            <a:endParaRPr lang="it-IT" sz="1800" b="1" kern="0" dirty="0">
              <a:solidFill>
                <a:srgbClr val="FF0000"/>
              </a:solidFill>
            </a:endParaRPr>
          </a:p>
        </p:txBody>
      </p:sp>
      <p:sp>
        <p:nvSpPr>
          <p:cNvPr id="6" name="Freccia a destra 5">
            <a:extLst>
              <a:ext uri="{FF2B5EF4-FFF2-40B4-BE49-F238E27FC236}">
                <a16:creationId xmlns:a16="http://schemas.microsoft.com/office/drawing/2014/main" id="{FEC39FB3-53CA-B666-CB0A-48AE79609DBB}"/>
              </a:ext>
            </a:extLst>
          </p:cNvPr>
          <p:cNvSpPr/>
          <p:nvPr/>
        </p:nvSpPr>
        <p:spPr bwMode="auto">
          <a:xfrm>
            <a:off x="3973625" y="1714734"/>
            <a:ext cx="1008112" cy="40160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7" name="Ovale 6">
            <a:extLst>
              <a:ext uri="{FF2B5EF4-FFF2-40B4-BE49-F238E27FC236}">
                <a16:creationId xmlns:a16="http://schemas.microsoft.com/office/drawing/2014/main" id="{F2CBB8FF-C658-69D4-7141-A27AA5CDC6BF}"/>
              </a:ext>
            </a:extLst>
          </p:cNvPr>
          <p:cNvSpPr/>
          <p:nvPr/>
        </p:nvSpPr>
        <p:spPr>
          <a:xfrm>
            <a:off x="4981737" y="1156013"/>
            <a:ext cx="342832" cy="32904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8" name="Ovale 7">
            <a:extLst>
              <a:ext uri="{FF2B5EF4-FFF2-40B4-BE49-F238E27FC236}">
                <a16:creationId xmlns:a16="http://schemas.microsoft.com/office/drawing/2014/main" id="{9D41144D-E5D9-8C51-4838-2A3E3BB7965C}"/>
              </a:ext>
            </a:extLst>
          </p:cNvPr>
          <p:cNvSpPr/>
          <p:nvPr/>
        </p:nvSpPr>
        <p:spPr>
          <a:xfrm>
            <a:off x="5093264" y="2649323"/>
            <a:ext cx="342832" cy="32904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9" name="CasellaDiTesto 8">
            <a:extLst>
              <a:ext uri="{FF2B5EF4-FFF2-40B4-BE49-F238E27FC236}">
                <a16:creationId xmlns:a16="http://schemas.microsoft.com/office/drawing/2014/main" id="{63B75AFE-7B47-D5AB-200E-C9A13EBCF6F7}"/>
              </a:ext>
            </a:extLst>
          </p:cNvPr>
          <p:cNvSpPr txBox="1"/>
          <p:nvPr/>
        </p:nvSpPr>
        <p:spPr>
          <a:xfrm>
            <a:off x="5537370" y="2639815"/>
            <a:ext cx="3567911" cy="338554"/>
          </a:xfrm>
          <a:prstGeom prst="rect">
            <a:avLst/>
          </a:prstGeom>
          <a:noFill/>
          <a:ln>
            <a:solidFill>
              <a:schemeClr val="tx1"/>
            </a:solidFill>
          </a:ln>
        </p:spPr>
        <p:txBody>
          <a:bodyPr wrap="square">
            <a:spAutoFit/>
          </a:bodyPr>
          <a:lstStyle/>
          <a:p>
            <a:r>
              <a:rPr lang="it-IT" sz="1600" b="1" dirty="0"/>
              <a:t>poteri-doveri di iniziativa,</a:t>
            </a:r>
          </a:p>
        </p:txBody>
      </p:sp>
      <p:sp>
        <p:nvSpPr>
          <p:cNvPr id="10" name="CasellaDiTesto 9">
            <a:extLst>
              <a:ext uri="{FF2B5EF4-FFF2-40B4-BE49-F238E27FC236}">
                <a16:creationId xmlns:a16="http://schemas.microsoft.com/office/drawing/2014/main" id="{D75DB9AC-5EB3-7909-93D5-99399C59C202}"/>
              </a:ext>
            </a:extLst>
          </p:cNvPr>
          <p:cNvSpPr txBox="1"/>
          <p:nvPr/>
        </p:nvSpPr>
        <p:spPr>
          <a:xfrm>
            <a:off x="5425709" y="1028148"/>
            <a:ext cx="3567911" cy="584775"/>
          </a:xfrm>
          <a:prstGeom prst="rect">
            <a:avLst/>
          </a:prstGeom>
          <a:noFill/>
          <a:ln>
            <a:solidFill>
              <a:schemeClr val="tx1"/>
            </a:solidFill>
          </a:ln>
        </p:spPr>
        <p:txBody>
          <a:bodyPr wrap="square">
            <a:spAutoFit/>
          </a:bodyPr>
          <a:lstStyle/>
          <a:p>
            <a:r>
              <a:rPr lang="it-IT" sz="1600" b="1" dirty="0"/>
              <a:t>poteri-doveri ricognitivi e partecipativi</a:t>
            </a:r>
          </a:p>
        </p:txBody>
      </p:sp>
      <p:sp>
        <p:nvSpPr>
          <p:cNvPr id="11" name="Freccia bidirezionale verticale 10">
            <a:extLst>
              <a:ext uri="{FF2B5EF4-FFF2-40B4-BE49-F238E27FC236}">
                <a16:creationId xmlns:a16="http://schemas.microsoft.com/office/drawing/2014/main" id="{58FB76BD-ABE2-824A-598C-DDDBAE7998CE}"/>
              </a:ext>
            </a:extLst>
          </p:cNvPr>
          <p:cNvSpPr/>
          <p:nvPr/>
        </p:nvSpPr>
        <p:spPr bwMode="auto">
          <a:xfrm>
            <a:off x="1835696" y="1915536"/>
            <a:ext cx="504056" cy="724279"/>
          </a:xfrm>
          <a:prstGeom prst="up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12" name="Titolo 1">
            <a:extLst>
              <a:ext uri="{FF2B5EF4-FFF2-40B4-BE49-F238E27FC236}">
                <a16:creationId xmlns:a16="http://schemas.microsoft.com/office/drawing/2014/main" id="{13905D3F-3B1D-0B40-0296-52979501777C}"/>
              </a:ext>
            </a:extLst>
          </p:cNvPr>
          <p:cNvSpPr txBox="1">
            <a:spLocks/>
          </p:cNvSpPr>
          <p:nvPr/>
        </p:nvSpPr>
        <p:spPr bwMode="auto">
          <a:xfrm>
            <a:off x="547833" y="3647937"/>
            <a:ext cx="3050188" cy="3046988"/>
          </a:xfrm>
          <a:prstGeom prst="rect">
            <a:avLst/>
          </a:prstGeom>
          <a:solidFill>
            <a:srgbClr val="FFFF00"/>
          </a:solidFill>
          <a:ln w="9525">
            <a:solidFill>
              <a:schemeClr val="tx1"/>
            </a:solid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pPr algn="ctr"/>
            <a:endParaRPr lang="it-IT" sz="1800" b="1" kern="0" dirty="0"/>
          </a:p>
          <a:p>
            <a:pPr algn="ctr"/>
            <a:r>
              <a:rPr lang="it-IT" sz="1800" b="1" kern="0" dirty="0"/>
              <a:t>GLI OBBLIGHI (DIRITTI E DOVERI) INDIRETTI DEI SINDACI</a:t>
            </a:r>
          </a:p>
          <a:p>
            <a:pPr algn="ctr"/>
            <a:endParaRPr lang="it-IT" sz="1800" b="1" kern="0" dirty="0"/>
          </a:p>
          <a:p>
            <a:pPr algn="ctr"/>
            <a:endParaRPr lang="it-IT" sz="1800" b="1" kern="0" dirty="0"/>
          </a:p>
          <a:p>
            <a:pPr algn="ctr"/>
            <a:endParaRPr lang="it-IT" sz="1800" b="1" kern="0" dirty="0"/>
          </a:p>
          <a:p>
            <a:pPr algn="ctr"/>
            <a:r>
              <a:rPr lang="it-IT" sz="1800" b="1" kern="0" dirty="0"/>
              <a:t>RESPONSABILITA’</a:t>
            </a:r>
          </a:p>
          <a:p>
            <a:pPr algn="ctr"/>
            <a:r>
              <a:rPr lang="it-IT" sz="1800" b="1" kern="0" dirty="0"/>
              <a:t>CONCORRENTE </a:t>
            </a:r>
          </a:p>
          <a:p>
            <a:pPr algn="ctr"/>
            <a:endParaRPr lang="it-IT" sz="1800" b="1" kern="0" dirty="0">
              <a:solidFill>
                <a:srgbClr val="FF0000"/>
              </a:solidFill>
            </a:endParaRPr>
          </a:p>
        </p:txBody>
      </p:sp>
      <p:sp>
        <p:nvSpPr>
          <p:cNvPr id="13" name="Freccia bidirezionale verticale 12">
            <a:extLst>
              <a:ext uri="{FF2B5EF4-FFF2-40B4-BE49-F238E27FC236}">
                <a16:creationId xmlns:a16="http://schemas.microsoft.com/office/drawing/2014/main" id="{1D8C9CB1-88CB-3335-064F-D5E38A88E59E}"/>
              </a:ext>
            </a:extLst>
          </p:cNvPr>
          <p:cNvSpPr/>
          <p:nvPr/>
        </p:nvSpPr>
        <p:spPr bwMode="auto">
          <a:xfrm>
            <a:off x="1835696" y="5013176"/>
            <a:ext cx="504056" cy="724279"/>
          </a:xfrm>
          <a:prstGeom prst="up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14" name="Freccia a destra 13">
            <a:extLst>
              <a:ext uri="{FF2B5EF4-FFF2-40B4-BE49-F238E27FC236}">
                <a16:creationId xmlns:a16="http://schemas.microsoft.com/office/drawing/2014/main" id="{60E1E911-2D77-86A6-0C76-F5FD455BAA1F}"/>
              </a:ext>
            </a:extLst>
          </p:cNvPr>
          <p:cNvSpPr/>
          <p:nvPr/>
        </p:nvSpPr>
        <p:spPr bwMode="auto">
          <a:xfrm>
            <a:off x="3730926" y="4884665"/>
            <a:ext cx="1008112" cy="40160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15" name="CasellaDiTesto 14">
            <a:extLst>
              <a:ext uri="{FF2B5EF4-FFF2-40B4-BE49-F238E27FC236}">
                <a16:creationId xmlns:a16="http://schemas.microsoft.com/office/drawing/2014/main" id="{0B1955E6-2D30-44FD-3ECC-470BD473C19A}"/>
              </a:ext>
            </a:extLst>
          </p:cNvPr>
          <p:cNvSpPr txBox="1"/>
          <p:nvPr/>
        </p:nvSpPr>
        <p:spPr>
          <a:xfrm>
            <a:off x="5425708" y="4624549"/>
            <a:ext cx="3567911" cy="1569660"/>
          </a:xfrm>
          <a:prstGeom prst="rect">
            <a:avLst/>
          </a:prstGeom>
          <a:noFill/>
          <a:ln>
            <a:solidFill>
              <a:schemeClr val="tx1"/>
            </a:solidFill>
          </a:ln>
        </p:spPr>
        <p:txBody>
          <a:bodyPr wrap="square">
            <a:spAutoFit/>
          </a:bodyPr>
          <a:lstStyle/>
          <a:p>
            <a:pPr algn="ctr"/>
            <a:r>
              <a:rPr lang="it-IT" sz="1600" b="1" dirty="0"/>
              <a:t>«corretta amministrazione” e </a:t>
            </a:r>
          </a:p>
          <a:p>
            <a:pPr algn="ctr"/>
            <a:r>
              <a:rPr lang="it-IT" sz="1600" b="1" dirty="0"/>
              <a:t>“sull’adeguatezza dell’assetto organizzativo, amministrativo e contabile adottato dalla società»</a:t>
            </a:r>
          </a:p>
        </p:txBody>
      </p:sp>
      <p:sp>
        <p:nvSpPr>
          <p:cNvPr id="16" name="Titolo 1">
            <a:extLst>
              <a:ext uri="{FF2B5EF4-FFF2-40B4-BE49-F238E27FC236}">
                <a16:creationId xmlns:a16="http://schemas.microsoft.com/office/drawing/2014/main" id="{1DFE6796-97A0-FAAD-2004-6A686E06C8A5}"/>
              </a:ext>
            </a:extLst>
          </p:cNvPr>
          <p:cNvSpPr>
            <a:spLocks noGrp="1"/>
          </p:cNvSpPr>
          <p:nvPr>
            <p:ph type="title"/>
          </p:nvPr>
        </p:nvSpPr>
        <p:spPr>
          <a:xfrm>
            <a:off x="107504" y="173481"/>
            <a:ext cx="8510213" cy="307777"/>
          </a:xfrm>
        </p:spPr>
        <p:txBody>
          <a:bodyPr/>
          <a:lstStyle/>
          <a:p>
            <a:r>
              <a:rPr lang="it-IT" sz="2000" b="1" dirty="0">
                <a:solidFill>
                  <a:schemeClr val="tx1"/>
                </a:solidFill>
              </a:rPr>
              <a:t>LEGGE n. 35 a modifica art. 2407 cc (3) </a:t>
            </a:r>
          </a:p>
        </p:txBody>
      </p:sp>
    </p:spTree>
    <p:extLst>
      <p:ext uri="{BB962C8B-B14F-4D97-AF65-F5344CB8AC3E}">
        <p14:creationId xmlns:p14="http://schemas.microsoft.com/office/powerpoint/2010/main" val="627907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D713E-2617-EC16-4D5B-1899A5963F25}"/>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32F3CDB-DFFB-27F3-2AD0-55BFE564A3FC}"/>
              </a:ext>
            </a:extLst>
          </p:cNvPr>
          <p:cNvSpPr>
            <a:spLocks noGrp="1"/>
          </p:cNvSpPr>
          <p:nvPr>
            <p:ph type="sldNum" sz="quarter" idx="10"/>
          </p:nvPr>
        </p:nvSpPr>
        <p:spPr/>
        <p:txBody>
          <a:bodyPr/>
          <a:lstStyle/>
          <a:p>
            <a:pPr>
              <a:defRPr/>
            </a:pPr>
            <a:fld id="{39CF1B48-30B5-442F-BC67-BB53F985A07E}" type="slidenum">
              <a:rPr lang="de-DE" smtClean="0"/>
              <a:pPr>
                <a:defRPr/>
              </a:pPr>
              <a:t>29</a:t>
            </a:fld>
            <a:endParaRPr lang="de-DE"/>
          </a:p>
        </p:txBody>
      </p:sp>
      <p:sp>
        <p:nvSpPr>
          <p:cNvPr id="2" name="Titolo 1">
            <a:extLst>
              <a:ext uri="{FF2B5EF4-FFF2-40B4-BE49-F238E27FC236}">
                <a16:creationId xmlns:a16="http://schemas.microsoft.com/office/drawing/2014/main" id="{FB07E499-75A3-0619-C1B5-5E1925E4D2C8}"/>
              </a:ext>
            </a:extLst>
          </p:cNvPr>
          <p:cNvSpPr txBox="1">
            <a:spLocks/>
          </p:cNvSpPr>
          <p:nvPr/>
        </p:nvSpPr>
        <p:spPr bwMode="auto">
          <a:xfrm>
            <a:off x="251520" y="128815"/>
            <a:ext cx="7632848" cy="576064"/>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pPr>
              <a:lnSpc>
                <a:spcPct val="90000"/>
              </a:lnSpc>
              <a:spcAft>
                <a:spcPts val="600"/>
              </a:spcAft>
            </a:pPr>
            <a:r>
              <a:rPr lang="it-IT" sz="2400" b="1" kern="0" dirty="0"/>
              <a:t>Responsabilità Revisori (1)</a:t>
            </a:r>
            <a:endParaRPr lang="it-IT" sz="2400" b="1" kern="0" dirty="0">
              <a:latin typeface="+mj-lt"/>
              <a:ea typeface="+mj-ea"/>
              <a:cs typeface="+mj-cs"/>
            </a:endParaRPr>
          </a:p>
          <a:p>
            <a:pPr>
              <a:lnSpc>
                <a:spcPct val="90000"/>
              </a:lnSpc>
              <a:spcAft>
                <a:spcPts val="600"/>
              </a:spcAft>
            </a:pPr>
            <a:endParaRPr lang="de-DE" sz="2000" b="1" kern="0" dirty="0">
              <a:latin typeface="+mj-lt"/>
              <a:ea typeface="+mj-ea"/>
              <a:cs typeface="+mj-cs"/>
            </a:endParaRPr>
          </a:p>
        </p:txBody>
      </p:sp>
      <p:sp>
        <p:nvSpPr>
          <p:cNvPr id="3" name="CasellaDiTesto 2">
            <a:extLst>
              <a:ext uri="{FF2B5EF4-FFF2-40B4-BE49-F238E27FC236}">
                <a16:creationId xmlns:a16="http://schemas.microsoft.com/office/drawing/2014/main" id="{6D06DAE3-E1D4-F396-5496-97CCC0312B42}"/>
              </a:ext>
            </a:extLst>
          </p:cNvPr>
          <p:cNvSpPr txBox="1"/>
          <p:nvPr/>
        </p:nvSpPr>
        <p:spPr>
          <a:xfrm>
            <a:off x="251520" y="404664"/>
            <a:ext cx="8640960" cy="830997"/>
          </a:xfrm>
          <a:prstGeom prst="rect">
            <a:avLst/>
          </a:prstGeom>
          <a:noFill/>
          <a:ln>
            <a:solidFill>
              <a:schemeClr val="tx1"/>
            </a:solidFill>
          </a:ln>
        </p:spPr>
        <p:txBody>
          <a:bodyPr wrap="square">
            <a:spAutoFit/>
          </a:bodyPr>
          <a:lstStyle/>
          <a:p>
            <a:pPr algn="just"/>
            <a:r>
              <a:rPr lang="it-IT" sz="1600" dirty="0"/>
              <a:t>La nuova disciplina non si estende ai revisori legali tout court, come ad esempio i revisori delle S.r.l. nominati ai sensi dell’articolo 2477 c.c., i quali restano soggetti al regime di responsabilità previgente. </a:t>
            </a:r>
          </a:p>
        </p:txBody>
      </p:sp>
      <p:sp>
        <p:nvSpPr>
          <p:cNvPr id="5" name="CasellaDiTesto 4">
            <a:extLst>
              <a:ext uri="{FF2B5EF4-FFF2-40B4-BE49-F238E27FC236}">
                <a16:creationId xmlns:a16="http://schemas.microsoft.com/office/drawing/2014/main" id="{F7FB2870-0B5D-87C3-01DF-0805CF067DC6}"/>
              </a:ext>
            </a:extLst>
          </p:cNvPr>
          <p:cNvSpPr txBox="1"/>
          <p:nvPr/>
        </p:nvSpPr>
        <p:spPr>
          <a:xfrm>
            <a:off x="248662" y="1772816"/>
            <a:ext cx="8640960" cy="1815882"/>
          </a:xfrm>
          <a:prstGeom prst="rect">
            <a:avLst/>
          </a:prstGeom>
          <a:noFill/>
          <a:ln>
            <a:solidFill>
              <a:schemeClr val="tx1"/>
            </a:solidFill>
          </a:ln>
        </p:spPr>
        <p:txBody>
          <a:bodyPr wrap="square">
            <a:spAutoFit/>
          </a:bodyPr>
          <a:lstStyle/>
          <a:p>
            <a:pPr algn="just"/>
            <a:r>
              <a:rPr lang="it-IT" sz="1400" b="1" dirty="0">
                <a:highlight>
                  <a:srgbClr val="FFFF00"/>
                </a:highlight>
              </a:rPr>
              <a:t>Il disegno di legge n. 1426, rubricato “Modifica al decreto legislativo 27 gennaio 2010, n. 39, in materia di responsabilità dei revisori legali e dei componenti del Collegio Sindacale ai giudizi pendenti”, </a:t>
            </a:r>
            <a:r>
              <a:rPr lang="it-IT" sz="1400" b="1" dirty="0"/>
              <a:t>del 19 marzo 2025. La proposta, mira ad allargare le tutele per i professionisti già previste dalla legge 35/2025 per i sindaci, contiene inoltre una norma transitoria (art. 2) chiesta dallo stesso Consiglio nazionale la quale, per consentire l’applicazione della responsabilità limitata sia per i sindaci (già approvata) sia per i revisori (da approvare) anche ai giudizi pendenti alla data di entrata in vigore della suddetta legge.</a:t>
            </a:r>
          </a:p>
        </p:txBody>
      </p:sp>
      <p:sp>
        <p:nvSpPr>
          <p:cNvPr id="6" name="Freccia in giù 5">
            <a:extLst>
              <a:ext uri="{FF2B5EF4-FFF2-40B4-BE49-F238E27FC236}">
                <a16:creationId xmlns:a16="http://schemas.microsoft.com/office/drawing/2014/main" id="{874D716D-D811-0E28-91EC-F62D0057998F}"/>
              </a:ext>
            </a:extLst>
          </p:cNvPr>
          <p:cNvSpPr/>
          <p:nvPr/>
        </p:nvSpPr>
        <p:spPr bwMode="auto">
          <a:xfrm>
            <a:off x="3635896" y="1288214"/>
            <a:ext cx="1152128" cy="432048"/>
          </a:xfrm>
          <a:prstGeom prst="downArrow">
            <a:avLst/>
          </a:prstGeom>
          <a:solidFill>
            <a:schemeClr val="accent1">
              <a:lumMod val="90000"/>
            </a:scheme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7" name="CasellaDiTesto 6">
            <a:extLst>
              <a:ext uri="{FF2B5EF4-FFF2-40B4-BE49-F238E27FC236}">
                <a16:creationId xmlns:a16="http://schemas.microsoft.com/office/drawing/2014/main" id="{2C0486E3-9C8F-D9FE-E9EE-C7BFF118C41D}"/>
              </a:ext>
            </a:extLst>
          </p:cNvPr>
          <p:cNvSpPr txBox="1"/>
          <p:nvPr/>
        </p:nvSpPr>
        <p:spPr>
          <a:xfrm>
            <a:off x="257282" y="4125853"/>
            <a:ext cx="8640960" cy="2031325"/>
          </a:xfrm>
          <a:prstGeom prst="rect">
            <a:avLst/>
          </a:prstGeom>
          <a:noFill/>
          <a:ln>
            <a:solidFill>
              <a:schemeClr val="tx1"/>
            </a:solidFill>
          </a:ln>
        </p:spPr>
        <p:txBody>
          <a:bodyPr wrap="square">
            <a:spAutoFit/>
          </a:bodyPr>
          <a:lstStyle/>
          <a:p>
            <a:pPr algn="just"/>
            <a:r>
              <a:rPr lang="it-IT" sz="1400" b="1" dirty="0"/>
              <a:t>D'iniziativa dei Senatori Calandrini, Gelmetti, Rastrelli, Cosenza, Sigismondi, </a:t>
            </a:r>
            <a:r>
              <a:rPr lang="it-IT" sz="1400" b="1" dirty="0" err="1"/>
              <a:t>Liris</a:t>
            </a:r>
            <a:r>
              <a:rPr lang="it-IT" sz="1400" b="1" dirty="0"/>
              <a:t>, Pellegrino, </a:t>
            </a:r>
            <a:r>
              <a:rPr lang="it-IT" sz="1400" b="1" dirty="0" err="1"/>
              <a:t>Farolfi</a:t>
            </a:r>
            <a:r>
              <a:rPr lang="it-IT" sz="1400" b="1" dirty="0"/>
              <a:t>, Rosa, Guidi, Spinelli e Mancini, il DDL n. 1426 presenta una significativa proposta di modifica per </a:t>
            </a:r>
            <a:r>
              <a:rPr lang="it-IT" sz="1400" b="1" dirty="0">
                <a:highlight>
                  <a:srgbClr val="FFFF00"/>
                </a:highlight>
              </a:rPr>
              <a:t>l'introduzione di limiti quantitativi alla responsabilità dei revisori, anche facendo riferimento a valori parametrati al corrispettivo spettante ai soggetti incaricati dell'attività di revisione legale e includendo limiti massimi parametrati alla tipologia del cliente oggetto di revisione, come già introdotto da numerosi Stati membri, quali Austria, Belgio, Bulgaria, Cipro, Estonia, Germania, Grecia, Lettonia, Lituania, Olanda, Polonia, Slovacchia e Slovenia.</a:t>
            </a:r>
          </a:p>
        </p:txBody>
      </p:sp>
      <p:sp>
        <p:nvSpPr>
          <p:cNvPr id="8" name="Freccia in giù 7">
            <a:extLst>
              <a:ext uri="{FF2B5EF4-FFF2-40B4-BE49-F238E27FC236}">
                <a16:creationId xmlns:a16="http://schemas.microsoft.com/office/drawing/2014/main" id="{24D66B60-5CFE-8ABB-7829-37DD9B8E40EF}"/>
              </a:ext>
            </a:extLst>
          </p:cNvPr>
          <p:cNvSpPr/>
          <p:nvPr/>
        </p:nvSpPr>
        <p:spPr bwMode="auto">
          <a:xfrm>
            <a:off x="3607321" y="3567625"/>
            <a:ext cx="1152128" cy="432048"/>
          </a:xfrm>
          <a:prstGeom prst="downArrow">
            <a:avLst/>
          </a:prstGeom>
          <a:solidFill>
            <a:schemeClr val="accent1">
              <a:lumMod val="90000"/>
            </a:scheme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335927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DCFC89AE-0E9E-9DBE-C129-0DA9F9A1A4B2}"/>
              </a:ext>
            </a:extLst>
          </p:cNvPr>
          <p:cNvSpPr>
            <a:spLocks noGrp="1"/>
          </p:cNvSpPr>
          <p:nvPr>
            <p:ph type="sldNum" sz="quarter" idx="10"/>
          </p:nvPr>
        </p:nvSpPr>
        <p:spPr/>
        <p:txBody>
          <a:bodyPr/>
          <a:lstStyle/>
          <a:p>
            <a:pPr>
              <a:defRPr/>
            </a:pPr>
            <a:fld id="{39CF1B48-30B5-442F-BC67-BB53F985A07E}" type="slidenum">
              <a:rPr lang="de-DE" smtClean="0"/>
              <a:pPr>
                <a:defRPr/>
              </a:pPr>
              <a:t>3</a:t>
            </a:fld>
            <a:endParaRPr lang="de-DE" dirty="0"/>
          </a:p>
        </p:txBody>
      </p:sp>
      <p:sp>
        <p:nvSpPr>
          <p:cNvPr id="8" name="Ovale 7">
            <a:extLst>
              <a:ext uri="{FF2B5EF4-FFF2-40B4-BE49-F238E27FC236}">
                <a16:creationId xmlns:a16="http://schemas.microsoft.com/office/drawing/2014/main" id="{4131D9C4-6708-E973-9A26-63AA11B7B3C4}"/>
              </a:ext>
            </a:extLst>
          </p:cNvPr>
          <p:cNvSpPr/>
          <p:nvPr/>
        </p:nvSpPr>
        <p:spPr>
          <a:xfrm>
            <a:off x="323528" y="2093996"/>
            <a:ext cx="508004" cy="44958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9" name="Ovale 8">
            <a:extLst>
              <a:ext uri="{FF2B5EF4-FFF2-40B4-BE49-F238E27FC236}">
                <a16:creationId xmlns:a16="http://schemas.microsoft.com/office/drawing/2014/main" id="{433DA712-E1FA-1585-9FF0-6D59DE0B8937}"/>
              </a:ext>
            </a:extLst>
          </p:cNvPr>
          <p:cNvSpPr/>
          <p:nvPr/>
        </p:nvSpPr>
        <p:spPr>
          <a:xfrm>
            <a:off x="395536" y="2908686"/>
            <a:ext cx="508004" cy="44958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3</a:t>
            </a:r>
          </a:p>
        </p:txBody>
      </p:sp>
      <p:sp>
        <p:nvSpPr>
          <p:cNvPr id="17" name="CasellaDiTesto 16">
            <a:extLst>
              <a:ext uri="{FF2B5EF4-FFF2-40B4-BE49-F238E27FC236}">
                <a16:creationId xmlns:a16="http://schemas.microsoft.com/office/drawing/2014/main" id="{D4026D4D-04E3-2A9D-F44B-47B6F1F03333}"/>
              </a:ext>
            </a:extLst>
          </p:cNvPr>
          <p:cNvSpPr txBox="1"/>
          <p:nvPr/>
        </p:nvSpPr>
        <p:spPr>
          <a:xfrm>
            <a:off x="971600" y="2964202"/>
            <a:ext cx="4696343" cy="338554"/>
          </a:xfrm>
          <a:prstGeom prst="rect">
            <a:avLst/>
          </a:prstGeom>
          <a:noFill/>
          <a:ln>
            <a:solidFill>
              <a:schemeClr val="tx1"/>
            </a:solidFill>
          </a:ln>
        </p:spPr>
        <p:txBody>
          <a:bodyPr wrap="square" rtlCol="0">
            <a:spAutoFit/>
          </a:bodyPr>
          <a:lstStyle/>
          <a:p>
            <a:pPr algn="just"/>
            <a:r>
              <a:rPr lang="it-IT" sz="1600" b="1" dirty="0"/>
              <a:t>Novità per il Sindaci</a:t>
            </a:r>
          </a:p>
        </p:txBody>
      </p:sp>
      <p:sp>
        <p:nvSpPr>
          <p:cNvPr id="18" name="CasellaDiTesto 17">
            <a:extLst>
              <a:ext uri="{FF2B5EF4-FFF2-40B4-BE49-F238E27FC236}">
                <a16:creationId xmlns:a16="http://schemas.microsoft.com/office/drawing/2014/main" id="{2F7D9D09-63BA-E393-C0A0-277E19187B75}"/>
              </a:ext>
            </a:extLst>
          </p:cNvPr>
          <p:cNvSpPr txBox="1"/>
          <p:nvPr/>
        </p:nvSpPr>
        <p:spPr>
          <a:xfrm>
            <a:off x="955779" y="2229369"/>
            <a:ext cx="4696342" cy="338554"/>
          </a:xfrm>
          <a:prstGeom prst="rect">
            <a:avLst/>
          </a:prstGeom>
          <a:noFill/>
          <a:ln>
            <a:solidFill>
              <a:schemeClr val="tx1"/>
            </a:solidFill>
          </a:ln>
        </p:spPr>
        <p:txBody>
          <a:bodyPr wrap="square" rtlCol="0">
            <a:spAutoFit/>
          </a:bodyPr>
          <a:lstStyle/>
          <a:p>
            <a:pPr algn="just"/>
            <a:r>
              <a:rPr lang="it-IT" sz="1600" b="1" dirty="0"/>
              <a:t>Novità per il  Revisore Legale dei  Conti</a:t>
            </a:r>
          </a:p>
        </p:txBody>
      </p:sp>
      <p:sp>
        <p:nvSpPr>
          <p:cNvPr id="2" name="Parentesi graffa chiusa 1">
            <a:extLst>
              <a:ext uri="{FF2B5EF4-FFF2-40B4-BE49-F238E27FC236}">
                <a16:creationId xmlns:a16="http://schemas.microsoft.com/office/drawing/2014/main" id="{65D401B4-4600-F5B7-CD86-4582CB8F8726}"/>
              </a:ext>
            </a:extLst>
          </p:cNvPr>
          <p:cNvSpPr/>
          <p:nvPr/>
        </p:nvSpPr>
        <p:spPr bwMode="auto">
          <a:xfrm>
            <a:off x="5650499" y="1916832"/>
            <a:ext cx="992289" cy="1767052"/>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3" name="Rettangolo con angoli arrotondati 2">
            <a:extLst>
              <a:ext uri="{FF2B5EF4-FFF2-40B4-BE49-F238E27FC236}">
                <a16:creationId xmlns:a16="http://schemas.microsoft.com/office/drawing/2014/main" id="{7592E3E0-1930-AADF-4AF5-4AA2289232F6}"/>
              </a:ext>
            </a:extLst>
          </p:cNvPr>
          <p:cNvSpPr/>
          <p:nvPr/>
        </p:nvSpPr>
        <p:spPr bwMode="auto">
          <a:xfrm>
            <a:off x="6624389" y="2080676"/>
            <a:ext cx="2232248" cy="1767052"/>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6" name="CasellaDiTesto 5">
            <a:extLst>
              <a:ext uri="{FF2B5EF4-FFF2-40B4-BE49-F238E27FC236}">
                <a16:creationId xmlns:a16="http://schemas.microsoft.com/office/drawing/2014/main" id="{9F28A73E-CDEC-EBBA-8B3C-29FE566A352E}"/>
              </a:ext>
            </a:extLst>
          </p:cNvPr>
          <p:cNvSpPr txBox="1"/>
          <p:nvPr/>
        </p:nvSpPr>
        <p:spPr>
          <a:xfrm>
            <a:off x="6876256" y="2492896"/>
            <a:ext cx="1728192" cy="954107"/>
          </a:xfrm>
          <a:prstGeom prst="rect">
            <a:avLst/>
          </a:prstGeom>
          <a:noFill/>
          <a:ln>
            <a:noFill/>
          </a:ln>
        </p:spPr>
        <p:txBody>
          <a:bodyPr wrap="square" rtlCol="0">
            <a:spAutoFit/>
          </a:bodyPr>
          <a:lstStyle/>
          <a:p>
            <a:pPr algn="ctr"/>
            <a:r>
              <a:rPr lang="it-IT" sz="1400" b="1" dirty="0"/>
              <a:t>ORGANO</a:t>
            </a:r>
          </a:p>
          <a:p>
            <a:pPr algn="ctr"/>
            <a:r>
              <a:rPr lang="it-IT" sz="1400" b="1" dirty="0"/>
              <a:t> DI CONTROLLO SOCIETARIO</a:t>
            </a:r>
          </a:p>
        </p:txBody>
      </p:sp>
    </p:spTree>
    <p:extLst>
      <p:ext uri="{BB962C8B-B14F-4D97-AF65-F5344CB8AC3E}">
        <p14:creationId xmlns:p14="http://schemas.microsoft.com/office/powerpoint/2010/main" val="3326729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598D3-AFB8-9F3E-7453-135C03E4D0ED}"/>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E96461B-3F6F-D043-FEE1-E2153C7E263C}"/>
              </a:ext>
            </a:extLst>
          </p:cNvPr>
          <p:cNvSpPr>
            <a:spLocks noGrp="1"/>
          </p:cNvSpPr>
          <p:nvPr>
            <p:ph type="sldNum" sz="quarter" idx="10"/>
          </p:nvPr>
        </p:nvSpPr>
        <p:spPr/>
        <p:txBody>
          <a:bodyPr/>
          <a:lstStyle/>
          <a:p>
            <a:pPr>
              <a:defRPr/>
            </a:pPr>
            <a:fld id="{39CF1B48-30B5-442F-BC67-BB53F985A07E}" type="slidenum">
              <a:rPr lang="de-DE" smtClean="0"/>
              <a:pPr>
                <a:defRPr/>
              </a:pPr>
              <a:t>30</a:t>
            </a:fld>
            <a:endParaRPr lang="de-DE"/>
          </a:p>
        </p:txBody>
      </p:sp>
      <p:sp>
        <p:nvSpPr>
          <p:cNvPr id="2" name="Titolo 1">
            <a:extLst>
              <a:ext uri="{FF2B5EF4-FFF2-40B4-BE49-F238E27FC236}">
                <a16:creationId xmlns:a16="http://schemas.microsoft.com/office/drawing/2014/main" id="{19F1F75F-4AF7-E256-1215-DEF65F5BDDAD}"/>
              </a:ext>
            </a:extLst>
          </p:cNvPr>
          <p:cNvSpPr txBox="1">
            <a:spLocks/>
          </p:cNvSpPr>
          <p:nvPr/>
        </p:nvSpPr>
        <p:spPr bwMode="auto">
          <a:xfrm>
            <a:off x="251520" y="128815"/>
            <a:ext cx="7632848" cy="576064"/>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pPr>
              <a:lnSpc>
                <a:spcPct val="90000"/>
              </a:lnSpc>
              <a:spcAft>
                <a:spcPts val="600"/>
              </a:spcAft>
            </a:pPr>
            <a:r>
              <a:rPr lang="it-IT" sz="2400" b="1" kern="0" dirty="0"/>
              <a:t>Responsabilità Revisori (2)</a:t>
            </a:r>
            <a:endParaRPr lang="it-IT" sz="2400" b="1" kern="0" dirty="0">
              <a:latin typeface="+mj-lt"/>
              <a:ea typeface="+mj-ea"/>
              <a:cs typeface="+mj-cs"/>
            </a:endParaRPr>
          </a:p>
          <a:p>
            <a:pPr>
              <a:lnSpc>
                <a:spcPct val="90000"/>
              </a:lnSpc>
              <a:spcAft>
                <a:spcPts val="600"/>
              </a:spcAft>
            </a:pPr>
            <a:endParaRPr lang="de-DE" sz="2000" b="1" kern="0" dirty="0">
              <a:latin typeface="+mj-lt"/>
              <a:ea typeface="+mj-ea"/>
              <a:cs typeface="+mj-cs"/>
            </a:endParaRPr>
          </a:p>
        </p:txBody>
      </p:sp>
      <p:sp>
        <p:nvSpPr>
          <p:cNvPr id="3" name="CasellaDiTesto 2">
            <a:extLst>
              <a:ext uri="{FF2B5EF4-FFF2-40B4-BE49-F238E27FC236}">
                <a16:creationId xmlns:a16="http://schemas.microsoft.com/office/drawing/2014/main" id="{F3B0FC42-4074-8EAC-71FA-F1D66D301E69}"/>
              </a:ext>
            </a:extLst>
          </p:cNvPr>
          <p:cNvSpPr txBox="1"/>
          <p:nvPr/>
        </p:nvSpPr>
        <p:spPr>
          <a:xfrm>
            <a:off x="35496" y="453886"/>
            <a:ext cx="8928992" cy="958900"/>
          </a:xfrm>
          <a:prstGeom prst="rect">
            <a:avLst/>
          </a:prstGeom>
          <a:noFill/>
          <a:ln>
            <a:solidFill>
              <a:schemeClr val="tx1"/>
            </a:solidFill>
          </a:ln>
        </p:spPr>
        <p:txBody>
          <a:bodyPr wrap="square">
            <a:spAutoFit/>
          </a:bodyPr>
          <a:lstStyle/>
          <a:p>
            <a:pPr algn="just"/>
            <a:r>
              <a:rPr lang="it-IT" sz="1400" b="1" dirty="0"/>
              <a:t>Il citato DDL prevede la modifica dell'art. 15 </a:t>
            </a:r>
            <a:r>
              <a:rPr lang="it-IT" sz="1400" b="1" dirty="0" err="1"/>
              <a:t>D.Lgs.</a:t>
            </a:r>
            <a:r>
              <a:rPr lang="it-IT" sz="1400" b="1" dirty="0"/>
              <a:t> 39/2010, con una nuova formulazione, prevedendo una suddivisione </a:t>
            </a:r>
            <a:r>
              <a:rPr lang="it-IT" sz="1400" b="1" dirty="0">
                <a:highlight>
                  <a:srgbClr val="FFFF00"/>
                </a:highlight>
              </a:rPr>
              <a:t>per la revisione in favore di enti di interesse pubblico o società diverse dagli enti di interesse pubblico e quella per revisori legali persone fisiche o società di revisione legale.</a:t>
            </a:r>
          </a:p>
        </p:txBody>
      </p:sp>
      <p:sp>
        <p:nvSpPr>
          <p:cNvPr id="5" name="Freccia in giù 4">
            <a:extLst>
              <a:ext uri="{FF2B5EF4-FFF2-40B4-BE49-F238E27FC236}">
                <a16:creationId xmlns:a16="http://schemas.microsoft.com/office/drawing/2014/main" id="{BF3145A2-8FF6-7705-2070-1EA2AB00E651}"/>
              </a:ext>
            </a:extLst>
          </p:cNvPr>
          <p:cNvSpPr/>
          <p:nvPr/>
        </p:nvSpPr>
        <p:spPr bwMode="auto">
          <a:xfrm>
            <a:off x="3923928" y="1412786"/>
            <a:ext cx="1152128" cy="360040"/>
          </a:xfrm>
          <a:prstGeom prst="downArrow">
            <a:avLst/>
          </a:prstGeom>
          <a:solidFill>
            <a:schemeClr val="accent1">
              <a:lumMod val="90000"/>
            </a:scheme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graphicFrame>
        <p:nvGraphicFramePr>
          <p:cNvPr id="6" name="Tabella 5">
            <a:extLst>
              <a:ext uri="{FF2B5EF4-FFF2-40B4-BE49-F238E27FC236}">
                <a16:creationId xmlns:a16="http://schemas.microsoft.com/office/drawing/2014/main" id="{5522AFD8-C0B5-5D79-84B5-E492FE4AD522}"/>
              </a:ext>
            </a:extLst>
          </p:cNvPr>
          <p:cNvGraphicFramePr>
            <a:graphicFrameLocks noGrp="1"/>
          </p:cNvGraphicFramePr>
          <p:nvPr>
            <p:extLst>
              <p:ext uri="{D42A27DB-BD31-4B8C-83A1-F6EECF244321}">
                <p14:modId xmlns:p14="http://schemas.microsoft.com/office/powerpoint/2010/main" val="1272050844"/>
              </p:ext>
            </p:extLst>
          </p:nvPr>
        </p:nvGraphicFramePr>
        <p:xfrm>
          <a:off x="395536" y="1844824"/>
          <a:ext cx="8670767" cy="4713476"/>
        </p:xfrm>
        <a:graphic>
          <a:graphicData uri="http://schemas.openxmlformats.org/drawingml/2006/table">
            <a:tbl>
              <a:tblPr firstRow="1" bandRow="1">
                <a:tableStyleId>{5C22544A-7EE6-4342-B048-85BDC9FD1C3A}</a:tableStyleId>
              </a:tblPr>
              <a:tblGrid>
                <a:gridCol w="4139041">
                  <a:extLst>
                    <a:ext uri="{9D8B030D-6E8A-4147-A177-3AD203B41FA5}">
                      <a16:colId xmlns:a16="http://schemas.microsoft.com/office/drawing/2014/main" val="3078081866"/>
                    </a:ext>
                  </a:extLst>
                </a:gridCol>
                <a:gridCol w="4531726">
                  <a:extLst>
                    <a:ext uri="{9D8B030D-6E8A-4147-A177-3AD203B41FA5}">
                      <a16:colId xmlns:a16="http://schemas.microsoft.com/office/drawing/2014/main" val="1654644467"/>
                    </a:ext>
                  </a:extLst>
                </a:gridCol>
              </a:tblGrid>
              <a:tr h="241364">
                <a:tc>
                  <a:txBody>
                    <a:bodyPr/>
                    <a:lstStyle/>
                    <a:p>
                      <a:r>
                        <a:rPr lang="it-IT" sz="1200" dirty="0">
                          <a:solidFill>
                            <a:schemeClr val="tx1"/>
                          </a:solidFill>
                        </a:rPr>
                        <a:t>Responsabilità: attuale formulazione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it-IT" sz="1200" dirty="0">
                          <a:solidFill>
                            <a:schemeClr val="tx1"/>
                          </a:solidFill>
                        </a:rPr>
                        <a:t>Responsabilità: proposta di riforma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590705413"/>
                  </a:ext>
                </a:extLst>
              </a:tr>
              <a:tr h="4439156">
                <a:tc>
                  <a:txBody>
                    <a:bodyPr/>
                    <a:lstStyle/>
                    <a:p>
                      <a:endParaRPr lang="it-IT" sz="1200" dirty="0">
                        <a:solidFill>
                          <a:schemeClr val="tx1"/>
                        </a:solidFill>
                      </a:endParaRPr>
                    </a:p>
                    <a:p>
                      <a:endParaRPr lang="it-IT" sz="1200" dirty="0">
                        <a:solidFill>
                          <a:schemeClr val="tx1"/>
                        </a:solidFill>
                      </a:endParaRPr>
                    </a:p>
                    <a:p>
                      <a:endParaRPr lang="it-IT" sz="1200" dirty="0">
                        <a:solidFill>
                          <a:schemeClr val="tx1"/>
                        </a:solidFill>
                      </a:endParaRPr>
                    </a:p>
                    <a:p>
                      <a:endParaRPr lang="it-IT" sz="1200" dirty="0">
                        <a:solidFill>
                          <a:schemeClr val="tx1"/>
                        </a:solidFill>
                      </a:endParaRPr>
                    </a:p>
                    <a:p>
                      <a:endParaRPr lang="it-IT" sz="1200" dirty="0">
                        <a:solidFill>
                          <a:schemeClr val="tx1"/>
                        </a:solidFill>
                      </a:endParaRPr>
                    </a:p>
                    <a:p>
                      <a:endParaRPr lang="it-IT" sz="1200" dirty="0">
                        <a:solidFill>
                          <a:schemeClr val="tx1"/>
                        </a:solidFill>
                      </a:endParaRPr>
                    </a:p>
                    <a:p>
                      <a:endParaRPr lang="it-IT" sz="1200" dirty="0">
                        <a:solidFill>
                          <a:schemeClr val="tx1"/>
                        </a:solidFill>
                      </a:endParaRPr>
                    </a:p>
                    <a:p>
                      <a:pPr algn="just"/>
                      <a:endParaRPr lang="it-IT" sz="1200" dirty="0">
                        <a:solidFill>
                          <a:schemeClr val="tx1"/>
                        </a:solidFill>
                      </a:endParaRPr>
                    </a:p>
                    <a:p>
                      <a:pPr algn="just"/>
                      <a:endParaRPr lang="it-IT" sz="1200" dirty="0">
                        <a:solidFill>
                          <a:schemeClr val="tx1"/>
                        </a:solidFill>
                      </a:endParaRPr>
                    </a:p>
                    <a:p>
                      <a:pPr algn="just"/>
                      <a:endParaRPr lang="it-IT" sz="1200" dirty="0">
                        <a:solidFill>
                          <a:schemeClr val="tx1"/>
                        </a:solidFill>
                      </a:endParaRPr>
                    </a:p>
                    <a:p>
                      <a:pPr algn="just"/>
                      <a:endParaRPr lang="it-IT" sz="1200" dirty="0">
                        <a:solidFill>
                          <a:schemeClr val="tx1"/>
                        </a:solidFill>
                      </a:endParaRPr>
                    </a:p>
                    <a:p>
                      <a:pPr algn="just"/>
                      <a:endParaRPr lang="it-IT" sz="1200" dirty="0">
                        <a:solidFill>
                          <a:schemeClr val="tx1"/>
                        </a:solidFill>
                      </a:endParaRPr>
                    </a:p>
                    <a:p>
                      <a:pPr algn="just"/>
                      <a:endParaRPr lang="it-IT" sz="1200" dirty="0">
                        <a:solidFill>
                          <a:schemeClr val="tx1"/>
                        </a:solidFill>
                      </a:endParaRPr>
                    </a:p>
                    <a:p>
                      <a:pPr algn="just"/>
                      <a:endParaRPr lang="it-IT" sz="1200" dirty="0">
                        <a:solidFill>
                          <a:schemeClr val="tx1"/>
                        </a:solidFill>
                      </a:endParaRPr>
                    </a:p>
                    <a:p>
                      <a:pPr algn="just"/>
                      <a:r>
                        <a:rPr lang="it-IT" sz="1200" dirty="0">
                          <a:solidFill>
                            <a:schemeClr val="tx1"/>
                          </a:solidFill>
                        </a:rPr>
                        <a:t>1.I Revisori legali e le Società di Revisione legale rispondono in solido tra loro e con gli Amministratori nei confronti della Società che ha conferito l'incarico di revisione legale, dei suoi Soci e dei terzi per i danni derivanti dall'inadempimento ai loro doveri. Nei rapporti interni tra i debitori solidali, essi sono responsabili nei limiti del contributo effettivo al danno cagionato.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it-IT" sz="1200" dirty="0">
                          <a:solidFill>
                            <a:schemeClr val="tx1"/>
                          </a:solidFill>
                        </a:rPr>
                        <a:t>1.I soggetti incaricati della revisione legale sono responsabili nei confronti della Società, dei Soci e dei terzi per i danni derivanti dall'inadempimento ai loro doveri.</a:t>
                      </a:r>
                    </a:p>
                    <a:p>
                      <a:pPr marL="342900" indent="-342900" algn="just">
                        <a:buAutoNum type="arabicPeriod"/>
                      </a:pPr>
                      <a:endParaRPr lang="it-IT" sz="1200" dirty="0">
                        <a:solidFill>
                          <a:schemeClr val="tx1"/>
                        </a:solidFill>
                      </a:endParaRPr>
                    </a:p>
                    <a:p>
                      <a:pPr marL="0" indent="0" algn="just">
                        <a:buNone/>
                      </a:pPr>
                      <a:r>
                        <a:rPr lang="it-IT" sz="1200" dirty="0">
                          <a:solidFill>
                            <a:schemeClr val="tx1"/>
                          </a:solidFill>
                        </a:rPr>
                        <a:t>2. Al di fuori delle ipotesi in cui hanno agito con dolo, </a:t>
                      </a:r>
                      <a:r>
                        <a:rPr lang="it-IT" sz="1200" b="1" dirty="0">
                          <a:solidFill>
                            <a:schemeClr val="tx1"/>
                          </a:solidFill>
                          <a:highlight>
                            <a:srgbClr val="FFFF00"/>
                          </a:highlight>
                        </a:rPr>
                        <a:t>i Revisori legali persona fisica </a:t>
                      </a:r>
                      <a:r>
                        <a:rPr lang="it-IT" sz="1200" dirty="0">
                          <a:solidFill>
                            <a:schemeClr val="tx1"/>
                          </a:solidFill>
                        </a:rPr>
                        <a:t>sono responsabili per i danni cagionati alla Società che ha conferito l'incarico di revisione legale, ai suoi Soci e ai terzi nei limiti di un multiplo del compenso annuo percepito per la revisione legale del bilancio rispetto al quale sia accertato l'inadempimento ai loro doveri, </a:t>
                      </a:r>
                      <a:r>
                        <a:rPr lang="it-IT" sz="1200" b="1" dirty="0">
                          <a:solidFill>
                            <a:schemeClr val="tx1"/>
                          </a:solidFill>
                        </a:rPr>
                        <a:t>fermo in ogni caso il limite massimo complessivo di 8.000.000 di euro, secondo i seguenti scaglioni:</a:t>
                      </a:r>
                    </a:p>
                    <a:p>
                      <a:pPr marL="0" indent="0" algn="just">
                        <a:buNone/>
                      </a:pPr>
                      <a:r>
                        <a:rPr lang="it-IT" sz="1200" dirty="0">
                          <a:solidFill>
                            <a:schemeClr val="tx1"/>
                          </a:solidFill>
                        </a:rPr>
                        <a:t>a) quanto ai Revisori Legali che svolgono incarichi di revisione legale relativi a Società non qualificabili come enti di interesse pubblico, </a:t>
                      </a:r>
                      <a:r>
                        <a:rPr lang="it-IT" sz="1200" b="1" dirty="0">
                          <a:solidFill>
                            <a:schemeClr val="tx1"/>
                          </a:solidFill>
                        </a:rPr>
                        <a:t>nei limiti di dieci volte il compenso;</a:t>
                      </a:r>
                    </a:p>
                    <a:p>
                      <a:pPr marL="0" indent="0" algn="just">
                        <a:buNone/>
                      </a:pPr>
                      <a:endParaRPr lang="it-IT" sz="1200" b="1" dirty="0">
                        <a:solidFill>
                          <a:schemeClr val="tx1"/>
                        </a:solidFill>
                      </a:endParaRPr>
                    </a:p>
                    <a:p>
                      <a:pPr marL="0" indent="0" algn="just">
                        <a:buNone/>
                      </a:pPr>
                      <a:r>
                        <a:rPr lang="it-IT" sz="1200" dirty="0">
                          <a:solidFill>
                            <a:schemeClr val="tx1"/>
                          </a:solidFill>
                        </a:rPr>
                        <a:t>b) quanto ai Revisori legali che svolgono incarichi di revisione legale relativi a Società qualificabili come enti di interesse pubblico, nei </a:t>
                      </a:r>
                      <a:r>
                        <a:rPr lang="it-IT" sz="1200" b="1" dirty="0">
                          <a:solidFill>
                            <a:schemeClr val="tx1"/>
                          </a:solidFill>
                        </a:rPr>
                        <a:t>limiti di dodici volte il compenso.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170605"/>
                  </a:ext>
                </a:extLst>
              </a:tr>
            </a:tbl>
          </a:graphicData>
        </a:graphic>
      </p:graphicFrame>
    </p:spTree>
    <p:extLst>
      <p:ext uri="{BB962C8B-B14F-4D97-AF65-F5344CB8AC3E}">
        <p14:creationId xmlns:p14="http://schemas.microsoft.com/office/powerpoint/2010/main" val="352471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901E8-E0CC-A378-00DB-4787AF815347}"/>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BE8EC69-B788-11E2-096B-87E2BF921098}"/>
              </a:ext>
            </a:extLst>
          </p:cNvPr>
          <p:cNvSpPr>
            <a:spLocks noGrp="1"/>
          </p:cNvSpPr>
          <p:nvPr>
            <p:ph type="sldNum" sz="quarter" idx="10"/>
          </p:nvPr>
        </p:nvSpPr>
        <p:spPr/>
        <p:txBody>
          <a:bodyPr/>
          <a:lstStyle/>
          <a:p>
            <a:pPr>
              <a:defRPr/>
            </a:pPr>
            <a:fld id="{39CF1B48-30B5-442F-BC67-BB53F985A07E}" type="slidenum">
              <a:rPr lang="de-DE" smtClean="0"/>
              <a:pPr>
                <a:defRPr/>
              </a:pPr>
              <a:t>31</a:t>
            </a:fld>
            <a:endParaRPr lang="de-DE"/>
          </a:p>
        </p:txBody>
      </p:sp>
      <p:sp>
        <p:nvSpPr>
          <p:cNvPr id="2" name="Titolo 1">
            <a:extLst>
              <a:ext uri="{FF2B5EF4-FFF2-40B4-BE49-F238E27FC236}">
                <a16:creationId xmlns:a16="http://schemas.microsoft.com/office/drawing/2014/main" id="{083F4232-99C8-EA72-AD08-B936AA9D53EB}"/>
              </a:ext>
            </a:extLst>
          </p:cNvPr>
          <p:cNvSpPr txBox="1">
            <a:spLocks/>
          </p:cNvSpPr>
          <p:nvPr/>
        </p:nvSpPr>
        <p:spPr bwMode="auto">
          <a:xfrm>
            <a:off x="251520" y="128815"/>
            <a:ext cx="7632848" cy="576064"/>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pPr>
              <a:lnSpc>
                <a:spcPct val="90000"/>
              </a:lnSpc>
              <a:spcAft>
                <a:spcPts val="600"/>
              </a:spcAft>
            </a:pPr>
            <a:r>
              <a:rPr lang="it-IT" sz="2400" b="1" kern="0" dirty="0"/>
              <a:t>Responsabilità Revisori (3)</a:t>
            </a:r>
            <a:endParaRPr lang="it-IT" sz="2400" b="1" kern="0" dirty="0">
              <a:latin typeface="+mj-lt"/>
              <a:ea typeface="+mj-ea"/>
              <a:cs typeface="+mj-cs"/>
            </a:endParaRPr>
          </a:p>
          <a:p>
            <a:pPr>
              <a:lnSpc>
                <a:spcPct val="90000"/>
              </a:lnSpc>
              <a:spcAft>
                <a:spcPts val="600"/>
              </a:spcAft>
            </a:pPr>
            <a:endParaRPr lang="de-DE" sz="2000" b="1" kern="0" dirty="0">
              <a:latin typeface="+mj-lt"/>
              <a:ea typeface="+mj-ea"/>
              <a:cs typeface="+mj-cs"/>
            </a:endParaRPr>
          </a:p>
        </p:txBody>
      </p:sp>
      <p:graphicFrame>
        <p:nvGraphicFramePr>
          <p:cNvPr id="3" name="Tabella 2">
            <a:extLst>
              <a:ext uri="{FF2B5EF4-FFF2-40B4-BE49-F238E27FC236}">
                <a16:creationId xmlns:a16="http://schemas.microsoft.com/office/drawing/2014/main" id="{253FAB22-22ED-8282-2BAD-63A392AC256B}"/>
              </a:ext>
            </a:extLst>
          </p:cNvPr>
          <p:cNvGraphicFramePr>
            <a:graphicFrameLocks noGrp="1"/>
          </p:cNvGraphicFramePr>
          <p:nvPr>
            <p:extLst>
              <p:ext uri="{D42A27DB-BD31-4B8C-83A1-F6EECF244321}">
                <p14:modId xmlns:p14="http://schemas.microsoft.com/office/powerpoint/2010/main" val="3760572994"/>
              </p:ext>
            </p:extLst>
          </p:nvPr>
        </p:nvGraphicFramePr>
        <p:xfrm>
          <a:off x="271691" y="643055"/>
          <a:ext cx="8694558" cy="5571890"/>
        </p:xfrm>
        <a:graphic>
          <a:graphicData uri="http://schemas.openxmlformats.org/drawingml/2006/table">
            <a:tbl>
              <a:tblPr firstRow="1" bandRow="1">
                <a:tableStyleId>{5C22544A-7EE6-4342-B048-85BDC9FD1C3A}</a:tableStyleId>
              </a:tblPr>
              <a:tblGrid>
                <a:gridCol w="4150398">
                  <a:extLst>
                    <a:ext uri="{9D8B030D-6E8A-4147-A177-3AD203B41FA5}">
                      <a16:colId xmlns:a16="http://schemas.microsoft.com/office/drawing/2014/main" val="544610543"/>
                    </a:ext>
                  </a:extLst>
                </a:gridCol>
                <a:gridCol w="4544160">
                  <a:extLst>
                    <a:ext uri="{9D8B030D-6E8A-4147-A177-3AD203B41FA5}">
                      <a16:colId xmlns:a16="http://schemas.microsoft.com/office/drawing/2014/main" val="4213118077"/>
                    </a:ext>
                  </a:extLst>
                </a:gridCol>
              </a:tblGrid>
              <a:tr h="286380">
                <a:tc>
                  <a:txBody>
                    <a:bodyPr/>
                    <a:lstStyle/>
                    <a:p>
                      <a:r>
                        <a:rPr lang="it-IT" sz="1400" dirty="0">
                          <a:solidFill>
                            <a:schemeClr val="tx1"/>
                          </a:solidFill>
                        </a:rPr>
                        <a:t>Responsabilità: attuale formulazione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it-IT" sz="1400" dirty="0">
                          <a:solidFill>
                            <a:schemeClr val="tx1"/>
                          </a:solidFill>
                        </a:rPr>
                        <a:t>Responsabilità: proposta di riforma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355074106"/>
                  </a:ext>
                </a:extLst>
              </a:tr>
              <a:tr h="5267090">
                <a:tc>
                  <a:txBody>
                    <a:bodyPr/>
                    <a:lstStyle/>
                    <a:p>
                      <a:endParaRPr lang="it-IT" sz="1400" dirty="0">
                        <a:solidFill>
                          <a:schemeClr val="tx1"/>
                        </a:solidFill>
                      </a:endParaRPr>
                    </a:p>
                    <a:p>
                      <a:endParaRPr lang="it-IT" sz="1400" dirty="0">
                        <a:solidFill>
                          <a:schemeClr val="tx1"/>
                        </a:solidFill>
                      </a:endParaRPr>
                    </a:p>
                    <a:p>
                      <a:r>
                        <a:rPr lang="it-IT" sz="1400" dirty="0">
                          <a:solidFill>
                            <a:schemeClr val="tx1"/>
                          </a:solidFill>
                        </a:rPr>
                        <a:t>2. Il responsabile dell'incarico ed i dipendenti che hanno collaborato all'attività di revisione contabile sono responsabili, in solido tra loro, e con la società di revisione legale, per i danni conseguenti da propri inadempimenti o da fatti illeciti nei confronti della società che ha conferito l'incarico e nei confronti dei terzi danneggiati. Essi sono responsabili entro i limiti del proprio contributo effettivo al danno cagionato.</a:t>
                      </a:r>
                    </a:p>
                    <a:p>
                      <a:endParaRPr lang="it-IT" sz="1400" dirty="0">
                        <a:solidFill>
                          <a:schemeClr val="tx1"/>
                        </a:solidFill>
                      </a:endParaRPr>
                    </a:p>
                    <a:p>
                      <a:endParaRPr lang="it-IT" sz="1400" dirty="0">
                        <a:solidFill>
                          <a:schemeClr val="tx1"/>
                        </a:solidFill>
                      </a:endParaRPr>
                    </a:p>
                    <a:p>
                      <a:r>
                        <a:rPr lang="it-IT" sz="1400" dirty="0">
                          <a:solidFill>
                            <a:schemeClr val="tx1"/>
                          </a:solidFill>
                        </a:rPr>
                        <a:t>3. L'azione di risarcimento nei confronti dei responsabili ai sensi del presente articolo si prescrive nel termine di cinque anni dalla data della relazione di revisione sul bilancio d'esercizio o consolidato emessa al termine dell'attività di revisione cui si riferisce l'azione di risarcimento.</a:t>
                      </a:r>
                    </a:p>
                    <a:p>
                      <a:pPr algn="just"/>
                      <a:endParaRPr lang="it-IT" sz="1400" dirty="0">
                        <a:solidFill>
                          <a:schemeClr val="tx1"/>
                        </a:solidFill>
                      </a:endParaRPr>
                    </a:p>
                    <a:p>
                      <a:pPr algn="just"/>
                      <a:endParaRPr lang="it-IT"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it-IT" sz="1400" dirty="0">
                          <a:solidFill>
                            <a:schemeClr val="tx1"/>
                          </a:solidFill>
                        </a:rPr>
                        <a:t>3. Al di fuori delle ipotesi in cui hanno agito con dolo, </a:t>
                      </a:r>
                      <a:r>
                        <a:rPr lang="it-IT" sz="1400" b="1" dirty="0">
                          <a:solidFill>
                            <a:schemeClr val="tx1"/>
                          </a:solidFill>
                          <a:highlight>
                            <a:srgbClr val="FFFF00"/>
                          </a:highlight>
                        </a:rPr>
                        <a:t>le Società di revisione legale </a:t>
                      </a:r>
                      <a:r>
                        <a:rPr lang="it-IT" sz="1400" dirty="0">
                          <a:solidFill>
                            <a:schemeClr val="tx1"/>
                          </a:solidFill>
                        </a:rPr>
                        <a:t>sono responsabili per i danni cagionati alla Società che ha conferito l'incarico di revisione legale, ai suoi Soci e ai terzi nei limiti di un multiplo del compenso annuo percepito per la revisione legale del bilancio rispetto al quale sia accertato l'inadempimento ai loro doveri, fermo in ogni caso </a:t>
                      </a:r>
                      <a:r>
                        <a:rPr lang="it-IT" sz="1400" b="1" dirty="0">
                          <a:solidFill>
                            <a:schemeClr val="tx1"/>
                          </a:solidFill>
                        </a:rPr>
                        <a:t>il limite massimo complessivo di 16.000.000 di Euro, secondo i seguenti scaglioni:</a:t>
                      </a:r>
                    </a:p>
                    <a:p>
                      <a:pPr marL="0" indent="0" algn="just">
                        <a:buNone/>
                      </a:pPr>
                      <a:endParaRPr lang="it-IT" sz="1400" dirty="0">
                        <a:solidFill>
                          <a:schemeClr val="tx1"/>
                        </a:solidFill>
                      </a:endParaRPr>
                    </a:p>
                    <a:p>
                      <a:pPr marL="0" indent="0" algn="just">
                        <a:buNone/>
                      </a:pPr>
                      <a:r>
                        <a:rPr lang="it-IT" sz="1400" dirty="0">
                          <a:solidFill>
                            <a:schemeClr val="tx1"/>
                          </a:solidFill>
                        </a:rPr>
                        <a:t>a) quanto alle Società di revisione legale che svolgono incarichi di revisione legale relativi a società non qualificabili come enti di interesse pubblico, </a:t>
                      </a:r>
                      <a:r>
                        <a:rPr lang="it-IT" sz="1400" b="1" dirty="0">
                          <a:solidFill>
                            <a:schemeClr val="tx1"/>
                          </a:solidFill>
                        </a:rPr>
                        <a:t>nei limiti di venti volte il compenso;</a:t>
                      </a:r>
                    </a:p>
                    <a:p>
                      <a:pPr marL="0" indent="0" algn="just">
                        <a:buNone/>
                      </a:pPr>
                      <a:endParaRPr lang="it-IT" sz="1400" b="1" dirty="0">
                        <a:solidFill>
                          <a:schemeClr val="tx1"/>
                        </a:solidFill>
                      </a:endParaRPr>
                    </a:p>
                    <a:p>
                      <a:pPr marL="0" indent="0" algn="just">
                        <a:buNone/>
                      </a:pPr>
                      <a:r>
                        <a:rPr lang="it-IT" sz="1400" dirty="0">
                          <a:solidFill>
                            <a:schemeClr val="tx1"/>
                          </a:solidFill>
                        </a:rPr>
                        <a:t>b) quanto alle Società di revisione legale che svolgono incarichi di revisione legale relativi a società qualificabili come enti di interesse pubblico, </a:t>
                      </a:r>
                      <a:r>
                        <a:rPr lang="it-IT" sz="1400" b="1" dirty="0">
                          <a:solidFill>
                            <a:schemeClr val="tx1"/>
                          </a:solidFill>
                        </a:rPr>
                        <a:t>nei limiti di venticinque volte il compenso.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3014494"/>
                  </a:ext>
                </a:extLst>
              </a:tr>
            </a:tbl>
          </a:graphicData>
        </a:graphic>
      </p:graphicFrame>
    </p:spTree>
    <p:extLst>
      <p:ext uri="{BB962C8B-B14F-4D97-AF65-F5344CB8AC3E}">
        <p14:creationId xmlns:p14="http://schemas.microsoft.com/office/powerpoint/2010/main" val="2344829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855F4-07C2-400D-8A90-B21D3E0D8AE0}"/>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6AD1AB8-62B1-7354-D0F7-B8193AF87FAD}"/>
              </a:ext>
            </a:extLst>
          </p:cNvPr>
          <p:cNvSpPr>
            <a:spLocks noGrp="1"/>
          </p:cNvSpPr>
          <p:nvPr>
            <p:ph type="sldNum" sz="quarter" idx="10"/>
          </p:nvPr>
        </p:nvSpPr>
        <p:spPr/>
        <p:txBody>
          <a:bodyPr/>
          <a:lstStyle/>
          <a:p>
            <a:pPr>
              <a:defRPr/>
            </a:pPr>
            <a:fld id="{39CF1B48-30B5-442F-BC67-BB53F985A07E}" type="slidenum">
              <a:rPr lang="de-DE" smtClean="0"/>
              <a:pPr>
                <a:defRPr/>
              </a:pPr>
              <a:t>32</a:t>
            </a:fld>
            <a:endParaRPr lang="de-DE"/>
          </a:p>
        </p:txBody>
      </p:sp>
      <p:sp>
        <p:nvSpPr>
          <p:cNvPr id="2" name="Titolo 1">
            <a:extLst>
              <a:ext uri="{FF2B5EF4-FFF2-40B4-BE49-F238E27FC236}">
                <a16:creationId xmlns:a16="http://schemas.microsoft.com/office/drawing/2014/main" id="{03728009-B618-0628-8E42-ADFF6B99FDD3}"/>
              </a:ext>
            </a:extLst>
          </p:cNvPr>
          <p:cNvSpPr txBox="1">
            <a:spLocks/>
          </p:cNvSpPr>
          <p:nvPr/>
        </p:nvSpPr>
        <p:spPr bwMode="auto">
          <a:xfrm>
            <a:off x="251520" y="128815"/>
            <a:ext cx="7632848" cy="576064"/>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pPr>
              <a:lnSpc>
                <a:spcPct val="90000"/>
              </a:lnSpc>
              <a:spcAft>
                <a:spcPts val="600"/>
              </a:spcAft>
            </a:pPr>
            <a:r>
              <a:rPr lang="it-IT" sz="2400" b="1" kern="0" dirty="0"/>
              <a:t>Responsabilità Revisori (4)</a:t>
            </a:r>
            <a:endParaRPr lang="it-IT" sz="2400" b="1" kern="0" dirty="0">
              <a:latin typeface="+mj-lt"/>
              <a:ea typeface="+mj-ea"/>
              <a:cs typeface="+mj-cs"/>
            </a:endParaRPr>
          </a:p>
          <a:p>
            <a:pPr>
              <a:lnSpc>
                <a:spcPct val="90000"/>
              </a:lnSpc>
              <a:spcAft>
                <a:spcPts val="600"/>
              </a:spcAft>
            </a:pPr>
            <a:endParaRPr lang="de-DE" sz="2000" b="1" kern="0" dirty="0">
              <a:latin typeface="+mj-lt"/>
              <a:ea typeface="+mj-ea"/>
              <a:cs typeface="+mj-cs"/>
            </a:endParaRPr>
          </a:p>
        </p:txBody>
      </p:sp>
      <p:graphicFrame>
        <p:nvGraphicFramePr>
          <p:cNvPr id="3" name="Tabella 2">
            <a:extLst>
              <a:ext uri="{FF2B5EF4-FFF2-40B4-BE49-F238E27FC236}">
                <a16:creationId xmlns:a16="http://schemas.microsoft.com/office/drawing/2014/main" id="{4751A3CC-FA3E-6AB2-68E6-03A1EF40F9E2}"/>
              </a:ext>
            </a:extLst>
          </p:cNvPr>
          <p:cNvGraphicFramePr>
            <a:graphicFrameLocks noGrp="1"/>
          </p:cNvGraphicFramePr>
          <p:nvPr>
            <p:extLst>
              <p:ext uri="{D42A27DB-BD31-4B8C-83A1-F6EECF244321}">
                <p14:modId xmlns:p14="http://schemas.microsoft.com/office/powerpoint/2010/main" val="3613000883"/>
              </p:ext>
            </p:extLst>
          </p:nvPr>
        </p:nvGraphicFramePr>
        <p:xfrm>
          <a:off x="289937" y="1916832"/>
          <a:ext cx="8478533" cy="1914540"/>
        </p:xfrm>
        <a:graphic>
          <a:graphicData uri="http://schemas.openxmlformats.org/drawingml/2006/table">
            <a:tbl>
              <a:tblPr firstRow="1" bandRow="1">
                <a:tableStyleId>{5C22544A-7EE6-4342-B048-85BDC9FD1C3A}</a:tableStyleId>
              </a:tblPr>
              <a:tblGrid>
                <a:gridCol w="4047278">
                  <a:extLst>
                    <a:ext uri="{9D8B030D-6E8A-4147-A177-3AD203B41FA5}">
                      <a16:colId xmlns:a16="http://schemas.microsoft.com/office/drawing/2014/main" val="240465992"/>
                    </a:ext>
                  </a:extLst>
                </a:gridCol>
                <a:gridCol w="4431255">
                  <a:extLst>
                    <a:ext uri="{9D8B030D-6E8A-4147-A177-3AD203B41FA5}">
                      <a16:colId xmlns:a16="http://schemas.microsoft.com/office/drawing/2014/main" val="4263842023"/>
                    </a:ext>
                  </a:extLst>
                </a:gridCol>
              </a:tblGrid>
              <a:tr h="262467">
                <a:tc>
                  <a:txBody>
                    <a:bodyPr/>
                    <a:lstStyle/>
                    <a:p>
                      <a:r>
                        <a:rPr lang="it-IT" sz="1400" dirty="0">
                          <a:solidFill>
                            <a:schemeClr val="tx1"/>
                          </a:solidFill>
                        </a:rPr>
                        <a:t>Giudizi Pendenti: attuale formulazione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400" dirty="0">
                          <a:solidFill>
                            <a:schemeClr val="tx1"/>
                          </a:solidFill>
                        </a:rPr>
                        <a:t>Giudizi Pendenti: proposta di riforma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011001"/>
                  </a:ext>
                </a:extLst>
              </a:tr>
              <a:tr h="1609740">
                <a:tc>
                  <a:txBody>
                    <a:bodyPr/>
                    <a:lstStyle/>
                    <a:p>
                      <a:endParaRPr lang="it-IT" sz="1400" dirty="0">
                        <a:solidFill>
                          <a:schemeClr val="tx1"/>
                        </a:solidFill>
                      </a:endParaRPr>
                    </a:p>
                    <a:p>
                      <a:endParaRPr lang="it-IT" sz="1400" dirty="0">
                        <a:solidFill>
                          <a:schemeClr val="tx1"/>
                        </a:solidFill>
                      </a:endParaRPr>
                    </a:p>
                    <a:p>
                      <a:endParaRPr lang="it-IT" sz="1400" dirty="0">
                        <a:solidFill>
                          <a:schemeClr val="tx1"/>
                        </a:solidFill>
                      </a:endParaRPr>
                    </a:p>
                    <a:p>
                      <a:pPr algn="just"/>
                      <a:endParaRPr lang="it-IT"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it-IT" sz="1400" dirty="0">
                          <a:solidFill>
                            <a:schemeClr val="tx1"/>
                          </a:solidFill>
                        </a:rPr>
                        <a:t>La disciplina sulla responsabilità dei Revisori legali di cui all'articolo 1 della presente legge e quella sulla responsabilità dei componenti del Collegio Sindacale, di cui al secondo comma dell'articolo 2407 del Codice Civile si applicano anche ai giudizi pendenti alla data di entrata in vigore della presente legge.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853247"/>
                  </a:ext>
                </a:extLst>
              </a:tr>
            </a:tbl>
          </a:graphicData>
        </a:graphic>
      </p:graphicFrame>
      <p:sp>
        <p:nvSpPr>
          <p:cNvPr id="5" name="CasellaDiTesto 4">
            <a:extLst>
              <a:ext uri="{FF2B5EF4-FFF2-40B4-BE49-F238E27FC236}">
                <a16:creationId xmlns:a16="http://schemas.microsoft.com/office/drawing/2014/main" id="{6A3AE4D7-B309-8D7D-86AD-6A1607D7DDBE}"/>
              </a:ext>
            </a:extLst>
          </p:cNvPr>
          <p:cNvSpPr txBox="1"/>
          <p:nvPr/>
        </p:nvSpPr>
        <p:spPr>
          <a:xfrm>
            <a:off x="251520" y="620688"/>
            <a:ext cx="8595220" cy="954107"/>
          </a:xfrm>
          <a:prstGeom prst="rect">
            <a:avLst/>
          </a:prstGeom>
          <a:solidFill>
            <a:schemeClr val="accent1"/>
          </a:solidFill>
          <a:ln>
            <a:solidFill>
              <a:schemeClr val="tx1"/>
            </a:solidFill>
          </a:ln>
        </p:spPr>
        <p:txBody>
          <a:bodyPr wrap="square">
            <a:spAutoFit/>
          </a:bodyPr>
          <a:lstStyle/>
          <a:p>
            <a:pPr algn="just"/>
            <a:r>
              <a:rPr lang="it-IT" sz="1400" b="1" dirty="0"/>
              <a:t>Estensione ai giudizi pendenti</a:t>
            </a:r>
          </a:p>
          <a:p>
            <a:pPr algn="just"/>
            <a:endParaRPr lang="it-IT" sz="1400" b="1" dirty="0"/>
          </a:p>
          <a:p>
            <a:pPr algn="just"/>
            <a:r>
              <a:rPr lang="it-IT" sz="1400" b="1" dirty="0"/>
              <a:t>Un'ulteriore proposta di modifica attiene l'estensione della disciplina ai giudizi pendenti, tramite l'introduzione di un nuovo articolo.</a:t>
            </a:r>
            <a:endParaRPr lang="it-IT" sz="1400" b="1" dirty="0">
              <a:highlight>
                <a:srgbClr val="00FFFF"/>
              </a:highlight>
            </a:endParaRPr>
          </a:p>
        </p:txBody>
      </p:sp>
    </p:spTree>
    <p:extLst>
      <p:ext uri="{BB962C8B-B14F-4D97-AF65-F5344CB8AC3E}">
        <p14:creationId xmlns:p14="http://schemas.microsoft.com/office/powerpoint/2010/main" val="423147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A4976-BE1A-CEE6-E49C-ADCE10575412}"/>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9EE882B0-D826-8E09-C9E6-A9946FDAC3B8}"/>
              </a:ext>
            </a:extLst>
          </p:cNvPr>
          <p:cNvSpPr>
            <a:spLocks noGrp="1"/>
          </p:cNvSpPr>
          <p:nvPr>
            <p:ph type="sldNum" sz="quarter" idx="10"/>
          </p:nvPr>
        </p:nvSpPr>
        <p:spPr/>
        <p:txBody>
          <a:bodyPr/>
          <a:lstStyle/>
          <a:p>
            <a:pPr>
              <a:defRPr/>
            </a:pPr>
            <a:fld id="{39CF1B48-30B5-442F-BC67-BB53F985A07E}" type="slidenum">
              <a:rPr lang="de-DE" smtClean="0"/>
              <a:pPr>
                <a:defRPr/>
              </a:pPr>
              <a:t>33</a:t>
            </a:fld>
            <a:endParaRPr lang="de-DE"/>
          </a:p>
        </p:txBody>
      </p:sp>
      <p:sp>
        <p:nvSpPr>
          <p:cNvPr id="2" name="Segnaposto numero diapositiva 3">
            <a:extLst>
              <a:ext uri="{FF2B5EF4-FFF2-40B4-BE49-F238E27FC236}">
                <a16:creationId xmlns:a16="http://schemas.microsoft.com/office/drawing/2014/main" id="{FDD530A7-EB3B-8F15-A70F-152FDFFF2E53}"/>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33</a:t>
            </a:fld>
            <a:endParaRPr lang="de-DE"/>
          </a:p>
        </p:txBody>
      </p:sp>
      <p:sp>
        <p:nvSpPr>
          <p:cNvPr id="3" name="Titolo 1">
            <a:extLst>
              <a:ext uri="{FF2B5EF4-FFF2-40B4-BE49-F238E27FC236}">
                <a16:creationId xmlns:a16="http://schemas.microsoft.com/office/drawing/2014/main" id="{72BC8668-9EB9-E743-DC07-64A9EAE5C476}"/>
              </a:ext>
            </a:extLst>
          </p:cNvPr>
          <p:cNvSpPr txBox="1">
            <a:spLocks/>
          </p:cNvSpPr>
          <p:nvPr/>
        </p:nvSpPr>
        <p:spPr bwMode="auto">
          <a:xfrm>
            <a:off x="251520" y="128815"/>
            <a:ext cx="7632848" cy="576064"/>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pPr>
              <a:lnSpc>
                <a:spcPct val="90000"/>
              </a:lnSpc>
              <a:spcAft>
                <a:spcPts val="600"/>
              </a:spcAft>
            </a:pPr>
            <a:r>
              <a:rPr lang="it-IT" sz="2400" b="1" kern="0" dirty="0">
                <a:latin typeface="+mj-lt"/>
                <a:ea typeface="+mj-ea"/>
                <a:cs typeface="+mj-cs"/>
              </a:rPr>
              <a:t>Proposta modifica TUF</a:t>
            </a:r>
          </a:p>
          <a:p>
            <a:pPr>
              <a:lnSpc>
                <a:spcPct val="90000"/>
              </a:lnSpc>
              <a:spcAft>
                <a:spcPts val="600"/>
              </a:spcAft>
            </a:pPr>
            <a:endParaRPr lang="de-DE" sz="2000" b="1" kern="0" dirty="0">
              <a:latin typeface="+mj-lt"/>
              <a:ea typeface="+mj-ea"/>
              <a:cs typeface="+mj-cs"/>
            </a:endParaRPr>
          </a:p>
        </p:txBody>
      </p:sp>
      <p:sp>
        <p:nvSpPr>
          <p:cNvPr id="5" name="CasellaDiTesto 4">
            <a:extLst>
              <a:ext uri="{FF2B5EF4-FFF2-40B4-BE49-F238E27FC236}">
                <a16:creationId xmlns:a16="http://schemas.microsoft.com/office/drawing/2014/main" id="{5628BCCD-8FAA-190F-EC8C-3C193EE90BAA}"/>
              </a:ext>
            </a:extLst>
          </p:cNvPr>
          <p:cNvSpPr txBox="1"/>
          <p:nvPr/>
        </p:nvSpPr>
        <p:spPr>
          <a:xfrm>
            <a:off x="395536" y="704879"/>
            <a:ext cx="8424936" cy="4278094"/>
          </a:xfrm>
          <a:prstGeom prst="rect">
            <a:avLst/>
          </a:prstGeom>
          <a:noFill/>
          <a:ln>
            <a:solidFill>
              <a:schemeClr val="tx1"/>
            </a:solidFill>
          </a:ln>
        </p:spPr>
        <p:txBody>
          <a:bodyPr wrap="square">
            <a:spAutoFit/>
          </a:bodyPr>
          <a:lstStyle/>
          <a:p>
            <a:pPr algn="just"/>
            <a:r>
              <a:rPr lang="it-IT" sz="1600" b="1" dirty="0"/>
              <a:t>Il decreto legislativo di riforma del TUF, approvato dal Consiglio dei Ministri l’8 ottobre 2025 e ora all’esame del Parlamento, prevede infatti un’esclusione significativa.</a:t>
            </a:r>
          </a:p>
          <a:p>
            <a:pPr algn="just"/>
            <a:endParaRPr lang="it-IT" sz="1600" b="1" dirty="0"/>
          </a:p>
          <a:p>
            <a:pPr algn="just"/>
            <a:r>
              <a:rPr lang="it-IT" sz="1600" b="1" dirty="0"/>
              <a:t>Secondo la bozza, la limitazione della responsabilità introdotta dal nuovo art. 2407 non si applicherebbe ai sindaci delle società quotate.</a:t>
            </a:r>
          </a:p>
          <a:p>
            <a:pPr algn="just"/>
            <a:endParaRPr lang="it-IT" sz="1600" b="1" dirty="0"/>
          </a:p>
          <a:p>
            <a:pPr algn="just"/>
            <a:r>
              <a:rPr lang="it-IT" sz="1600" b="1" dirty="0"/>
              <a:t>Il testo precisa che:</a:t>
            </a:r>
          </a:p>
          <a:p>
            <a:pPr algn="just"/>
            <a:endParaRPr lang="it-IT" sz="1600" b="1" dirty="0"/>
          </a:p>
          <a:p>
            <a:pPr algn="just"/>
            <a:r>
              <a:rPr lang="it-IT" sz="1600" b="1" dirty="0"/>
              <a:t>“</a:t>
            </a:r>
            <a:r>
              <a:rPr lang="it-IT" sz="1600" b="1" dirty="0">
                <a:highlight>
                  <a:srgbClr val="FFFF00"/>
                </a:highlight>
              </a:rPr>
              <a:t>Si esclude la limitazione di responsabilità prevista dal Codice civile per i componenti del Collegio sindacale delle società quotate, al fine di non compromettere l’impegno richiesto nell’applicazione della diligenza professionale</a:t>
            </a:r>
            <a:r>
              <a:rPr lang="it-IT" sz="1600" b="1" dirty="0"/>
              <a:t>.”</a:t>
            </a:r>
          </a:p>
          <a:p>
            <a:pPr algn="just"/>
            <a:endParaRPr lang="it-IT" sz="1600" b="1" dirty="0"/>
          </a:p>
          <a:p>
            <a:pPr algn="just"/>
            <a:r>
              <a:rPr lang="it-IT" sz="1600" b="1" dirty="0"/>
              <a:t>Se il decreto verrà approvato in via definitiva, si delineerà dunque un regime differenziato tra società quotate e non quotate, con implicazioni rilevanti per i professionisti coinvolti. </a:t>
            </a:r>
          </a:p>
        </p:txBody>
      </p:sp>
    </p:spTree>
    <p:extLst>
      <p:ext uri="{BB962C8B-B14F-4D97-AF65-F5344CB8AC3E}">
        <p14:creationId xmlns:p14="http://schemas.microsoft.com/office/powerpoint/2010/main" val="1875891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D9B37-D75C-723D-AFC0-686BA278DE4F}"/>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34E381B-F249-4479-6248-3B2D5FB8B3A0}"/>
              </a:ext>
            </a:extLst>
          </p:cNvPr>
          <p:cNvSpPr>
            <a:spLocks noGrp="1"/>
          </p:cNvSpPr>
          <p:nvPr>
            <p:ph type="sldNum" sz="quarter" idx="10"/>
          </p:nvPr>
        </p:nvSpPr>
        <p:spPr/>
        <p:txBody>
          <a:bodyPr/>
          <a:lstStyle/>
          <a:p>
            <a:pPr>
              <a:defRPr/>
            </a:pPr>
            <a:fld id="{39CF1B48-30B5-442F-BC67-BB53F985A07E}" type="slidenum">
              <a:rPr lang="de-DE" smtClean="0"/>
              <a:pPr>
                <a:defRPr/>
              </a:pPr>
              <a:t>34</a:t>
            </a:fld>
            <a:endParaRPr lang="de-DE"/>
          </a:p>
        </p:txBody>
      </p:sp>
      <p:sp>
        <p:nvSpPr>
          <p:cNvPr id="2" name="Segnaposto numero diapositiva 3">
            <a:extLst>
              <a:ext uri="{FF2B5EF4-FFF2-40B4-BE49-F238E27FC236}">
                <a16:creationId xmlns:a16="http://schemas.microsoft.com/office/drawing/2014/main" id="{4E73D697-96B2-789A-FEBD-191001BA8E28}"/>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34</a:t>
            </a:fld>
            <a:endParaRPr lang="de-DE"/>
          </a:p>
        </p:txBody>
      </p:sp>
      <p:sp>
        <p:nvSpPr>
          <p:cNvPr id="3" name="Titolo 1">
            <a:extLst>
              <a:ext uri="{FF2B5EF4-FFF2-40B4-BE49-F238E27FC236}">
                <a16:creationId xmlns:a16="http://schemas.microsoft.com/office/drawing/2014/main" id="{0AC190C4-095B-E7EA-C9CC-6905AC5A8AE0}"/>
              </a:ext>
            </a:extLst>
          </p:cNvPr>
          <p:cNvSpPr>
            <a:spLocks noGrp="1"/>
          </p:cNvSpPr>
          <p:nvPr>
            <p:ph type="title"/>
          </p:nvPr>
        </p:nvSpPr>
        <p:spPr>
          <a:xfrm>
            <a:off x="251520" y="238001"/>
            <a:ext cx="7056437" cy="307777"/>
          </a:xfrm>
        </p:spPr>
        <p:txBody>
          <a:bodyPr/>
          <a:lstStyle/>
          <a:p>
            <a:r>
              <a:rPr lang="it-IT" sz="2000" b="1" dirty="0"/>
              <a:t>OIC 30, BILANCI INTERMEDI (1)</a:t>
            </a:r>
          </a:p>
        </p:txBody>
      </p:sp>
      <p:sp>
        <p:nvSpPr>
          <p:cNvPr id="5" name="CasellaDiTesto 4">
            <a:extLst>
              <a:ext uri="{FF2B5EF4-FFF2-40B4-BE49-F238E27FC236}">
                <a16:creationId xmlns:a16="http://schemas.microsoft.com/office/drawing/2014/main" id="{56CD4A61-F610-8FAA-08AB-EE06CE79A990}"/>
              </a:ext>
            </a:extLst>
          </p:cNvPr>
          <p:cNvSpPr txBox="1"/>
          <p:nvPr/>
        </p:nvSpPr>
        <p:spPr>
          <a:xfrm>
            <a:off x="539552" y="764704"/>
            <a:ext cx="8280920" cy="1569660"/>
          </a:xfrm>
          <a:prstGeom prst="rect">
            <a:avLst/>
          </a:prstGeom>
          <a:noFill/>
          <a:ln>
            <a:solidFill>
              <a:schemeClr val="tx1"/>
            </a:solidFill>
          </a:ln>
        </p:spPr>
        <p:txBody>
          <a:bodyPr wrap="square">
            <a:spAutoFit/>
          </a:bodyPr>
          <a:lstStyle/>
          <a:p>
            <a:pPr algn="just"/>
            <a:r>
              <a:rPr lang="it-IT" sz="1600" b="1" dirty="0"/>
              <a:t>Lo scorso 11 giugno 2025, l'OIC ha pubblicato la versione definitiva del principio contabile OIC 30 “I bilanci intermedi” che dovrà essere applicato obbligatoriamente a partire dal 1 gennaio 2026 ma potrà essere adottato facoltativamente in via anticipata per i bilanci intermedi relativi agli esercizi aventi inizio a partire dal 1° gennaio 2025</a:t>
            </a:r>
          </a:p>
        </p:txBody>
      </p:sp>
      <p:sp>
        <p:nvSpPr>
          <p:cNvPr id="6" name="CasellaDiTesto 5">
            <a:extLst>
              <a:ext uri="{FF2B5EF4-FFF2-40B4-BE49-F238E27FC236}">
                <a16:creationId xmlns:a16="http://schemas.microsoft.com/office/drawing/2014/main" id="{98564C07-3FE6-9F1F-E141-C2B1330EDD9F}"/>
              </a:ext>
            </a:extLst>
          </p:cNvPr>
          <p:cNvSpPr txBox="1"/>
          <p:nvPr/>
        </p:nvSpPr>
        <p:spPr>
          <a:xfrm>
            <a:off x="539552" y="2553290"/>
            <a:ext cx="8280920" cy="1323439"/>
          </a:xfrm>
          <a:prstGeom prst="rect">
            <a:avLst/>
          </a:prstGeom>
          <a:noFill/>
          <a:ln>
            <a:solidFill>
              <a:schemeClr val="tx1"/>
            </a:solidFill>
          </a:ln>
        </p:spPr>
        <p:txBody>
          <a:bodyPr wrap="square">
            <a:spAutoFit/>
          </a:bodyPr>
          <a:lstStyle/>
          <a:p>
            <a:pPr algn="just"/>
            <a:r>
              <a:rPr lang="it-IT" sz="1600" b="1" dirty="0"/>
              <a:t>Il principio OIC 30 disciplina, in particolare, i criteri di rilevazione, classificazione, valutazione e informativa applicabili ai bilanci redatti con la finalità di fornire le informazioni circa la situazione patrimoniale, economica e finanziaria relativa ad un periodo contabile inferiore all’intero esercizio.</a:t>
            </a:r>
          </a:p>
        </p:txBody>
      </p:sp>
      <p:sp>
        <p:nvSpPr>
          <p:cNvPr id="7" name="CasellaDiTesto 6">
            <a:extLst>
              <a:ext uri="{FF2B5EF4-FFF2-40B4-BE49-F238E27FC236}">
                <a16:creationId xmlns:a16="http://schemas.microsoft.com/office/drawing/2014/main" id="{B009A886-2C1B-F0A0-9D17-D00FFAAC694A}"/>
              </a:ext>
            </a:extLst>
          </p:cNvPr>
          <p:cNvSpPr txBox="1"/>
          <p:nvPr/>
        </p:nvSpPr>
        <p:spPr>
          <a:xfrm>
            <a:off x="539552" y="4076809"/>
            <a:ext cx="8280920" cy="830997"/>
          </a:xfrm>
          <a:prstGeom prst="rect">
            <a:avLst/>
          </a:prstGeom>
          <a:solidFill>
            <a:srgbClr val="DBF3C2"/>
          </a:solidFill>
          <a:ln>
            <a:solidFill>
              <a:schemeClr val="tx1"/>
            </a:solidFill>
          </a:ln>
        </p:spPr>
        <p:txBody>
          <a:bodyPr wrap="square">
            <a:spAutoFit/>
          </a:bodyPr>
          <a:lstStyle/>
          <a:p>
            <a:pPr algn="just"/>
            <a:r>
              <a:rPr lang="it-IT" sz="1600" b="1" dirty="0"/>
              <a:t>Stante il principio stesso, la redazione si rende necessaria ogniqualvolta vi sia l’esigenza di disporre di informazioni aggiornate e attendibili su base non annuale. </a:t>
            </a:r>
          </a:p>
        </p:txBody>
      </p:sp>
      <p:sp>
        <p:nvSpPr>
          <p:cNvPr id="8" name="Freccia in giù 7">
            <a:extLst>
              <a:ext uri="{FF2B5EF4-FFF2-40B4-BE49-F238E27FC236}">
                <a16:creationId xmlns:a16="http://schemas.microsoft.com/office/drawing/2014/main" id="{9ECACCE0-C7C5-5954-2036-9E65E4EE5B1E}"/>
              </a:ext>
            </a:extLst>
          </p:cNvPr>
          <p:cNvSpPr/>
          <p:nvPr/>
        </p:nvSpPr>
        <p:spPr bwMode="auto">
          <a:xfrm>
            <a:off x="5292080" y="4802402"/>
            <a:ext cx="1008112" cy="50405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9" name="CasellaDiTesto 8">
            <a:extLst>
              <a:ext uri="{FF2B5EF4-FFF2-40B4-BE49-F238E27FC236}">
                <a16:creationId xmlns:a16="http://schemas.microsoft.com/office/drawing/2014/main" id="{04C95FFF-A40F-56A8-B323-84F15A1C68E4}"/>
              </a:ext>
            </a:extLst>
          </p:cNvPr>
          <p:cNvSpPr txBox="1"/>
          <p:nvPr/>
        </p:nvSpPr>
        <p:spPr>
          <a:xfrm>
            <a:off x="3779912" y="5328937"/>
            <a:ext cx="4896544" cy="338554"/>
          </a:xfrm>
          <a:prstGeom prst="rect">
            <a:avLst/>
          </a:prstGeom>
          <a:solidFill>
            <a:srgbClr val="FFFF00"/>
          </a:solidFill>
          <a:ln>
            <a:solidFill>
              <a:schemeClr val="tx1"/>
            </a:solidFill>
          </a:ln>
        </p:spPr>
        <p:txBody>
          <a:bodyPr wrap="square">
            <a:spAutoFit/>
          </a:bodyPr>
          <a:lstStyle/>
          <a:p>
            <a:pPr algn="ctr"/>
            <a:r>
              <a:rPr lang="it-IT" sz="1600" b="1" dirty="0"/>
              <a:t>CODICE CRISI ED INSOLVENZA????</a:t>
            </a:r>
          </a:p>
        </p:txBody>
      </p:sp>
      <p:sp>
        <p:nvSpPr>
          <p:cNvPr id="10" name="CasellaDiTesto 9">
            <a:extLst>
              <a:ext uri="{FF2B5EF4-FFF2-40B4-BE49-F238E27FC236}">
                <a16:creationId xmlns:a16="http://schemas.microsoft.com/office/drawing/2014/main" id="{B0F0A425-B9D1-5CA9-A5B0-713DE1346C8D}"/>
              </a:ext>
            </a:extLst>
          </p:cNvPr>
          <p:cNvSpPr txBox="1"/>
          <p:nvPr/>
        </p:nvSpPr>
        <p:spPr>
          <a:xfrm>
            <a:off x="413194" y="5648458"/>
            <a:ext cx="8254062" cy="1077218"/>
          </a:xfrm>
          <a:prstGeom prst="rect">
            <a:avLst/>
          </a:prstGeom>
          <a:noFill/>
          <a:ln>
            <a:solidFill>
              <a:schemeClr val="tx1"/>
            </a:solidFill>
          </a:ln>
        </p:spPr>
        <p:txBody>
          <a:bodyPr wrap="square">
            <a:spAutoFit/>
          </a:bodyPr>
          <a:lstStyle/>
          <a:p>
            <a:pPr algn="just"/>
            <a:r>
              <a:rPr lang="it-IT" sz="1600" b="1" dirty="0">
                <a:effectLst/>
                <a:latin typeface="+mj-lt"/>
                <a:ea typeface="Calibri" panose="020F0502020204030204" pitchFamily="34" charset="0"/>
              </a:rPr>
              <a:t>La versione definitiva e pubblicata conferma l’impostazione del “discrete </a:t>
            </a:r>
            <a:r>
              <a:rPr lang="it-IT" sz="1600" b="1" dirty="0" err="1">
                <a:effectLst/>
                <a:latin typeface="+mj-lt"/>
                <a:ea typeface="Calibri" panose="020F0502020204030204" pitchFamily="34" charset="0"/>
              </a:rPr>
              <a:t>approach</a:t>
            </a:r>
            <a:r>
              <a:rPr lang="it-IT" sz="1600" b="1" dirty="0">
                <a:effectLst/>
                <a:latin typeface="+mj-lt"/>
                <a:ea typeface="Calibri" panose="020F0502020204030204" pitchFamily="34" charset="0"/>
              </a:rPr>
              <a:t>”, secondo cui i criteri di valutazione sono identici a quelli del bilancio d’esercizio</a:t>
            </a:r>
            <a:r>
              <a:rPr lang="it-IT" sz="1600" b="1" dirty="0">
                <a:latin typeface="+mj-lt"/>
                <a:ea typeface="Calibri" panose="020F0502020204030204" pitchFamily="34" charset="0"/>
              </a:rPr>
              <a:t>. PERIODO INTERMEDIO VA VALUTATO COME PERIODO ANNUALE</a:t>
            </a:r>
            <a:endParaRPr lang="it-IT" sz="1600" b="1" dirty="0">
              <a:latin typeface="+mj-lt"/>
            </a:endParaRPr>
          </a:p>
        </p:txBody>
      </p:sp>
    </p:spTree>
    <p:extLst>
      <p:ext uri="{BB962C8B-B14F-4D97-AF65-F5344CB8AC3E}">
        <p14:creationId xmlns:p14="http://schemas.microsoft.com/office/powerpoint/2010/main" val="4179764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D9025-E687-66D1-776B-D0DCC2BA572F}"/>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673D222-5DAE-BA65-CE84-B6963F4979A2}"/>
              </a:ext>
            </a:extLst>
          </p:cNvPr>
          <p:cNvSpPr>
            <a:spLocks noGrp="1"/>
          </p:cNvSpPr>
          <p:nvPr>
            <p:ph type="sldNum" sz="quarter" idx="10"/>
          </p:nvPr>
        </p:nvSpPr>
        <p:spPr/>
        <p:txBody>
          <a:bodyPr/>
          <a:lstStyle/>
          <a:p>
            <a:pPr>
              <a:defRPr/>
            </a:pPr>
            <a:fld id="{39CF1B48-30B5-442F-BC67-BB53F985A07E}" type="slidenum">
              <a:rPr lang="de-DE" smtClean="0"/>
              <a:pPr>
                <a:defRPr/>
              </a:pPr>
              <a:t>35</a:t>
            </a:fld>
            <a:endParaRPr lang="de-DE"/>
          </a:p>
        </p:txBody>
      </p:sp>
      <p:sp>
        <p:nvSpPr>
          <p:cNvPr id="2" name="Segnaposto numero diapositiva 3">
            <a:extLst>
              <a:ext uri="{FF2B5EF4-FFF2-40B4-BE49-F238E27FC236}">
                <a16:creationId xmlns:a16="http://schemas.microsoft.com/office/drawing/2014/main" id="{47DB9EDA-6C68-06B3-43CF-0255AD8D861D}"/>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35</a:t>
            </a:fld>
            <a:endParaRPr lang="de-DE"/>
          </a:p>
        </p:txBody>
      </p:sp>
      <p:sp>
        <p:nvSpPr>
          <p:cNvPr id="3" name="Titolo 1">
            <a:extLst>
              <a:ext uri="{FF2B5EF4-FFF2-40B4-BE49-F238E27FC236}">
                <a16:creationId xmlns:a16="http://schemas.microsoft.com/office/drawing/2014/main" id="{AE74A9F7-5A63-635D-318C-8DE74159CCE7}"/>
              </a:ext>
            </a:extLst>
          </p:cNvPr>
          <p:cNvSpPr>
            <a:spLocks noGrp="1"/>
          </p:cNvSpPr>
          <p:nvPr>
            <p:ph type="title"/>
          </p:nvPr>
        </p:nvSpPr>
        <p:spPr>
          <a:xfrm>
            <a:off x="251520" y="238001"/>
            <a:ext cx="7056437" cy="307777"/>
          </a:xfrm>
        </p:spPr>
        <p:txBody>
          <a:bodyPr/>
          <a:lstStyle/>
          <a:p>
            <a:r>
              <a:rPr lang="it-IT" sz="2000" b="1" dirty="0"/>
              <a:t>OIC 30, BILANCI INTERMEDI (2)</a:t>
            </a:r>
          </a:p>
        </p:txBody>
      </p:sp>
      <p:sp>
        <p:nvSpPr>
          <p:cNvPr id="5" name="CasellaDiTesto 4">
            <a:extLst>
              <a:ext uri="{FF2B5EF4-FFF2-40B4-BE49-F238E27FC236}">
                <a16:creationId xmlns:a16="http://schemas.microsoft.com/office/drawing/2014/main" id="{B26371C5-41EE-9703-513C-C9AB021E94B1}"/>
              </a:ext>
            </a:extLst>
          </p:cNvPr>
          <p:cNvSpPr txBox="1"/>
          <p:nvPr/>
        </p:nvSpPr>
        <p:spPr>
          <a:xfrm>
            <a:off x="287071" y="576842"/>
            <a:ext cx="8424936" cy="338554"/>
          </a:xfrm>
          <a:prstGeom prst="rect">
            <a:avLst/>
          </a:prstGeom>
          <a:noFill/>
          <a:ln>
            <a:solidFill>
              <a:schemeClr val="tx1"/>
            </a:solidFill>
          </a:ln>
        </p:spPr>
        <p:txBody>
          <a:bodyPr wrap="square">
            <a:spAutoFit/>
          </a:bodyPr>
          <a:lstStyle/>
          <a:p>
            <a:r>
              <a:rPr lang="it-IT" sz="1600" b="1" dirty="0"/>
              <a:t>Il bilancio intermedio è uno strumento fondamentale in particolare per:</a:t>
            </a:r>
          </a:p>
        </p:txBody>
      </p:sp>
      <p:graphicFrame>
        <p:nvGraphicFramePr>
          <p:cNvPr id="6" name="Tabella 5">
            <a:extLst>
              <a:ext uri="{FF2B5EF4-FFF2-40B4-BE49-F238E27FC236}">
                <a16:creationId xmlns:a16="http://schemas.microsoft.com/office/drawing/2014/main" id="{F0BBF38A-6408-03D2-7076-D4A9114636FA}"/>
              </a:ext>
            </a:extLst>
          </p:cNvPr>
          <p:cNvGraphicFramePr>
            <a:graphicFrameLocks noGrp="1"/>
          </p:cNvGraphicFramePr>
          <p:nvPr>
            <p:extLst>
              <p:ext uri="{D42A27DB-BD31-4B8C-83A1-F6EECF244321}">
                <p14:modId xmlns:p14="http://schemas.microsoft.com/office/powerpoint/2010/main" val="4272854867"/>
              </p:ext>
            </p:extLst>
          </p:nvPr>
        </p:nvGraphicFramePr>
        <p:xfrm>
          <a:off x="359531" y="1258626"/>
          <a:ext cx="8365105" cy="1395095"/>
        </p:xfrm>
        <a:graphic>
          <a:graphicData uri="http://schemas.openxmlformats.org/drawingml/2006/table">
            <a:tbl>
              <a:tblPr firstRow="1" firstCol="1" bandRow="1"/>
              <a:tblGrid>
                <a:gridCol w="8365105">
                  <a:extLst>
                    <a:ext uri="{9D8B030D-6E8A-4147-A177-3AD203B41FA5}">
                      <a16:colId xmlns:a16="http://schemas.microsoft.com/office/drawing/2014/main" val="1047637975"/>
                    </a:ext>
                  </a:extLst>
                </a:gridCol>
              </a:tblGrid>
              <a:tr h="0">
                <a:tc>
                  <a:txBody>
                    <a:bodyPr/>
                    <a:lstStyle/>
                    <a:p>
                      <a:pPr algn="just">
                        <a:lnSpc>
                          <a:spcPct val="107000"/>
                        </a:lnSpc>
                        <a:spcAft>
                          <a:spcPts val="800"/>
                        </a:spcAft>
                        <a:buNone/>
                      </a:pP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1. monitorare l’andamento gestionale in corso d’anno;</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24453814"/>
                  </a:ext>
                </a:extLst>
              </a:tr>
              <a:tr h="0">
                <a:tc>
                  <a:txBody>
                    <a:bodyPr/>
                    <a:lstStyle/>
                    <a:p>
                      <a:pPr algn="just">
                        <a:lnSpc>
                          <a:spcPct val="107000"/>
                        </a:lnSpc>
                        <a:spcAft>
                          <a:spcPts val="800"/>
                        </a:spcAft>
                        <a:buNone/>
                      </a:pP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2.fornire informazioni a terzi (banche, investitori, autorità);</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45524858"/>
                  </a:ext>
                </a:extLst>
              </a:tr>
              <a:tr h="0">
                <a:tc>
                  <a:txBody>
                    <a:bodyPr/>
                    <a:lstStyle/>
                    <a:p>
                      <a:pPr algn="just">
                        <a:lnSpc>
                          <a:spcPct val="107000"/>
                        </a:lnSpc>
                        <a:spcAft>
                          <a:spcPts val="800"/>
                        </a:spcAft>
                        <a:buNone/>
                      </a:pP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3.supportare operazioni straordinarie (fusioni, scissioni, cessioni, trasformazioni);</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13370233"/>
                  </a:ext>
                </a:extLst>
              </a:tr>
              <a:tr h="0">
                <a:tc>
                  <a:txBody>
                    <a:bodyPr/>
                    <a:lstStyle/>
                    <a:p>
                      <a:pPr algn="just">
                        <a:lnSpc>
                          <a:spcPct val="107000"/>
                        </a:lnSpc>
                        <a:spcAft>
                          <a:spcPts val="800"/>
                        </a:spcAft>
                        <a:buNone/>
                      </a:pP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4.verificare covenants finanziari o clausole contrattuali;</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38110720"/>
                  </a:ext>
                </a:extLst>
              </a:tr>
              <a:tr h="0">
                <a:tc>
                  <a:txBody>
                    <a:bodyPr/>
                    <a:lstStyle/>
                    <a:p>
                      <a:pPr algn="just">
                        <a:lnSpc>
                          <a:spcPct val="107000"/>
                        </a:lnSpc>
                        <a:spcAft>
                          <a:spcPts val="800"/>
                        </a:spcAft>
                        <a:buNone/>
                      </a:pP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5.redigere piani attestati o accordi di ristrutturazione.</a:t>
                      </a:r>
                      <a:endParaRPr lang="it-IT"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73693065"/>
                  </a:ext>
                </a:extLst>
              </a:tr>
            </a:tbl>
          </a:graphicData>
        </a:graphic>
      </p:graphicFrame>
      <p:sp>
        <p:nvSpPr>
          <p:cNvPr id="7" name="Freccia in giù 6">
            <a:extLst>
              <a:ext uri="{FF2B5EF4-FFF2-40B4-BE49-F238E27FC236}">
                <a16:creationId xmlns:a16="http://schemas.microsoft.com/office/drawing/2014/main" id="{ECA3D734-4174-D4AD-43D0-B672B17647FB}"/>
              </a:ext>
            </a:extLst>
          </p:cNvPr>
          <p:cNvSpPr/>
          <p:nvPr/>
        </p:nvSpPr>
        <p:spPr bwMode="auto">
          <a:xfrm>
            <a:off x="3995936" y="857204"/>
            <a:ext cx="1074033" cy="4063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8" name="CasellaDiTesto 7">
            <a:extLst>
              <a:ext uri="{FF2B5EF4-FFF2-40B4-BE49-F238E27FC236}">
                <a16:creationId xmlns:a16="http://schemas.microsoft.com/office/drawing/2014/main" id="{8838C647-2522-38BB-02E6-C59813747E37}"/>
              </a:ext>
            </a:extLst>
          </p:cNvPr>
          <p:cNvSpPr txBox="1"/>
          <p:nvPr/>
        </p:nvSpPr>
        <p:spPr>
          <a:xfrm>
            <a:off x="346902" y="2628613"/>
            <a:ext cx="8365105" cy="864096"/>
          </a:xfrm>
          <a:prstGeom prst="rect">
            <a:avLst/>
          </a:prstGeom>
          <a:noFill/>
          <a:ln>
            <a:solidFill>
              <a:schemeClr val="tx1"/>
            </a:solidFill>
          </a:ln>
        </p:spPr>
        <p:txBody>
          <a:bodyPr wrap="square">
            <a:spAutoFit/>
          </a:bodyPr>
          <a:lstStyle/>
          <a:p>
            <a:pPr algn="just"/>
            <a:r>
              <a:rPr lang="it-IT" sz="1600" b="1" dirty="0"/>
              <a:t>Al riguardo l’OIC 30 definisce le casistiche ove trovano applicazione i bilanci intermedi e denota le relative situazioni patrimoniali richieste dal codice civile o dalla tipologia di operazione.</a:t>
            </a:r>
          </a:p>
        </p:txBody>
      </p:sp>
      <p:graphicFrame>
        <p:nvGraphicFramePr>
          <p:cNvPr id="9" name="Tabella 8">
            <a:extLst>
              <a:ext uri="{FF2B5EF4-FFF2-40B4-BE49-F238E27FC236}">
                <a16:creationId xmlns:a16="http://schemas.microsoft.com/office/drawing/2014/main" id="{F33AF4B7-E1F7-8B9F-3A6F-72D7E1879020}"/>
              </a:ext>
            </a:extLst>
          </p:cNvPr>
          <p:cNvGraphicFramePr>
            <a:graphicFrameLocks noGrp="1"/>
          </p:cNvGraphicFramePr>
          <p:nvPr>
            <p:extLst>
              <p:ext uri="{D42A27DB-BD31-4B8C-83A1-F6EECF244321}">
                <p14:modId xmlns:p14="http://schemas.microsoft.com/office/powerpoint/2010/main" val="806911292"/>
              </p:ext>
            </p:extLst>
          </p:nvPr>
        </p:nvGraphicFramePr>
        <p:xfrm>
          <a:off x="287071" y="3592622"/>
          <a:ext cx="8640960" cy="2794442"/>
        </p:xfrm>
        <a:graphic>
          <a:graphicData uri="http://schemas.openxmlformats.org/drawingml/2006/table">
            <a:tbl>
              <a:tblPr firstRow="1" firstCol="1" bandRow="1"/>
              <a:tblGrid>
                <a:gridCol w="4320480">
                  <a:extLst>
                    <a:ext uri="{9D8B030D-6E8A-4147-A177-3AD203B41FA5}">
                      <a16:colId xmlns:a16="http://schemas.microsoft.com/office/drawing/2014/main" val="40050305"/>
                    </a:ext>
                  </a:extLst>
                </a:gridCol>
                <a:gridCol w="4320480">
                  <a:extLst>
                    <a:ext uri="{9D8B030D-6E8A-4147-A177-3AD203B41FA5}">
                      <a16:colId xmlns:a16="http://schemas.microsoft.com/office/drawing/2014/main" val="3914334956"/>
                    </a:ext>
                  </a:extLst>
                </a:gridCol>
              </a:tblGrid>
              <a:tr h="234122">
                <a:tc>
                  <a:txBody>
                    <a:bodyPr/>
                    <a:lstStyle/>
                    <a:p>
                      <a:pPr algn="just">
                        <a:lnSpc>
                          <a:spcPct val="100000"/>
                        </a:lnSpc>
                        <a:spcAft>
                          <a:spcPts val="800"/>
                        </a:spcAft>
                        <a:buNone/>
                      </a:pPr>
                      <a:r>
                        <a:rPr lang="it-IT" sz="1400" b="1" dirty="0">
                          <a:effectLst/>
                          <a:latin typeface="Times New Roman" panose="02020603050405020304" pitchFamily="18" charset="0"/>
                          <a:ea typeface="Calibri" panose="020F0502020204030204" pitchFamily="34" charset="0"/>
                          <a:cs typeface="Times New Roman" panose="02020603050405020304" pitchFamily="18" charset="0"/>
                        </a:rPr>
                        <a:t>OBBLIGATORIO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800"/>
                        </a:spcAft>
                        <a:buNone/>
                      </a:pPr>
                      <a:r>
                        <a:rPr lang="it-IT" sz="1400" b="1" dirty="0">
                          <a:effectLst/>
                          <a:latin typeface="Times New Roman" panose="02020603050405020304" pitchFamily="18" charset="0"/>
                          <a:ea typeface="Calibri" panose="020F0502020204030204" pitchFamily="34" charset="0"/>
                          <a:cs typeface="Times New Roman" panose="02020603050405020304" pitchFamily="18" charset="0"/>
                        </a:rPr>
                        <a:t>VOLONTARIO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03335314"/>
                  </a:ext>
                </a:extLst>
              </a:tr>
              <a:tr h="1536385">
                <a:tc>
                  <a:txBody>
                    <a:bodyPr/>
                    <a:lstStyle/>
                    <a:p>
                      <a:pPr algn="just">
                        <a:lnSpc>
                          <a:spcPct val="100000"/>
                        </a:lnSpc>
                        <a:spcAft>
                          <a:spcPts val="0"/>
                        </a:spcAft>
                        <a:buNone/>
                      </a:pPr>
                      <a:r>
                        <a:rPr lang="it-IT" sz="1400" b="1" dirty="0">
                          <a:effectLst/>
                          <a:latin typeface="+mj-lt"/>
                          <a:ea typeface="Calibri" panose="020F0502020204030204" pitchFamily="34" charset="0"/>
                          <a:cs typeface="Times New Roman" panose="02020603050405020304" pitchFamily="18" charset="0"/>
                        </a:rPr>
                        <a:t>La redazione del bilancio intermedio è obbligatoria in alcune circostanze specifiche:</a:t>
                      </a:r>
                    </a:p>
                    <a:p>
                      <a:pPr algn="just">
                        <a:lnSpc>
                          <a:spcPct val="100000"/>
                        </a:lnSpc>
                        <a:spcAft>
                          <a:spcPts val="0"/>
                        </a:spcAft>
                        <a:buNone/>
                      </a:pPr>
                      <a:endParaRPr lang="it-IT" sz="1400" b="1" dirty="0">
                        <a:effectLst/>
                        <a:latin typeface="+mj-lt"/>
                        <a:ea typeface="Calibri" panose="020F0502020204030204" pitchFamily="34" charset="0"/>
                        <a:cs typeface="Times New Roman" panose="02020603050405020304" pitchFamily="18" charset="0"/>
                      </a:endParaRPr>
                    </a:p>
                    <a:p>
                      <a:pPr algn="l">
                        <a:lnSpc>
                          <a:spcPct val="100000"/>
                        </a:lnSpc>
                        <a:spcAft>
                          <a:spcPts val="0"/>
                        </a:spcAft>
                        <a:buNone/>
                      </a:pPr>
                      <a:r>
                        <a:rPr lang="it-IT" sz="1400" b="1" dirty="0">
                          <a:effectLst/>
                          <a:latin typeface="+mj-lt"/>
                          <a:ea typeface="Calibri" panose="020F0502020204030204" pitchFamily="34" charset="0"/>
                          <a:cs typeface="Times New Roman" panose="02020603050405020304" pitchFamily="18" charset="0"/>
                        </a:rPr>
                        <a:t>1)per obblighi normativi (es. società quotate o vigilate);</a:t>
                      </a:r>
                    </a:p>
                    <a:p>
                      <a:pPr algn="l">
                        <a:lnSpc>
                          <a:spcPct val="100000"/>
                        </a:lnSpc>
                        <a:spcAft>
                          <a:spcPts val="0"/>
                        </a:spcAft>
                        <a:buNone/>
                      </a:pPr>
                      <a:r>
                        <a:rPr lang="it-IT" sz="1400" b="1" dirty="0">
                          <a:effectLst/>
                          <a:latin typeface="+mj-lt"/>
                          <a:ea typeface="Calibri" panose="020F0502020204030204" pitchFamily="34" charset="0"/>
                          <a:cs typeface="Times New Roman" panose="02020603050405020304" pitchFamily="18" charset="0"/>
                        </a:rPr>
                        <a:t>2)per determinazioni imposte da operazioni straordinarie;</a:t>
                      </a:r>
                    </a:p>
                    <a:p>
                      <a:pPr algn="l">
                        <a:lnSpc>
                          <a:spcPct val="100000"/>
                        </a:lnSpc>
                        <a:spcAft>
                          <a:spcPts val="0"/>
                        </a:spcAft>
                        <a:buNone/>
                      </a:pPr>
                      <a:r>
                        <a:rPr lang="it-IT" sz="1400" b="1" dirty="0">
                          <a:effectLst/>
                          <a:latin typeface="+mj-lt"/>
                          <a:ea typeface="Calibri" panose="020F0502020204030204" pitchFamily="34" charset="0"/>
                          <a:cs typeface="Times New Roman" panose="02020603050405020304" pitchFamily="18" charset="0"/>
                        </a:rPr>
                        <a:t>3)per verificare condizioni previste in contratti di finanziamento;</a:t>
                      </a:r>
                    </a:p>
                    <a:p>
                      <a:pPr algn="l">
                        <a:lnSpc>
                          <a:spcPct val="100000"/>
                        </a:lnSpc>
                        <a:spcAft>
                          <a:spcPts val="0"/>
                        </a:spcAft>
                        <a:buNone/>
                      </a:pPr>
                      <a:r>
                        <a:rPr lang="it-IT" sz="1400" b="1" dirty="0">
                          <a:effectLst/>
                          <a:latin typeface="+mj-lt"/>
                          <a:ea typeface="Calibri" panose="020F0502020204030204" pitchFamily="34" charset="0"/>
                          <a:cs typeface="Times New Roman" panose="02020603050405020304" pitchFamily="18" charset="0"/>
                        </a:rPr>
                        <a:t>4)per documentare situazioni previste dalla normativa concorsuale.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0"/>
                        </a:spcAft>
                        <a:buNone/>
                      </a:pPr>
                      <a:r>
                        <a:rPr lang="it-IT" sz="1400" b="1" dirty="0">
                          <a:effectLst/>
                          <a:latin typeface="+mj-lt"/>
                          <a:ea typeface="Calibri" panose="020F0502020204030204" pitchFamily="34" charset="0"/>
                          <a:cs typeface="Times New Roman" panose="02020603050405020304" pitchFamily="18" charset="0"/>
                        </a:rPr>
                        <a:t>È volontario quando redatto per esigenze interne di controllo e gestione, oppure per una maggiore trasparenza nei confronti degli stakeholder. </a:t>
                      </a:r>
                    </a:p>
                    <a:p>
                      <a:pPr algn="l">
                        <a:lnSpc>
                          <a:spcPct val="100000"/>
                        </a:lnSpc>
                        <a:spcAft>
                          <a:spcPts val="0"/>
                        </a:spcAft>
                        <a:buNone/>
                      </a:pPr>
                      <a:endParaRPr lang="it-IT" sz="1400" b="1" dirty="0">
                        <a:effectLst/>
                        <a:latin typeface="+mj-lt"/>
                        <a:ea typeface="Calibri" panose="020F0502020204030204" pitchFamily="34" charset="0"/>
                        <a:cs typeface="Times New Roman" panose="02020603050405020304" pitchFamily="18" charset="0"/>
                      </a:endParaRPr>
                    </a:p>
                    <a:p>
                      <a:pPr algn="l">
                        <a:lnSpc>
                          <a:spcPct val="100000"/>
                        </a:lnSpc>
                        <a:spcAft>
                          <a:spcPts val="0"/>
                        </a:spcAft>
                        <a:buNone/>
                      </a:pPr>
                      <a:r>
                        <a:rPr lang="it-IT" sz="1400" b="1" dirty="0">
                          <a:effectLst/>
                          <a:latin typeface="+mj-lt"/>
                          <a:ea typeface="Calibri" panose="020F0502020204030204" pitchFamily="34" charset="0"/>
                          <a:cs typeface="Times New Roman" panose="02020603050405020304" pitchFamily="18" charset="0"/>
                        </a:rPr>
                        <a:t>In questi casi la società può decidere autonomamente struttura, contenuto e periodicità, fermo restando il rispetto dei principi contabili, in particolare del nuovo OIC 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1110832"/>
                  </a:ext>
                </a:extLst>
              </a:tr>
            </a:tbl>
          </a:graphicData>
        </a:graphic>
      </p:graphicFrame>
    </p:spTree>
    <p:extLst>
      <p:ext uri="{BB962C8B-B14F-4D97-AF65-F5344CB8AC3E}">
        <p14:creationId xmlns:p14="http://schemas.microsoft.com/office/powerpoint/2010/main" val="3663580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7AA73-CB98-1423-B6EB-5313300859A4}"/>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D98C4D53-0C51-CDBD-C719-4D28560A0428}"/>
              </a:ext>
            </a:extLst>
          </p:cNvPr>
          <p:cNvSpPr>
            <a:spLocks noGrp="1"/>
          </p:cNvSpPr>
          <p:nvPr>
            <p:ph type="sldNum" sz="quarter" idx="10"/>
          </p:nvPr>
        </p:nvSpPr>
        <p:spPr/>
        <p:txBody>
          <a:bodyPr/>
          <a:lstStyle/>
          <a:p>
            <a:pPr>
              <a:defRPr/>
            </a:pPr>
            <a:fld id="{39CF1B48-30B5-442F-BC67-BB53F985A07E}" type="slidenum">
              <a:rPr lang="de-DE" smtClean="0"/>
              <a:pPr>
                <a:defRPr/>
              </a:pPr>
              <a:t>36</a:t>
            </a:fld>
            <a:endParaRPr lang="de-DE"/>
          </a:p>
        </p:txBody>
      </p:sp>
      <p:sp>
        <p:nvSpPr>
          <p:cNvPr id="2" name="Segnaposto numero diapositiva 3">
            <a:extLst>
              <a:ext uri="{FF2B5EF4-FFF2-40B4-BE49-F238E27FC236}">
                <a16:creationId xmlns:a16="http://schemas.microsoft.com/office/drawing/2014/main" id="{2B7A2A44-7667-5EA9-EE2D-13F280D8F769}"/>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36</a:t>
            </a:fld>
            <a:endParaRPr lang="de-DE"/>
          </a:p>
        </p:txBody>
      </p:sp>
      <p:sp>
        <p:nvSpPr>
          <p:cNvPr id="3" name="Titolo 1">
            <a:extLst>
              <a:ext uri="{FF2B5EF4-FFF2-40B4-BE49-F238E27FC236}">
                <a16:creationId xmlns:a16="http://schemas.microsoft.com/office/drawing/2014/main" id="{FDF4F86B-5216-7EF5-8618-EC7641F02CB8}"/>
              </a:ext>
            </a:extLst>
          </p:cNvPr>
          <p:cNvSpPr>
            <a:spLocks noGrp="1"/>
          </p:cNvSpPr>
          <p:nvPr>
            <p:ph type="title"/>
          </p:nvPr>
        </p:nvSpPr>
        <p:spPr>
          <a:xfrm>
            <a:off x="251520" y="238001"/>
            <a:ext cx="7056437" cy="307777"/>
          </a:xfrm>
        </p:spPr>
        <p:txBody>
          <a:bodyPr/>
          <a:lstStyle/>
          <a:p>
            <a:r>
              <a:rPr lang="it-IT" sz="2000" b="1" dirty="0"/>
              <a:t>OIC 30, BILANCI INTERMEDI (3)</a:t>
            </a:r>
          </a:p>
        </p:txBody>
      </p:sp>
      <p:sp>
        <p:nvSpPr>
          <p:cNvPr id="6" name="CasellaDiTesto 5">
            <a:extLst>
              <a:ext uri="{FF2B5EF4-FFF2-40B4-BE49-F238E27FC236}">
                <a16:creationId xmlns:a16="http://schemas.microsoft.com/office/drawing/2014/main" id="{8A7B58A0-6085-67E1-159D-A3E5F7515F5B}"/>
              </a:ext>
            </a:extLst>
          </p:cNvPr>
          <p:cNvSpPr txBox="1"/>
          <p:nvPr/>
        </p:nvSpPr>
        <p:spPr>
          <a:xfrm>
            <a:off x="343249" y="4801576"/>
            <a:ext cx="8424936" cy="1077218"/>
          </a:xfrm>
          <a:prstGeom prst="rect">
            <a:avLst/>
          </a:prstGeom>
          <a:solidFill>
            <a:schemeClr val="accent1">
              <a:lumMod val="90000"/>
            </a:schemeClr>
          </a:solidFill>
          <a:ln>
            <a:solidFill>
              <a:schemeClr val="tx1"/>
            </a:solidFill>
          </a:ln>
        </p:spPr>
        <p:txBody>
          <a:bodyPr wrap="square">
            <a:spAutoFit/>
          </a:bodyPr>
          <a:lstStyle/>
          <a:p>
            <a:pPr algn="just"/>
            <a:r>
              <a:rPr lang="it-IT" sz="1600" b="1" dirty="0"/>
              <a:t>L’OIC 30 enfatizza la coerenza con i criteri del bilancio annuale, il criterio della continuità aziendale, e la necessità di dare adeguata informativa in nota integrativa sull’eventuale uso di stime e su fatti successivi.</a:t>
            </a:r>
          </a:p>
        </p:txBody>
      </p:sp>
      <p:sp>
        <p:nvSpPr>
          <p:cNvPr id="9" name="CasellaDiTesto 8">
            <a:extLst>
              <a:ext uri="{FF2B5EF4-FFF2-40B4-BE49-F238E27FC236}">
                <a16:creationId xmlns:a16="http://schemas.microsoft.com/office/drawing/2014/main" id="{581BA2DC-A51A-9536-BBAF-FB41900EC685}"/>
              </a:ext>
            </a:extLst>
          </p:cNvPr>
          <p:cNvSpPr txBox="1"/>
          <p:nvPr/>
        </p:nvSpPr>
        <p:spPr>
          <a:xfrm>
            <a:off x="251520" y="1064451"/>
            <a:ext cx="8208912" cy="523220"/>
          </a:xfrm>
          <a:prstGeom prst="rect">
            <a:avLst/>
          </a:prstGeom>
          <a:solidFill>
            <a:srgbClr val="FFFF00"/>
          </a:solidFill>
          <a:ln>
            <a:solidFill>
              <a:schemeClr val="tx1"/>
            </a:solidFill>
          </a:ln>
        </p:spPr>
        <p:txBody>
          <a:bodyPr wrap="square">
            <a:spAutoFit/>
          </a:bodyPr>
          <a:lstStyle/>
          <a:p>
            <a:pPr algn="just"/>
            <a:r>
              <a:rPr lang="it-IT" sz="1400" b="1" dirty="0"/>
              <a:t>BILANCIO INTERMEDIO COSTITUITO DA STATO PATRIMONIALE, CONTO ECONOMICO; RENDICONTO FINANZIARIO E NOTA INTEGRATIVA</a:t>
            </a:r>
          </a:p>
        </p:txBody>
      </p:sp>
      <p:sp>
        <p:nvSpPr>
          <p:cNvPr id="10" name="Freccia in giù 9">
            <a:extLst>
              <a:ext uri="{FF2B5EF4-FFF2-40B4-BE49-F238E27FC236}">
                <a16:creationId xmlns:a16="http://schemas.microsoft.com/office/drawing/2014/main" id="{3CE10746-1BAC-AD13-5FBA-54E87121B179}"/>
              </a:ext>
            </a:extLst>
          </p:cNvPr>
          <p:cNvSpPr/>
          <p:nvPr/>
        </p:nvSpPr>
        <p:spPr>
          <a:xfrm>
            <a:off x="3995936" y="1645875"/>
            <a:ext cx="936104" cy="250553"/>
          </a:xfrm>
          <a:prstGeom prst="downArrow">
            <a:avLst/>
          </a:prstGeom>
          <a:solidFill>
            <a:schemeClr val="accent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DC58C307-BE8D-2456-813B-59516C547403}"/>
              </a:ext>
            </a:extLst>
          </p:cNvPr>
          <p:cNvSpPr txBox="1"/>
          <p:nvPr/>
        </p:nvSpPr>
        <p:spPr>
          <a:xfrm>
            <a:off x="184170" y="1914008"/>
            <a:ext cx="8638625" cy="369332"/>
          </a:xfrm>
          <a:prstGeom prst="rect">
            <a:avLst/>
          </a:prstGeom>
          <a:solidFill>
            <a:schemeClr val="accent1">
              <a:lumMod val="90000"/>
            </a:schemeClr>
          </a:solidFill>
          <a:ln>
            <a:solidFill>
              <a:schemeClr val="tx1"/>
            </a:solidFill>
          </a:ln>
        </p:spPr>
        <p:txBody>
          <a:bodyPr wrap="square">
            <a:spAutoFit/>
          </a:bodyPr>
          <a:lstStyle/>
          <a:p>
            <a:pPr algn="ctr"/>
            <a:r>
              <a:rPr lang="it-IT" sz="1800" b="1" dirty="0"/>
              <a:t>NOTA INTEGRATIVA</a:t>
            </a:r>
          </a:p>
        </p:txBody>
      </p:sp>
      <p:sp>
        <p:nvSpPr>
          <p:cNvPr id="12" name="Ovale 11">
            <a:extLst>
              <a:ext uri="{FF2B5EF4-FFF2-40B4-BE49-F238E27FC236}">
                <a16:creationId xmlns:a16="http://schemas.microsoft.com/office/drawing/2014/main" id="{65C7FD1E-8D1E-A41A-50DD-360A661C03D7}"/>
              </a:ext>
            </a:extLst>
          </p:cNvPr>
          <p:cNvSpPr/>
          <p:nvPr/>
        </p:nvSpPr>
        <p:spPr>
          <a:xfrm>
            <a:off x="184170" y="2597015"/>
            <a:ext cx="427390" cy="33855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13" name="Ovale 12">
            <a:extLst>
              <a:ext uri="{FF2B5EF4-FFF2-40B4-BE49-F238E27FC236}">
                <a16:creationId xmlns:a16="http://schemas.microsoft.com/office/drawing/2014/main" id="{AFCE4171-416A-17C8-1792-26284E49FCCF}"/>
              </a:ext>
            </a:extLst>
          </p:cNvPr>
          <p:cNvSpPr/>
          <p:nvPr/>
        </p:nvSpPr>
        <p:spPr>
          <a:xfrm>
            <a:off x="176463" y="3109735"/>
            <a:ext cx="427390" cy="31348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14" name="Ovale 13">
            <a:extLst>
              <a:ext uri="{FF2B5EF4-FFF2-40B4-BE49-F238E27FC236}">
                <a16:creationId xmlns:a16="http://schemas.microsoft.com/office/drawing/2014/main" id="{9233AE74-05BF-9DF8-2343-25DDA1D6E62F}"/>
              </a:ext>
            </a:extLst>
          </p:cNvPr>
          <p:cNvSpPr/>
          <p:nvPr/>
        </p:nvSpPr>
        <p:spPr>
          <a:xfrm>
            <a:off x="195302" y="3576325"/>
            <a:ext cx="431309" cy="32620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3</a:t>
            </a:r>
          </a:p>
        </p:txBody>
      </p:sp>
      <p:sp>
        <p:nvSpPr>
          <p:cNvPr id="15" name="Ovale 14">
            <a:extLst>
              <a:ext uri="{FF2B5EF4-FFF2-40B4-BE49-F238E27FC236}">
                <a16:creationId xmlns:a16="http://schemas.microsoft.com/office/drawing/2014/main" id="{BF323160-06EF-A0AF-920D-32AE80152A5A}"/>
              </a:ext>
            </a:extLst>
          </p:cNvPr>
          <p:cNvSpPr/>
          <p:nvPr/>
        </p:nvSpPr>
        <p:spPr>
          <a:xfrm>
            <a:off x="176463" y="4013465"/>
            <a:ext cx="450148" cy="33855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4</a:t>
            </a:r>
          </a:p>
        </p:txBody>
      </p:sp>
      <p:sp>
        <p:nvSpPr>
          <p:cNvPr id="16" name="CasellaDiTesto 15">
            <a:extLst>
              <a:ext uri="{FF2B5EF4-FFF2-40B4-BE49-F238E27FC236}">
                <a16:creationId xmlns:a16="http://schemas.microsoft.com/office/drawing/2014/main" id="{C8DFA617-1CBC-9DFE-01FA-21B867EC5B09}"/>
              </a:ext>
            </a:extLst>
          </p:cNvPr>
          <p:cNvSpPr txBox="1"/>
          <p:nvPr/>
        </p:nvSpPr>
        <p:spPr>
          <a:xfrm>
            <a:off x="755575" y="2642827"/>
            <a:ext cx="8067219" cy="338554"/>
          </a:xfrm>
          <a:prstGeom prst="rect">
            <a:avLst/>
          </a:prstGeom>
          <a:solidFill>
            <a:srgbClr val="FFFF00"/>
          </a:solidFill>
          <a:ln>
            <a:solidFill>
              <a:schemeClr val="tx1"/>
            </a:solidFill>
          </a:ln>
        </p:spPr>
        <p:txBody>
          <a:bodyPr wrap="square">
            <a:spAutoFit/>
          </a:bodyPr>
          <a:lstStyle/>
          <a:p>
            <a:pPr algn="ctr"/>
            <a:r>
              <a:rPr lang="it-IT" sz="1600" b="1" dirty="0"/>
              <a:t>NOTA INTEGRATIVA bilancio intermedio Forma Ordinaria</a:t>
            </a:r>
          </a:p>
        </p:txBody>
      </p:sp>
      <p:sp>
        <p:nvSpPr>
          <p:cNvPr id="17" name="CasellaDiTesto 16">
            <a:extLst>
              <a:ext uri="{FF2B5EF4-FFF2-40B4-BE49-F238E27FC236}">
                <a16:creationId xmlns:a16="http://schemas.microsoft.com/office/drawing/2014/main" id="{10DA5AF7-A221-6BBF-2FDF-4671A92D0660}"/>
              </a:ext>
            </a:extLst>
          </p:cNvPr>
          <p:cNvSpPr txBox="1"/>
          <p:nvPr/>
        </p:nvSpPr>
        <p:spPr>
          <a:xfrm>
            <a:off x="755575" y="3136134"/>
            <a:ext cx="8028232" cy="338554"/>
          </a:xfrm>
          <a:prstGeom prst="rect">
            <a:avLst/>
          </a:prstGeom>
          <a:solidFill>
            <a:srgbClr val="FFFF00"/>
          </a:solidFill>
          <a:ln>
            <a:solidFill>
              <a:schemeClr val="tx1"/>
            </a:solidFill>
          </a:ln>
        </p:spPr>
        <p:txBody>
          <a:bodyPr wrap="square">
            <a:spAutoFit/>
          </a:bodyPr>
          <a:lstStyle/>
          <a:p>
            <a:pPr algn="ctr"/>
            <a:r>
              <a:rPr lang="it-IT" sz="1600" b="1" dirty="0"/>
              <a:t>NOTA INTEGRATIVA bilancio intermedio Forma Abbreviata</a:t>
            </a:r>
          </a:p>
        </p:txBody>
      </p:sp>
      <p:sp>
        <p:nvSpPr>
          <p:cNvPr id="18" name="CasellaDiTesto 17">
            <a:extLst>
              <a:ext uri="{FF2B5EF4-FFF2-40B4-BE49-F238E27FC236}">
                <a16:creationId xmlns:a16="http://schemas.microsoft.com/office/drawing/2014/main" id="{F2CCD2EE-2A05-B1F4-20A6-690212B6F3DC}"/>
              </a:ext>
            </a:extLst>
          </p:cNvPr>
          <p:cNvSpPr txBox="1"/>
          <p:nvPr/>
        </p:nvSpPr>
        <p:spPr>
          <a:xfrm>
            <a:off x="771196" y="3551627"/>
            <a:ext cx="7996989" cy="338554"/>
          </a:xfrm>
          <a:prstGeom prst="rect">
            <a:avLst/>
          </a:prstGeom>
          <a:solidFill>
            <a:srgbClr val="FFFF00"/>
          </a:solidFill>
          <a:ln>
            <a:solidFill>
              <a:schemeClr val="tx1"/>
            </a:solidFill>
          </a:ln>
        </p:spPr>
        <p:txBody>
          <a:bodyPr wrap="square">
            <a:spAutoFit/>
          </a:bodyPr>
          <a:lstStyle/>
          <a:p>
            <a:pPr algn="ctr"/>
            <a:r>
              <a:rPr lang="it-IT" sz="1600" b="1" dirty="0"/>
              <a:t>NOTA INTEGRATIVA bilancio intermedio Micro-Impresa</a:t>
            </a:r>
          </a:p>
        </p:txBody>
      </p:sp>
      <p:sp>
        <p:nvSpPr>
          <p:cNvPr id="19" name="CasellaDiTesto 18">
            <a:extLst>
              <a:ext uri="{FF2B5EF4-FFF2-40B4-BE49-F238E27FC236}">
                <a16:creationId xmlns:a16="http://schemas.microsoft.com/office/drawing/2014/main" id="{806F6C2A-DF31-EEC5-9A68-6BCEB59DC149}"/>
              </a:ext>
            </a:extLst>
          </p:cNvPr>
          <p:cNvSpPr txBox="1"/>
          <p:nvPr/>
        </p:nvSpPr>
        <p:spPr>
          <a:xfrm>
            <a:off x="736531" y="3995716"/>
            <a:ext cx="7996988" cy="338554"/>
          </a:xfrm>
          <a:prstGeom prst="rect">
            <a:avLst/>
          </a:prstGeom>
          <a:solidFill>
            <a:srgbClr val="FFFF00"/>
          </a:solidFill>
          <a:ln>
            <a:solidFill>
              <a:schemeClr val="tx1"/>
            </a:solidFill>
          </a:ln>
        </p:spPr>
        <p:txBody>
          <a:bodyPr wrap="square">
            <a:spAutoFit/>
          </a:bodyPr>
          <a:lstStyle/>
          <a:p>
            <a:pPr algn="ctr"/>
            <a:r>
              <a:rPr lang="it-IT" sz="1600" b="1" dirty="0"/>
              <a:t>NOTA INTEGRATIVA bilancio intermedio Consolidato</a:t>
            </a:r>
          </a:p>
        </p:txBody>
      </p:sp>
      <p:sp>
        <p:nvSpPr>
          <p:cNvPr id="20" name="CasellaDiTesto 19">
            <a:extLst>
              <a:ext uri="{FF2B5EF4-FFF2-40B4-BE49-F238E27FC236}">
                <a16:creationId xmlns:a16="http://schemas.microsoft.com/office/drawing/2014/main" id="{A1F27D96-AA83-4C6F-E9E0-C4AACE05B458}"/>
              </a:ext>
            </a:extLst>
          </p:cNvPr>
          <p:cNvSpPr txBox="1"/>
          <p:nvPr/>
        </p:nvSpPr>
        <p:spPr>
          <a:xfrm>
            <a:off x="358871" y="652070"/>
            <a:ext cx="8208912" cy="307777"/>
          </a:xfrm>
          <a:prstGeom prst="rect">
            <a:avLst/>
          </a:prstGeom>
          <a:solidFill>
            <a:srgbClr val="FFC000"/>
          </a:solidFill>
          <a:ln>
            <a:solidFill>
              <a:schemeClr val="tx1"/>
            </a:solidFill>
          </a:ln>
        </p:spPr>
        <p:txBody>
          <a:bodyPr wrap="square">
            <a:spAutoFit/>
          </a:bodyPr>
          <a:lstStyle/>
          <a:p>
            <a:pPr algn="ctr"/>
            <a:r>
              <a:rPr lang="it-IT" sz="1400" b="1" dirty="0"/>
              <a:t>STRUTTURA BILANCIO INTERMEDIO</a:t>
            </a:r>
          </a:p>
        </p:txBody>
      </p:sp>
    </p:spTree>
    <p:extLst>
      <p:ext uri="{BB962C8B-B14F-4D97-AF65-F5344CB8AC3E}">
        <p14:creationId xmlns:p14="http://schemas.microsoft.com/office/powerpoint/2010/main" val="456898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23CF73C-63D0-70DD-434F-6E82400C859C}"/>
              </a:ext>
            </a:extLst>
          </p:cNvPr>
          <p:cNvSpPr>
            <a:spLocks noGrp="1"/>
          </p:cNvSpPr>
          <p:nvPr>
            <p:ph type="sldNum" sz="quarter" idx="10"/>
          </p:nvPr>
        </p:nvSpPr>
        <p:spPr/>
        <p:txBody>
          <a:bodyPr/>
          <a:lstStyle/>
          <a:p>
            <a:pPr>
              <a:defRPr/>
            </a:pPr>
            <a:fld id="{39CF1B48-30B5-442F-BC67-BB53F985A07E}" type="slidenum">
              <a:rPr lang="de-DE" smtClean="0"/>
              <a:pPr>
                <a:defRPr/>
              </a:pPr>
              <a:t>37</a:t>
            </a:fld>
            <a:endParaRPr lang="de-DE"/>
          </a:p>
        </p:txBody>
      </p:sp>
      <p:sp>
        <p:nvSpPr>
          <p:cNvPr id="5" name="Titolo 1">
            <a:extLst>
              <a:ext uri="{FF2B5EF4-FFF2-40B4-BE49-F238E27FC236}">
                <a16:creationId xmlns:a16="http://schemas.microsoft.com/office/drawing/2014/main" id="{BD0FCE81-6C38-76DC-4E5D-DD998997A518}"/>
              </a:ext>
            </a:extLst>
          </p:cNvPr>
          <p:cNvSpPr>
            <a:spLocks noGrp="1"/>
          </p:cNvSpPr>
          <p:nvPr>
            <p:ph type="title"/>
          </p:nvPr>
        </p:nvSpPr>
        <p:spPr>
          <a:xfrm>
            <a:off x="251520" y="238001"/>
            <a:ext cx="7056437" cy="307777"/>
          </a:xfrm>
        </p:spPr>
        <p:txBody>
          <a:bodyPr/>
          <a:lstStyle/>
          <a:p>
            <a:r>
              <a:rPr lang="it-IT" sz="2000" b="1" dirty="0"/>
              <a:t>OIC 30, BILANCI INTERMEDI (4)</a:t>
            </a:r>
          </a:p>
        </p:txBody>
      </p:sp>
      <p:sp>
        <p:nvSpPr>
          <p:cNvPr id="6" name="CasellaDiTesto 5">
            <a:extLst>
              <a:ext uri="{FF2B5EF4-FFF2-40B4-BE49-F238E27FC236}">
                <a16:creationId xmlns:a16="http://schemas.microsoft.com/office/drawing/2014/main" id="{E2E4768D-F4FC-5E47-CE3D-F38CEFFE7EE9}"/>
              </a:ext>
            </a:extLst>
          </p:cNvPr>
          <p:cNvSpPr txBox="1"/>
          <p:nvPr/>
        </p:nvSpPr>
        <p:spPr>
          <a:xfrm>
            <a:off x="358871" y="652070"/>
            <a:ext cx="8208912" cy="400110"/>
          </a:xfrm>
          <a:prstGeom prst="rect">
            <a:avLst/>
          </a:prstGeom>
          <a:solidFill>
            <a:srgbClr val="FFC000"/>
          </a:solidFill>
          <a:ln>
            <a:solidFill>
              <a:schemeClr val="tx1"/>
            </a:solidFill>
          </a:ln>
        </p:spPr>
        <p:txBody>
          <a:bodyPr wrap="square">
            <a:spAutoFit/>
          </a:bodyPr>
          <a:lstStyle/>
          <a:p>
            <a:pPr algn="ctr"/>
            <a:r>
              <a:rPr lang="it-IT" b="1" dirty="0"/>
              <a:t>CRITERI VALUTAZIONE</a:t>
            </a:r>
          </a:p>
        </p:txBody>
      </p:sp>
      <p:graphicFrame>
        <p:nvGraphicFramePr>
          <p:cNvPr id="9" name="Tabella 8">
            <a:extLst>
              <a:ext uri="{FF2B5EF4-FFF2-40B4-BE49-F238E27FC236}">
                <a16:creationId xmlns:a16="http://schemas.microsoft.com/office/drawing/2014/main" id="{345994A7-1EB5-B6A0-813B-B6E9D40C90AB}"/>
              </a:ext>
            </a:extLst>
          </p:cNvPr>
          <p:cNvGraphicFramePr>
            <a:graphicFrameLocks noGrp="1"/>
          </p:cNvGraphicFramePr>
          <p:nvPr>
            <p:extLst>
              <p:ext uri="{D42A27DB-BD31-4B8C-83A1-F6EECF244321}">
                <p14:modId xmlns:p14="http://schemas.microsoft.com/office/powerpoint/2010/main" val="1003548194"/>
              </p:ext>
            </p:extLst>
          </p:nvPr>
        </p:nvGraphicFramePr>
        <p:xfrm>
          <a:off x="107504" y="1100022"/>
          <a:ext cx="8640960" cy="3061907"/>
        </p:xfrm>
        <a:graphic>
          <a:graphicData uri="http://schemas.openxmlformats.org/drawingml/2006/table">
            <a:tbl>
              <a:tblPr firstRow="1" firstCol="1" bandRow="1"/>
              <a:tblGrid>
                <a:gridCol w="8640960">
                  <a:extLst>
                    <a:ext uri="{9D8B030D-6E8A-4147-A177-3AD203B41FA5}">
                      <a16:colId xmlns:a16="http://schemas.microsoft.com/office/drawing/2014/main" val="3340299343"/>
                    </a:ext>
                  </a:extLst>
                </a:gridCol>
              </a:tblGrid>
              <a:tr h="999636">
                <a:tc>
                  <a:txBody>
                    <a:bodyPr/>
                    <a:lstStyle/>
                    <a:p>
                      <a:pPr marL="457200" algn="just">
                        <a:lnSpc>
                          <a:spcPct val="107000"/>
                        </a:lnSpc>
                        <a:spcAft>
                          <a:spcPts val="800"/>
                        </a:spcAft>
                        <a:buNone/>
                      </a:pPr>
                      <a:r>
                        <a:rPr lang="it-IT" sz="1600" b="1" dirty="0">
                          <a:effectLst/>
                          <a:latin typeface="+mj-lt"/>
                          <a:ea typeface="Calibri" panose="020F0502020204030204" pitchFamily="34" charset="0"/>
                          <a:cs typeface="Times New Roman" panose="02020603050405020304" pitchFamily="18" charset="0"/>
                        </a:rPr>
                        <a:t>I ricavi che sono percepiti stagionalmente, ciclicamente o occasionalmente all'interno di un periodo intermedio non possono essere anticipati o differiti rispetto alla data intermedia se l'anticipazione o il differimento non sarebbe ammissibile nel bilancio di esercizio;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6026245"/>
                  </a:ext>
                </a:extLst>
              </a:tr>
              <a:tr h="744082">
                <a:tc>
                  <a:txBody>
                    <a:bodyPr/>
                    <a:lstStyle/>
                    <a:p>
                      <a:pPr marL="457200" algn="just">
                        <a:lnSpc>
                          <a:spcPct val="107000"/>
                        </a:lnSpc>
                        <a:spcAft>
                          <a:spcPts val="800"/>
                        </a:spcAft>
                        <a:buNone/>
                      </a:pPr>
                      <a:r>
                        <a:rPr lang="it-IT" sz="1600" b="1" dirty="0">
                          <a:effectLst/>
                          <a:latin typeface="+mj-lt"/>
                          <a:ea typeface="Calibri" panose="020F0502020204030204" pitchFamily="34" charset="0"/>
                          <a:cs typeface="Times New Roman" panose="02020603050405020304" pitchFamily="18" charset="0"/>
                        </a:rPr>
                        <a:t>I costi sostenuti in modo disomogeneo nel corso dell'esercizio di una società sono anticipati o differiti nel bilancio intermedio solo se l'anticipazione o il differimento di quel costo sarebbe ammissibile nel bilancio di esercizio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2277385"/>
                  </a:ext>
                </a:extLst>
              </a:tr>
              <a:tr h="488530">
                <a:tc>
                  <a:txBody>
                    <a:bodyPr/>
                    <a:lstStyle/>
                    <a:p>
                      <a:pPr marL="457200" algn="just">
                        <a:lnSpc>
                          <a:spcPct val="107000"/>
                        </a:lnSpc>
                        <a:spcAft>
                          <a:spcPts val="800"/>
                        </a:spcAft>
                        <a:buNone/>
                      </a:pPr>
                      <a:r>
                        <a:rPr lang="it-IT" sz="1600" b="1" dirty="0">
                          <a:effectLst/>
                          <a:latin typeface="+mj-lt"/>
                          <a:ea typeface="Calibri" panose="020F0502020204030204" pitchFamily="34" charset="0"/>
                          <a:cs typeface="Times New Roman" panose="02020603050405020304" pitchFamily="18" charset="0"/>
                        </a:rPr>
                        <a:t>Un costo per il quale non sussistono le condizioni per essere capitalizzato alla fine di un periodo intermedio va rilevato a conto economico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1104162"/>
                  </a:ext>
                </a:extLst>
              </a:tr>
            </a:tbl>
          </a:graphicData>
        </a:graphic>
      </p:graphicFrame>
      <p:sp>
        <p:nvSpPr>
          <p:cNvPr id="11" name="CasellaDiTesto 10">
            <a:extLst>
              <a:ext uri="{FF2B5EF4-FFF2-40B4-BE49-F238E27FC236}">
                <a16:creationId xmlns:a16="http://schemas.microsoft.com/office/drawing/2014/main" id="{5B6C7BB3-BABF-25B9-0AE6-FDFCC0E7EF12}"/>
              </a:ext>
            </a:extLst>
          </p:cNvPr>
          <p:cNvSpPr txBox="1"/>
          <p:nvPr/>
        </p:nvSpPr>
        <p:spPr>
          <a:xfrm>
            <a:off x="125588" y="4221088"/>
            <a:ext cx="8640960" cy="1323439"/>
          </a:xfrm>
          <a:prstGeom prst="rect">
            <a:avLst/>
          </a:prstGeom>
          <a:noFill/>
          <a:ln>
            <a:solidFill>
              <a:schemeClr val="tx1"/>
            </a:solidFill>
          </a:ln>
        </p:spPr>
        <p:txBody>
          <a:bodyPr wrap="square">
            <a:spAutoFit/>
          </a:bodyPr>
          <a:lstStyle/>
          <a:p>
            <a:pPr algn="just"/>
            <a:r>
              <a:rPr lang="it-IT" sz="1600" b="1" dirty="0"/>
              <a:t>Per il calcolo delle imposte correnti e differite del periodo intermedio si utilizza l’aliquota fiscale  annua effettiva rappresentata dalla stima dell’incidenza dell’onere fiscale annuale (corrente e differito) sul risultato civilistico annuale ante imposte. (si vedano esempi 2, 3 e 4 dell’Appendice B)</a:t>
            </a:r>
          </a:p>
        </p:txBody>
      </p:sp>
    </p:spTree>
    <p:extLst>
      <p:ext uri="{BB962C8B-B14F-4D97-AF65-F5344CB8AC3E}">
        <p14:creationId xmlns:p14="http://schemas.microsoft.com/office/powerpoint/2010/main" val="550787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1C14A-1227-51EC-315D-018A1686D42D}"/>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CC58A71-B2BC-25D4-7FB6-D40D92B35558}"/>
              </a:ext>
            </a:extLst>
          </p:cNvPr>
          <p:cNvSpPr>
            <a:spLocks noGrp="1"/>
          </p:cNvSpPr>
          <p:nvPr>
            <p:ph type="sldNum" sz="quarter" idx="10"/>
          </p:nvPr>
        </p:nvSpPr>
        <p:spPr/>
        <p:txBody>
          <a:bodyPr/>
          <a:lstStyle/>
          <a:p>
            <a:pPr>
              <a:defRPr/>
            </a:pPr>
            <a:fld id="{39CF1B48-30B5-442F-BC67-BB53F985A07E}" type="slidenum">
              <a:rPr lang="de-DE" smtClean="0"/>
              <a:pPr>
                <a:defRPr/>
              </a:pPr>
              <a:t>38</a:t>
            </a:fld>
            <a:endParaRPr lang="de-DE"/>
          </a:p>
        </p:txBody>
      </p:sp>
      <p:sp>
        <p:nvSpPr>
          <p:cNvPr id="5" name="Titolo 1">
            <a:extLst>
              <a:ext uri="{FF2B5EF4-FFF2-40B4-BE49-F238E27FC236}">
                <a16:creationId xmlns:a16="http://schemas.microsoft.com/office/drawing/2014/main" id="{F51F3BDC-062D-FB7E-6DE1-C4E74A1013DA}"/>
              </a:ext>
            </a:extLst>
          </p:cNvPr>
          <p:cNvSpPr>
            <a:spLocks noGrp="1"/>
          </p:cNvSpPr>
          <p:nvPr>
            <p:ph type="title"/>
          </p:nvPr>
        </p:nvSpPr>
        <p:spPr>
          <a:xfrm>
            <a:off x="251520" y="238001"/>
            <a:ext cx="7056437" cy="307777"/>
          </a:xfrm>
        </p:spPr>
        <p:txBody>
          <a:bodyPr/>
          <a:lstStyle/>
          <a:p>
            <a:r>
              <a:rPr lang="it-IT" sz="2000" b="1" dirty="0"/>
              <a:t>OIC 30, BILANCI INTERMEDI (5)</a:t>
            </a:r>
          </a:p>
        </p:txBody>
      </p:sp>
      <p:sp>
        <p:nvSpPr>
          <p:cNvPr id="6" name="CasellaDiTesto 5">
            <a:extLst>
              <a:ext uri="{FF2B5EF4-FFF2-40B4-BE49-F238E27FC236}">
                <a16:creationId xmlns:a16="http://schemas.microsoft.com/office/drawing/2014/main" id="{FDEE5FCC-A564-AEF1-ECB4-DDD54F3A1992}"/>
              </a:ext>
            </a:extLst>
          </p:cNvPr>
          <p:cNvSpPr txBox="1"/>
          <p:nvPr/>
        </p:nvSpPr>
        <p:spPr>
          <a:xfrm>
            <a:off x="358871" y="652070"/>
            <a:ext cx="8208912" cy="400110"/>
          </a:xfrm>
          <a:prstGeom prst="rect">
            <a:avLst/>
          </a:prstGeom>
          <a:solidFill>
            <a:srgbClr val="FFC000"/>
          </a:solidFill>
          <a:ln>
            <a:solidFill>
              <a:schemeClr val="tx1"/>
            </a:solidFill>
          </a:ln>
        </p:spPr>
        <p:txBody>
          <a:bodyPr wrap="square">
            <a:spAutoFit/>
          </a:bodyPr>
          <a:lstStyle/>
          <a:p>
            <a:pPr algn="ctr"/>
            <a:r>
              <a:rPr lang="it-IT" b="1" dirty="0"/>
              <a:t>CRITERI VALUTAZIONE (segue)</a:t>
            </a:r>
          </a:p>
        </p:txBody>
      </p:sp>
      <p:sp>
        <p:nvSpPr>
          <p:cNvPr id="2" name="Ovale 1">
            <a:extLst>
              <a:ext uri="{FF2B5EF4-FFF2-40B4-BE49-F238E27FC236}">
                <a16:creationId xmlns:a16="http://schemas.microsoft.com/office/drawing/2014/main" id="{C2FD2434-A0B6-AF88-AD68-D276CA80293A}"/>
              </a:ext>
            </a:extLst>
          </p:cNvPr>
          <p:cNvSpPr/>
          <p:nvPr/>
        </p:nvSpPr>
        <p:spPr>
          <a:xfrm>
            <a:off x="236040" y="1135789"/>
            <a:ext cx="427390" cy="33855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3" name="CasellaDiTesto 2">
            <a:extLst>
              <a:ext uri="{FF2B5EF4-FFF2-40B4-BE49-F238E27FC236}">
                <a16:creationId xmlns:a16="http://schemas.microsoft.com/office/drawing/2014/main" id="{291DB8E6-5254-C1A8-8477-B4EBF6588F3D}"/>
              </a:ext>
            </a:extLst>
          </p:cNvPr>
          <p:cNvSpPr txBox="1"/>
          <p:nvPr/>
        </p:nvSpPr>
        <p:spPr>
          <a:xfrm>
            <a:off x="1198393" y="1126924"/>
            <a:ext cx="7200800" cy="369332"/>
          </a:xfrm>
          <a:prstGeom prst="rect">
            <a:avLst/>
          </a:prstGeom>
          <a:solidFill>
            <a:schemeClr val="accent1"/>
          </a:solidFill>
          <a:ln>
            <a:solidFill>
              <a:schemeClr val="tx1"/>
            </a:solidFill>
          </a:ln>
        </p:spPr>
        <p:txBody>
          <a:bodyPr wrap="square">
            <a:spAutoFit/>
          </a:bodyPr>
          <a:lstStyle/>
          <a:p>
            <a:pPr algn="ctr"/>
            <a:r>
              <a:rPr lang="it-IT" sz="1800" b="1" dirty="0"/>
              <a:t>AMMORTAMENTI E SVALUTAZIONI </a:t>
            </a:r>
          </a:p>
        </p:txBody>
      </p:sp>
      <p:sp>
        <p:nvSpPr>
          <p:cNvPr id="7" name="CasellaDiTesto 6">
            <a:extLst>
              <a:ext uri="{FF2B5EF4-FFF2-40B4-BE49-F238E27FC236}">
                <a16:creationId xmlns:a16="http://schemas.microsoft.com/office/drawing/2014/main" id="{1C40D9D3-BC3D-CDE2-1100-39B0376B8095}"/>
              </a:ext>
            </a:extLst>
          </p:cNvPr>
          <p:cNvSpPr txBox="1"/>
          <p:nvPr/>
        </p:nvSpPr>
        <p:spPr>
          <a:xfrm>
            <a:off x="1192319" y="1683404"/>
            <a:ext cx="7200800" cy="369332"/>
          </a:xfrm>
          <a:prstGeom prst="rect">
            <a:avLst/>
          </a:prstGeom>
          <a:solidFill>
            <a:schemeClr val="accent1"/>
          </a:solidFill>
          <a:ln>
            <a:solidFill>
              <a:schemeClr val="tx1"/>
            </a:solidFill>
          </a:ln>
        </p:spPr>
        <p:txBody>
          <a:bodyPr wrap="square">
            <a:spAutoFit/>
          </a:bodyPr>
          <a:lstStyle/>
          <a:p>
            <a:pPr algn="ctr"/>
            <a:r>
              <a:rPr lang="it-IT" sz="1800" b="1" dirty="0"/>
              <a:t>COSTI DI MANUTENZIONE ORDINARIA</a:t>
            </a:r>
          </a:p>
        </p:txBody>
      </p:sp>
      <p:sp>
        <p:nvSpPr>
          <p:cNvPr id="8" name="CasellaDiTesto 7">
            <a:extLst>
              <a:ext uri="{FF2B5EF4-FFF2-40B4-BE49-F238E27FC236}">
                <a16:creationId xmlns:a16="http://schemas.microsoft.com/office/drawing/2014/main" id="{F2C82F16-D75C-5B46-AF8E-EE3549F8630E}"/>
              </a:ext>
            </a:extLst>
          </p:cNvPr>
          <p:cNvSpPr txBox="1"/>
          <p:nvPr/>
        </p:nvSpPr>
        <p:spPr>
          <a:xfrm>
            <a:off x="1192319" y="2250384"/>
            <a:ext cx="7200800" cy="369332"/>
          </a:xfrm>
          <a:prstGeom prst="rect">
            <a:avLst/>
          </a:prstGeom>
          <a:solidFill>
            <a:schemeClr val="accent1"/>
          </a:solidFill>
          <a:ln>
            <a:solidFill>
              <a:schemeClr val="tx1"/>
            </a:solidFill>
          </a:ln>
        </p:spPr>
        <p:txBody>
          <a:bodyPr wrap="square">
            <a:spAutoFit/>
          </a:bodyPr>
          <a:lstStyle/>
          <a:p>
            <a:pPr algn="ctr"/>
            <a:r>
              <a:rPr lang="it-IT" sz="1800" b="1" dirty="0"/>
              <a:t>COSTI DI SVILUPPO</a:t>
            </a:r>
          </a:p>
        </p:txBody>
      </p:sp>
      <p:sp>
        <p:nvSpPr>
          <p:cNvPr id="10" name="CasellaDiTesto 9">
            <a:extLst>
              <a:ext uri="{FF2B5EF4-FFF2-40B4-BE49-F238E27FC236}">
                <a16:creationId xmlns:a16="http://schemas.microsoft.com/office/drawing/2014/main" id="{6D2435E0-3C5A-6492-4DEA-34C79CA462DD}"/>
              </a:ext>
            </a:extLst>
          </p:cNvPr>
          <p:cNvSpPr txBox="1"/>
          <p:nvPr/>
        </p:nvSpPr>
        <p:spPr>
          <a:xfrm>
            <a:off x="1192319" y="2799746"/>
            <a:ext cx="7200800" cy="369332"/>
          </a:xfrm>
          <a:prstGeom prst="rect">
            <a:avLst/>
          </a:prstGeom>
          <a:solidFill>
            <a:schemeClr val="accent1"/>
          </a:solidFill>
          <a:ln>
            <a:solidFill>
              <a:schemeClr val="tx1"/>
            </a:solidFill>
          </a:ln>
        </p:spPr>
        <p:txBody>
          <a:bodyPr wrap="square">
            <a:spAutoFit/>
          </a:bodyPr>
          <a:lstStyle/>
          <a:p>
            <a:pPr algn="ctr"/>
            <a:r>
              <a:rPr lang="it-IT" sz="1800" b="1" dirty="0"/>
              <a:t>FONDI PER RISCHI ED ONERI</a:t>
            </a:r>
          </a:p>
        </p:txBody>
      </p:sp>
      <p:sp>
        <p:nvSpPr>
          <p:cNvPr id="12" name="CasellaDiTesto 11">
            <a:extLst>
              <a:ext uri="{FF2B5EF4-FFF2-40B4-BE49-F238E27FC236}">
                <a16:creationId xmlns:a16="http://schemas.microsoft.com/office/drawing/2014/main" id="{11074457-5F52-773B-8C87-EDE0008478BF}"/>
              </a:ext>
            </a:extLst>
          </p:cNvPr>
          <p:cNvSpPr txBox="1"/>
          <p:nvPr/>
        </p:nvSpPr>
        <p:spPr>
          <a:xfrm>
            <a:off x="1197200" y="3407758"/>
            <a:ext cx="7200800" cy="369332"/>
          </a:xfrm>
          <a:prstGeom prst="rect">
            <a:avLst/>
          </a:prstGeom>
          <a:solidFill>
            <a:schemeClr val="accent1"/>
          </a:solidFill>
          <a:ln>
            <a:solidFill>
              <a:schemeClr val="tx1"/>
            </a:solidFill>
          </a:ln>
        </p:spPr>
        <p:txBody>
          <a:bodyPr wrap="square">
            <a:spAutoFit/>
          </a:bodyPr>
          <a:lstStyle/>
          <a:p>
            <a:pPr algn="ctr"/>
            <a:r>
              <a:rPr lang="it-IT" sz="1800" b="1" dirty="0"/>
              <a:t>INCENTIVI E PREMI DI RISULTATO </a:t>
            </a:r>
          </a:p>
        </p:txBody>
      </p:sp>
      <p:sp>
        <p:nvSpPr>
          <p:cNvPr id="13" name="CasellaDiTesto 12">
            <a:extLst>
              <a:ext uri="{FF2B5EF4-FFF2-40B4-BE49-F238E27FC236}">
                <a16:creationId xmlns:a16="http://schemas.microsoft.com/office/drawing/2014/main" id="{EF2AE05C-8979-1D79-0DE1-0797A4F0E701}"/>
              </a:ext>
            </a:extLst>
          </p:cNvPr>
          <p:cNvSpPr txBox="1"/>
          <p:nvPr/>
        </p:nvSpPr>
        <p:spPr>
          <a:xfrm>
            <a:off x="1228775" y="3951285"/>
            <a:ext cx="7200800" cy="369332"/>
          </a:xfrm>
          <a:prstGeom prst="rect">
            <a:avLst/>
          </a:prstGeom>
          <a:solidFill>
            <a:schemeClr val="accent1"/>
          </a:solidFill>
          <a:ln>
            <a:solidFill>
              <a:schemeClr val="tx1"/>
            </a:solidFill>
          </a:ln>
        </p:spPr>
        <p:txBody>
          <a:bodyPr wrap="square">
            <a:spAutoFit/>
          </a:bodyPr>
          <a:lstStyle/>
          <a:p>
            <a:pPr algn="ctr"/>
            <a:r>
              <a:rPr lang="it-IT" sz="1800" b="1" dirty="0"/>
              <a:t>RIMANENZE DI MAGAZZINO</a:t>
            </a:r>
          </a:p>
        </p:txBody>
      </p:sp>
      <p:sp>
        <p:nvSpPr>
          <p:cNvPr id="14" name="CasellaDiTesto 13">
            <a:extLst>
              <a:ext uri="{FF2B5EF4-FFF2-40B4-BE49-F238E27FC236}">
                <a16:creationId xmlns:a16="http://schemas.microsoft.com/office/drawing/2014/main" id="{1FE8A915-DB8A-1495-24B7-B3B485DF84D7}"/>
              </a:ext>
            </a:extLst>
          </p:cNvPr>
          <p:cNvSpPr txBox="1"/>
          <p:nvPr/>
        </p:nvSpPr>
        <p:spPr>
          <a:xfrm>
            <a:off x="1183119" y="4540818"/>
            <a:ext cx="7200800" cy="369332"/>
          </a:xfrm>
          <a:prstGeom prst="rect">
            <a:avLst/>
          </a:prstGeom>
          <a:solidFill>
            <a:schemeClr val="accent1"/>
          </a:solidFill>
          <a:ln>
            <a:solidFill>
              <a:schemeClr val="tx1"/>
            </a:solidFill>
          </a:ln>
        </p:spPr>
        <p:txBody>
          <a:bodyPr wrap="square">
            <a:spAutoFit/>
          </a:bodyPr>
          <a:lstStyle/>
          <a:p>
            <a:pPr algn="ctr"/>
            <a:r>
              <a:rPr lang="it-IT" sz="1800" b="1" dirty="0"/>
              <a:t>SCONTI QUANTITA’ DETERMINATI A FINE ANNO</a:t>
            </a:r>
          </a:p>
        </p:txBody>
      </p:sp>
      <p:sp>
        <p:nvSpPr>
          <p:cNvPr id="15" name="CasellaDiTesto 14">
            <a:extLst>
              <a:ext uri="{FF2B5EF4-FFF2-40B4-BE49-F238E27FC236}">
                <a16:creationId xmlns:a16="http://schemas.microsoft.com/office/drawing/2014/main" id="{ECB5602B-F317-632A-9101-3F7527FC36A4}"/>
              </a:ext>
            </a:extLst>
          </p:cNvPr>
          <p:cNvSpPr txBox="1"/>
          <p:nvPr/>
        </p:nvSpPr>
        <p:spPr>
          <a:xfrm>
            <a:off x="1183119" y="5170051"/>
            <a:ext cx="7200800" cy="369332"/>
          </a:xfrm>
          <a:prstGeom prst="rect">
            <a:avLst/>
          </a:prstGeom>
          <a:solidFill>
            <a:schemeClr val="accent1"/>
          </a:solidFill>
          <a:ln>
            <a:solidFill>
              <a:schemeClr val="tx1"/>
            </a:solidFill>
          </a:ln>
        </p:spPr>
        <p:txBody>
          <a:bodyPr wrap="square">
            <a:spAutoFit/>
          </a:bodyPr>
          <a:lstStyle/>
          <a:p>
            <a:pPr algn="ctr"/>
            <a:r>
              <a:rPr lang="it-IT" sz="1800" b="1" dirty="0"/>
              <a:t>SVALUATZIONE DELLE IMMOBILIZZAZIONI</a:t>
            </a:r>
          </a:p>
        </p:txBody>
      </p:sp>
      <p:sp>
        <p:nvSpPr>
          <p:cNvPr id="16" name="Ovale 15">
            <a:extLst>
              <a:ext uri="{FF2B5EF4-FFF2-40B4-BE49-F238E27FC236}">
                <a16:creationId xmlns:a16="http://schemas.microsoft.com/office/drawing/2014/main" id="{E77A9B88-48DE-C6B0-51A7-187841A635FD}"/>
              </a:ext>
            </a:extLst>
          </p:cNvPr>
          <p:cNvSpPr/>
          <p:nvPr/>
        </p:nvSpPr>
        <p:spPr>
          <a:xfrm>
            <a:off x="253469" y="1683404"/>
            <a:ext cx="427390" cy="33855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17" name="Ovale 16">
            <a:extLst>
              <a:ext uri="{FF2B5EF4-FFF2-40B4-BE49-F238E27FC236}">
                <a16:creationId xmlns:a16="http://schemas.microsoft.com/office/drawing/2014/main" id="{C8A1EB98-879C-3647-088E-5E583DF70839}"/>
              </a:ext>
            </a:extLst>
          </p:cNvPr>
          <p:cNvSpPr/>
          <p:nvPr/>
        </p:nvSpPr>
        <p:spPr>
          <a:xfrm>
            <a:off x="251520" y="2231019"/>
            <a:ext cx="427390" cy="33855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3</a:t>
            </a:r>
          </a:p>
        </p:txBody>
      </p:sp>
      <p:sp>
        <p:nvSpPr>
          <p:cNvPr id="18" name="Ovale 17">
            <a:extLst>
              <a:ext uri="{FF2B5EF4-FFF2-40B4-BE49-F238E27FC236}">
                <a16:creationId xmlns:a16="http://schemas.microsoft.com/office/drawing/2014/main" id="{C0B894ED-A77D-04BA-B1DA-32EDF0C64EAD}"/>
              </a:ext>
            </a:extLst>
          </p:cNvPr>
          <p:cNvSpPr/>
          <p:nvPr/>
        </p:nvSpPr>
        <p:spPr>
          <a:xfrm>
            <a:off x="251520" y="2781769"/>
            <a:ext cx="427390" cy="33855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4</a:t>
            </a:r>
          </a:p>
        </p:txBody>
      </p:sp>
      <p:sp>
        <p:nvSpPr>
          <p:cNvPr id="19" name="Ovale 18">
            <a:extLst>
              <a:ext uri="{FF2B5EF4-FFF2-40B4-BE49-F238E27FC236}">
                <a16:creationId xmlns:a16="http://schemas.microsoft.com/office/drawing/2014/main" id="{4C8507DA-6130-F575-5BA5-E0125155B9CD}"/>
              </a:ext>
            </a:extLst>
          </p:cNvPr>
          <p:cNvSpPr/>
          <p:nvPr/>
        </p:nvSpPr>
        <p:spPr>
          <a:xfrm>
            <a:off x="290643" y="3326249"/>
            <a:ext cx="427390" cy="33855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5</a:t>
            </a:r>
          </a:p>
        </p:txBody>
      </p:sp>
      <p:sp>
        <p:nvSpPr>
          <p:cNvPr id="20" name="Ovale 19">
            <a:extLst>
              <a:ext uri="{FF2B5EF4-FFF2-40B4-BE49-F238E27FC236}">
                <a16:creationId xmlns:a16="http://schemas.microsoft.com/office/drawing/2014/main" id="{2D218D88-8C6C-DCFC-2DB9-F39AC5B429DE}"/>
              </a:ext>
            </a:extLst>
          </p:cNvPr>
          <p:cNvSpPr/>
          <p:nvPr/>
        </p:nvSpPr>
        <p:spPr>
          <a:xfrm>
            <a:off x="275859" y="3904659"/>
            <a:ext cx="427390" cy="33855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6</a:t>
            </a:r>
          </a:p>
        </p:txBody>
      </p:sp>
      <p:sp>
        <p:nvSpPr>
          <p:cNvPr id="21" name="Ovale 20">
            <a:extLst>
              <a:ext uri="{FF2B5EF4-FFF2-40B4-BE49-F238E27FC236}">
                <a16:creationId xmlns:a16="http://schemas.microsoft.com/office/drawing/2014/main" id="{37BA7C05-5D17-8B0E-872F-801F33E252A5}"/>
              </a:ext>
            </a:extLst>
          </p:cNvPr>
          <p:cNvSpPr/>
          <p:nvPr/>
        </p:nvSpPr>
        <p:spPr>
          <a:xfrm>
            <a:off x="292805" y="4540818"/>
            <a:ext cx="427390" cy="33855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7</a:t>
            </a:r>
          </a:p>
        </p:txBody>
      </p:sp>
      <p:sp>
        <p:nvSpPr>
          <p:cNvPr id="22" name="Ovale 21">
            <a:extLst>
              <a:ext uri="{FF2B5EF4-FFF2-40B4-BE49-F238E27FC236}">
                <a16:creationId xmlns:a16="http://schemas.microsoft.com/office/drawing/2014/main" id="{ABB6D4E6-483C-B8BC-E6AD-0FA635D97440}"/>
              </a:ext>
            </a:extLst>
          </p:cNvPr>
          <p:cNvSpPr/>
          <p:nvPr/>
        </p:nvSpPr>
        <p:spPr>
          <a:xfrm>
            <a:off x="323264" y="5168224"/>
            <a:ext cx="427390" cy="33855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8</a:t>
            </a:r>
          </a:p>
        </p:txBody>
      </p:sp>
    </p:spTree>
    <p:extLst>
      <p:ext uri="{BB962C8B-B14F-4D97-AF65-F5344CB8AC3E}">
        <p14:creationId xmlns:p14="http://schemas.microsoft.com/office/powerpoint/2010/main" val="1666576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E96E3-86C4-8BBA-33FF-0AA6B3C632F4}"/>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22BB478-D83F-B1AA-2E4B-347C8012E346}"/>
              </a:ext>
            </a:extLst>
          </p:cNvPr>
          <p:cNvSpPr>
            <a:spLocks noGrp="1"/>
          </p:cNvSpPr>
          <p:nvPr>
            <p:ph type="sldNum" sz="quarter" idx="10"/>
          </p:nvPr>
        </p:nvSpPr>
        <p:spPr/>
        <p:txBody>
          <a:bodyPr/>
          <a:lstStyle/>
          <a:p>
            <a:pPr>
              <a:defRPr/>
            </a:pPr>
            <a:fld id="{39CF1B48-30B5-442F-BC67-BB53F985A07E}" type="slidenum">
              <a:rPr lang="de-DE" smtClean="0"/>
              <a:pPr>
                <a:defRPr/>
              </a:pPr>
              <a:t>39</a:t>
            </a:fld>
            <a:endParaRPr lang="de-DE"/>
          </a:p>
        </p:txBody>
      </p:sp>
      <p:sp>
        <p:nvSpPr>
          <p:cNvPr id="2" name="Segnaposto numero diapositiva 3">
            <a:extLst>
              <a:ext uri="{FF2B5EF4-FFF2-40B4-BE49-F238E27FC236}">
                <a16:creationId xmlns:a16="http://schemas.microsoft.com/office/drawing/2014/main" id="{0A2EDD18-DA6E-09D6-945F-DD47A9945C9A}"/>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39</a:t>
            </a:fld>
            <a:endParaRPr lang="de-DE"/>
          </a:p>
        </p:txBody>
      </p:sp>
      <p:sp>
        <p:nvSpPr>
          <p:cNvPr id="3" name="Titolo 1">
            <a:extLst>
              <a:ext uri="{FF2B5EF4-FFF2-40B4-BE49-F238E27FC236}">
                <a16:creationId xmlns:a16="http://schemas.microsoft.com/office/drawing/2014/main" id="{F2433034-0382-D37A-25D5-8CB654C4AFF8}"/>
              </a:ext>
            </a:extLst>
          </p:cNvPr>
          <p:cNvSpPr>
            <a:spLocks noGrp="1"/>
          </p:cNvSpPr>
          <p:nvPr>
            <p:ph type="title"/>
          </p:nvPr>
        </p:nvSpPr>
        <p:spPr>
          <a:xfrm>
            <a:off x="1547664" y="1510915"/>
            <a:ext cx="6120680" cy="307777"/>
          </a:xfrm>
          <a:ln>
            <a:solidFill>
              <a:schemeClr val="tx1"/>
            </a:solidFill>
          </a:ln>
        </p:spPr>
        <p:txBody>
          <a:bodyPr/>
          <a:lstStyle/>
          <a:p>
            <a:r>
              <a:rPr lang="it-IT" sz="2000" b="1" dirty="0"/>
              <a:t>VERIFICHE PERIODICHE PER SINDACI</a:t>
            </a:r>
          </a:p>
        </p:txBody>
      </p:sp>
      <p:sp>
        <p:nvSpPr>
          <p:cNvPr id="5" name="Ovale 4">
            <a:extLst>
              <a:ext uri="{FF2B5EF4-FFF2-40B4-BE49-F238E27FC236}">
                <a16:creationId xmlns:a16="http://schemas.microsoft.com/office/drawing/2014/main" id="{93A19592-8D99-D6AD-6068-3A5AD665826C}"/>
              </a:ext>
            </a:extLst>
          </p:cNvPr>
          <p:cNvSpPr/>
          <p:nvPr/>
        </p:nvSpPr>
        <p:spPr>
          <a:xfrm>
            <a:off x="827584" y="1440010"/>
            <a:ext cx="508004" cy="44958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6" name="Ovale 5">
            <a:extLst>
              <a:ext uri="{FF2B5EF4-FFF2-40B4-BE49-F238E27FC236}">
                <a16:creationId xmlns:a16="http://schemas.microsoft.com/office/drawing/2014/main" id="{CCB3FB7B-1DAF-74FA-C840-97F357CC03D1}"/>
              </a:ext>
            </a:extLst>
          </p:cNvPr>
          <p:cNvSpPr/>
          <p:nvPr/>
        </p:nvSpPr>
        <p:spPr>
          <a:xfrm>
            <a:off x="827584" y="2348880"/>
            <a:ext cx="508004" cy="44958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7" name="Titolo 1">
            <a:extLst>
              <a:ext uri="{FF2B5EF4-FFF2-40B4-BE49-F238E27FC236}">
                <a16:creationId xmlns:a16="http://schemas.microsoft.com/office/drawing/2014/main" id="{35FC0969-D5EC-E8E9-4E66-4CF7903BEA18}"/>
              </a:ext>
            </a:extLst>
          </p:cNvPr>
          <p:cNvSpPr txBox="1">
            <a:spLocks/>
          </p:cNvSpPr>
          <p:nvPr/>
        </p:nvSpPr>
        <p:spPr bwMode="auto">
          <a:xfrm>
            <a:off x="1547664" y="2373453"/>
            <a:ext cx="6120680" cy="307777"/>
          </a:xfrm>
          <a:prstGeom prst="rect">
            <a:avLst/>
          </a:prstGeom>
          <a:noFill/>
          <a:ln w="9525">
            <a:solidFill>
              <a:schemeClr val="tx1"/>
            </a:solid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r>
              <a:rPr lang="it-IT" sz="2000" b="1" kern="0" dirty="0"/>
              <a:t>VERIFICHE PERIODICHE PER REVISORI</a:t>
            </a:r>
          </a:p>
        </p:txBody>
      </p:sp>
      <p:sp>
        <p:nvSpPr>
          <p:cNvPr id="8" name="Titolo 1">
            <a:extLst>
              <a:ext uri="{FF2B5EF4-FFF2-40B4-BE49-F238E27FC236}">
                <a16:creationId xmlns:a16="http://schemas.microsoft.com/office/drawing/2014/main" id="{03D28762-5AD1-C5B7-3C43-83490F54C749}"/>
              </a:ext>
            </a:extLst>
          </p:cNvPr>
          <p:cNvSpPr txBox="1">
            <a:spLocks/>
          </p:cNvSpPr>
          <p:nvPr/>
        </p:nvSpPr>
        <p:spPr bwMode="auto">
          <a:xfrm>
            <a:off x="251520" y="476672"/>
            <a:ext cx="7848872"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r>
              <a:rPr lang="it-IT" sz="2000" b="1" kern="0" dirty="0"/>
              <a:t>I CONTROLLI DELLE VERIFICHE PERIODICHE</a:t>
            </a:r>
          </a:p>
        </p:txBody>
      </p:sp>
    </p:spTree>
    <p:extLst>
      <p:ext uri="{BB962C8B-B14F-4D97-AF65-F5344CB8AC3E}">
        <p14:creationId xmlns:p14="http://schemas.microsoft.com/office/powerpoint/2010/main" val="10955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2A35366-1D78-8B87-BBFA-7778090CCC53}"/>
              </a:ext>
            </a:extLst>
          </p:cNvPr>
          <p:cNvSpPr>
            <a:spLocks noGrp="1"/>
          </p:cNvSpPr>
          <p:nvPr>
            <p:ph type="sldNum" sz="quarter" idx="10"/>
          </p:nvPr>
        </p:nvSpPr>
        <p:spPr/>
        <p:txBody>
          <a:bodyPr/>
          <a:lstStyle/>
          <a:p>
            <a:pPr>
              <a:defRPr/>
            </a:pPr>
            <a:fld id="{39CF1B48-30B5-442F-BC67-BB53F985A07E}" type="slidenum">
              <a:rPr lang="de-DE" smtClean="0"/>
              <a:pPr>
                <a:defRPr/>
              </a:pPr>
              <a:t>4</a:t>
            </a:fld>
            <a:endParaRPr lang="de-DE"/>
          </a:p>
        </p:txBody>
      </p:sp>
      <p:sp>
        <p:nvSpPr>
          <p:cNvPr id="5" name="Titolo 1">
            <a:extLst>
              <a:ext uri="{FF2B5EF4-FFF2-40B4-BE49-F238E27FC236}">
                <a16:creationId xmlns:a16="http://schemas.microsoft.com/office/drawing/2014/main" id="{F4CE6E88-FE66-B0B5-BC93-DDDB61A8360B}"/>
              </a:ext>
            </a:extLst>
          </p:cNvPr>
          <p:cNvSpPr>
            <a:spLocks noGrp="1"/>
          </p:cNvSpPr>
          <p:nvPr>
            <p:ph type="title"/>
          </p:nvPr>
        </p:nvSpPr>
        <p:spPr>
          <a:xfrm>
            <a:off x="449263" y="516830"/>
            <a:ext cx="7056437" cy="307777"/>
          </a:xfrm>
        </p:spPr>
        <p:txBody>
          <a:bodyPr/>
          <a:lstStyle/>
          <a:p>
            <a:r>
              <a:rPr lang="it-IT" sz="2000" b="1" dirty="0"/>
              <a:t>NOVITA’ DA ATTENZIONARE PER ATTIVITA’ 2025</a:t>
            </a:r>
          </a:p>
        </p:txBody>
      </p:sp>
      <p:sp>
        <p:nvSpPr>
          <p:cNvPr id="6" name="Ovale 5">
            <a:extLst>
              <a:ext uri="{FF2B5EF4-FFF2-40B4-BE49-F238E27FC236}">
                <a16:creationId xmlns:a16="http://schemas.microsoft.com/office/drawing/2014/main" id="{E5AA5B1F-6452-C90E-FF6B-7FD106399D22}"/>
              </a:ext>
            </a:extLst>
          </p:cNvPr>
          <p:cNvSpPr/>
          <p:nvPr/>
        </p:nvSpPr>
        <p:spPr>
          <a:xfrm>
            <a:off x="195261" y="1097043"/>
            <a:ext cx="508004" cy="44958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7" name="CasellaDiTesto 6">
            <a:extLst>
              <a:ext uri="{FF2B5EF4-FFF2-40B4-BE49-F238E27FC236}">
                <a16:creationId xmlns:a16="http://schemas.microsoft.com/office/drawing/2014/main" id="{FC21034E-CDCA-B86B-0894-3FD87C470E51}"/>
              </a:ext>
            </a:extLst>
          </p:cNvPr>
          <p:cNvSpPr txBox="1"/>
          <p:nvPr/>
        </p:nvSpPr>
        <p:spPr>
          <a:xfrm>
            <a:off x="843816" y="1054070"/>
            <a:ext cx="7970718" cy="535531"/>
          </a:xfrm>
          <a:prstGeom prst="rect">
            <a:avLst/>
          </a:prstGeom>
          <a:noFill/>
          <a:ln w="12700">
            <a:solidFill>
              <a:schemeClr val="tx1">
                <a:lumMod val="65000"/>
                <a:lumOff val="35000"/>
              </a:schemeClr>
            </a:solidFill>
          </a:ln>
        </p:spPr>
        <p:txBody>
          <a:bodyPr wrap="square">
            <a:spAutoFit/>
          </a:bodyPr>
          <a:lstStyle/>
          <a:p>
            <a:pPr algn="just">
              <a:lnSpc>
                <a:spcPct val="90000"/>
              </a:lnSpc>
              <a:spcBef>
                <a:spcPts val="600"/>
              </a:spcBef>
            </a:pPr>
            <a:r>
              <a:rPr lang="it-IT" sz="1600" b="1" dirty="0">
                <a:latin typeface="+mn-lt"/>
                <a:ea typeface="Calibri" panose="020F0502020204030204" pitchFamily="34" charset="0"/>
                <a:cs typeface="Arial" panose="020B0604020202020204" pitchFamily="34" charset="0"/>
              </a:rPr>
              <a:t>Norme di Comportamento del Collegio Sindacale delle Società NON quotate, dicembre 2024- </a:t>
            </a:r>
            <a:r>
              <a:rPr lang="it-IT" sz="1600" b="1" dirty="0">
                <a:solidFill>
                  <a:srgbClr val="FF0000"/>
                </a:solidFill>
                <a:latin typeface="+mn-lt"/>
                <a:ea typeface="Calibri" panose="020F0502020204030204" pitchFamily="34" charset="0"/>
                <a:cs typeface="Arial" panose="020B0604020202020204" pitchFamily="34" charset="0"/>
              </a:rPr>
              <a:t>entrate in vigore 01/01/25</a:t>
            </a:r>
            <a:endParaRPr lang="it-IT" sz="1600" b="1" dirty="0">
              <a:solidFill>
                <a:srgbClr val="FF0000"/>
              </a:solidFill>
              <a:effectLst/>
              <a:latin typeface="+mn-lt"/>
              <a:ea typeface="Calibri" panose="020F0502020204030204" pitchFamily="34" charset="0"/>
              <a:cs typeface="Arial" panose="020B0604020202020204" pitchFamily="34" charset="0"/>
            </a:endParaRPr>
          </a:p>
        </p:txBody>
      </p:sp>
      <p:sp>
        <p:nvSpPr>
          <p:cNvPr id="8" name="Ovale 7">
            <a:extLst>
              <a:ext uri="{FF2B5EF4-FFF2-40B4-BE49-F238E27FC236}">
                <a16:creationId xmlns:a16="http://schemas.microsoft.com/office/drawing/2014/main" id="{560DE4F6-EEA4-C0E6-2D9D-20B06CF02FCF}"/>
              </a:ext>
            </a:extLst>
          </p:cNvPr>
          <p:cNvSpPr/>
          <p:nvPr/>
        </p:nvSpPr>
        <p:spPr>
          <a:xfrm>
            <a:off x="195261" y="2060848"/>
            <a:ext cx="508004" cy="44958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9" name="CasellaDiTesto 8">
            <a:extLst>
              <a:ext uri="{FF2B5EF4-FFF2-40B4-BE49-F238E27FC236}">
                <a16:creationId xmlns:a16="http://schemas.microsoft.com/office/drawing/2014/main" id="{6456CA36-6036-1CDD-5999-B49F222D8758}"/>
              </a:ext>
            </a:extLst>
          </p:cNvPr>
          <p:cNvSpPr txBox="1"/>
          <p:nvPr/>
        </p:nvSpPr>
        <p:spPr>
          <a:xfrm>
            <a:off x="843816" y="1819064"/>
            <a:ext cx="7970718" cy="1200329"/>
          </a:xfrm>
          <a:prstGeom prst="rect">
            <a:avLst/>
          </a:prstGeom>
          <a:noFill/>
          <a:ln w="12700">
            <a:solidFill>
              <a:schemeClr val="tx1">
                <a:lumMod val="65000"/>
                <a:lumOff val="35000"/>
              </a:schemeClr>
            </a:solidFill>
          </a:ln>
        </p:spPr>
        <p:txBody>
          <a:bodyPr wrap="square">
            <a:spAutoFit/>
          </a:bodyPr>
          <a:lstStyle/>
          <a:p>
            <a:pPr algn="just">
              <a:lnSpc>
                <a:spcPct val="90000"/>
              </a:lnSpc>
              <a:spcBef>
                <a:spcPts val="600"/>
              </a:spcBef>
            </a:pPr>
            <a:r>
              <a:rPr lang="it-IT" sz="1600" b="1" dirty="0">
                <a:effectLst/>
                <a:latin typeface="+mj-lt"/>
                <a:ea typeface="Calibri" panose="020F0502020204030204" pitchFamily="34" charset="0"/>
                <a:cs typeface="Arial" panose="020B0604020202020204" pitchFamily="34" charset="0"/>
              </a:rPr>
              <a:t>Comunicazione MEF del 28/01/25 «Entrata in vigore a regime dei principi professionali sulla gestione della qualità ISQM (Italia) 1, ISQM (Italia) 2, nonché del principio professionale di revisione aggiornato ISA (Italia) 220- </a:t>
            </a:r>
            <a:r>
              <a:rPr lang="it-IT" sz="1600" b="1" dirty="0">
                <a:solidFill>
                  <a:srgbClr val="FF0000"/>
                </a:solidFill>
                <a:effectLst/>
                <a:latin typeface="+mj-lt"/>
                <a:ea typeface="Calibri" panose="020F0502020204030204" pitchFamily="34" charset="0"/>
                <a:cs typeface="Arial" panose="020B0604020202020204" pitchFamily="34" charset="0"/>
              </a:rPr>
              <a:t>entrata in vigore dal 01/01/25 il SISTEMA DEL CONTROLLO DI QUALITA’ INTERNA DEL REVISORE</a:t>
            </a:r>
          </a:p>
        </p:txBody>
      </p:sp>
      <p:sp>
        <p:nvSpPr>
          <p:cNvPr id="10" name="Ovale 9">
            <a:extLst>
              <a:ext uri="{FF2B5EF4-FFF2-40B4-BE49-F238E27FC236}">
                <a16:creationId xmlns:a16="http://schemas.microsoft.com/office/drawing/2014/main" id="{FA5B20EB-E2E2-2FFA-0006-36D6F694B577}"/>
              </a:ext>
            </a:extLst>
          </p:cNvPr>
          <p:cNvSpPr/>
          <p:nvPr/>
        </p:nvSpPr>
        <p:spPr>
          <a:xfrm>
            <a:off x="195261" y="3361637"/>
            <a:ext cx="508004" cy="44958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3</a:t>
            </a:r>
          </a:p>
        </p:txBody>
      </p:sp>
      <p:sp>
        <p:nvSpPr>
          <p:cNvPr id="12" name="CasellaDiTesto 11">
            <a:extLst>
              <a:ext uri="{FF2B5EF4-FFF2-40B4-BE49-F238E27FC236}">
                <a16:creationId xmlns:a16="http://schemas.microsoft.com/office/drawing/2014/main" id="{F88BB350-8574-7A5B-CD6A-0599333AA287}"/>
              </a:ext>
            </a:extLst>
          </p:cNvPr>
          <p:cNvSpPr txBox="1"/>
          <p:nvPr/>
        </p:nvSpPr>
        <p:spPr>
          <a:xfrm>
            <a:off x="846243" y="3275692"/>
            <a:ext cx="7970718" cy="535531"/>
          </a:xfrm>
          <a:prstGeom prst="rect">
            <a:avLst/>
          </a:prstGeom>
          <a:noFill/>
          <a:ln w="12700">
            <a:solidFill>
              <a:schemeClr val="tx1">
                <a:lumMod val="65000"/>
                <a:lumOff val="35000"/>
              </a:schemeClr>
            </a:solidFill>
          </a:ln>
        </p:spPr>
        <p:txBody>
          <a:bodyPr wrap="square">
            <a:spAutoFit/>
          </a:bodyPr>
          <a:lstStyle/>
          <a:p>
            <a:pPr algn="just">
              <a:lnSpc>
                <a:spcPct val="90000"/>
              </a:lnSpc>
              <a:spcBef>
                <a:spcPts val="600"/>
              </a:spcBef>
            </a:pPr>
            <a:r>
              <a:rPr lang="it-IT" sz="1600" b="1" dirty="0" err="1">
                <a:latin typeface="+mn-lt"/>
                <a:ea typeface="Calibri" panose="020F0502020204030204" pitchFamily="34" charset="0"/>
                <a:cs typeface="Arial" panose="020B0604020202020204" pitchFamily="34" charset="0"/>
              </a:rPr>
              <a:t>D.Lgs</a:t>
            </a:r>
            <a:r>
              <a:rPr lang="it-IT" sz="1600" b="1" dirty="0">
                <a:latin typeface="+mn-lt"/>
                <a:ea typeface="Calibri" panose="020F0502020204030204" pitchFamily="34" charset="0"/>
                <a:cs typeface="Arial" panose="020B0604020202020204" pitchFamily="34" charset="0"/>
              </a:rPr>
              <a:t> 136/2024, modificato art 25 </a:t>
            </a:r>
            <a:r>
              <a:rPr lang="it-IT" sz="1600" b="1" dirty="0" err="1">
                <a:latin typeface="+mn-lt"/>
                <a:ea typeface="Calibri" panose="020F0502020204030204" pitchFamily="34" charset="0"/>
                <a:cs typeface="Arial" panose="020B0604020202020204" pitchFamily="34" charset="0"/>
              </a:rPr>
              <a:t>octies</a:t>
            </a:r>
            <a:r>
              <a:rPr lang="it-IT" sz="1600" b="1" dirty="0">
                <a:latin typeface="+mn-lt"/>
                <a:ea typeface="Calibri" panose="020F0502020204030204" pitchFamily="34" charset="0"/>
                <a:cs typeface="Arial" panose="020B0604020202020204" pitchFamily="34" charset="0"/>
              </a:rPr>
              <a:t> che poi modifica art 2407 cc con </a:t>
            </a:r>
            <a:r>
              <a:rPr lang="it-IT" sz="1600" b="1" dirty="0">
                <a:solidFill>
                  <a:srgbClr val="FF0000"/>
                </a:solidFill>
                <a:latin typeface="+mn-lt"/>
                <a:ea typeface="Calibri" panose="020F0502020204030204" pitchFamily="34" charset="0"/>
                <a:cs typeface="Arial" panose="020B0604020202020204" pitchFamily="34" charset="0"/>
              </a:rPr>
              <a:t>L. 35 del 14/03/25 entrata in vigore il 12/04/25</a:t>
            </a:r>
            <a:endParaRPr lang="it-IT" sz="1600" b="1" dirty="0">
              <a:solidFill>
                <a:srgbClr val="FF0000"/>
              </a:solidFill>
              <a:effectLst/>
              <a:latin typeface="+mn-lt"/>
              <a:ea typeface="Calibri" panose="020F0502020204030204" pitchFamily="34" charset="0"/>
              <a:cs typeface="Arial" panose="020B0604020202020204" pitchFamily="34" charset="0"/>
            </a:endParaRPr>
          </a:p>
        </p:txBody>
      </p:sp>
      <p:sp>
        <p:nvSpPr>
          <p:cNvPr id="15" name="Ovale 14">
            <a:extLst>
              <a:ext uri="{FF2B5EF4-FFF2-40B4-BE49-F238E27FC236}">
                <a16:creationId xmlns:a16="http://schemas.microsoft.com/office/drawing/2014/main" id="{167A26CF-9AD8-4659-88FC-E16DDA895FD4}"/>
              </a:ext>
            </a:extLst>
          </p:cNvPr>
          <p:cNvSpPr/>
          <p:nvPr/>
        </p:nvSpPr>
        <p:spPr>
          <a:xfrm>
            <a:off x="195261" y="5080336"/>
            <a:ext cx="508004" cy="44958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5</a:t>
            </a:r>
          </a:p>
        </p:txBody>
      </p:sp>
      <p:sp>
        <p:nvSpPr>
          <p:cNvPr id="16" name="CasellaDiTesto 15">
            <a:extLst>
              <a:ext uri="{FF2B5EF4-FFF2-40B4-BE49-F238E27FC236}">
                <a16:creationId xmlns:a16="http://schemas.microsoft.com/office/drawing/2014/main" id="{5C66BD53-FADA-55C3-4A81-09270C253733}"/>
              </a:ext>
            </a:extLst>
          </p:cNvPr>
          <p:cNvSpPr txBox="1"/>
          <p:nvPr/>
        </p:nvSpPr>
        <p:spPr>
          <a:xfrm>
            <a:off x="876752" y="5037364"/>
            <a:ext cx="7970718" cy="535531"/>
          </a:xfrm>
          <a:prstGeom prst="rect">
            <a:avLst/>
          </a:prstGeom>
          <a:noFill/>
          <a:ln w="12700">
            <a:solidFill>
              <a:schemeClr val="tx1">
                <a:lumMod val="65000"/>
                <a:lumOff val="35000"/>
              </a:schemeClr>
            </a:solidFill>
          </a:ln>
        </p:spPr>
        <p:txBody>
          <a:bodyPr wrap="square">
            <a:spAutoFit/>
          </a:bodyPr>
          <a:lstStyle/>
          <a:p>
            <a:pPr algn="just">
              <a:lnSpc>
                <a:spcPct val="90000"/>
              </a:lnSpc>
              <a:spcBef>
                <a:spcPts val="600"/>
              </a:spcBef>
            </a:pPr>
            <a:r>
              <a:rPr lang="it-IT" sz="1600" b="1" dirty="0">
                <a:latin typeface="+mn-lt"/>
                <a:ea typeface="Calibri" panose="020F0502020204030204" pitchFamily="34" charset="0"/>
                <a:cs typeface="Arial" panose="020B0604020202020204" pitchFamily="34" charset="0"/>
              </a:rPr>
              <a:t>11 giugno 2025, OIC 30, BILANCI INTERMEDI, </a:t>
            </a:r>
            <a:r>
              <a:rPr lang="it-IT" sz="1600" b="1" dirty="0">
                <a:solidFill>
                  <a:srgbClr val="FF0000"/>
                </a:solidFill>
                <a:latin typeface="+mn-lt"/>
                <a:ea typeface="Calibri" panose="020F0502020204030204" pitchFamily="34" charset="0"/>
                <a:cs typeface="Arial" panose="020B0604020202020204" pitchFamily="34" charset="0"/>
              </a:rPr>
              <a:t>entrato in vigore o 01/01/25 o 01/05/26</a:t>
            </a:r>
            <a:endParaRPr lang="it-IT" sz="1600" b="1" dirty="0">
              <a:solidFill>
                <a:srgbClr val="FF0000"/>
              </a:solidFill>
              <a:effectLst/>
              <a:latin typeface="+mn-lt"/>
              <a:ea typeface="Calibri" panose="020F0502020204030204" pitchFamily="34" charset="0"/>
              <a:cs typeface="Arial" panose="020B0604020202020204" pitchFamily="34" charset="0"/>
            </a:endParaRPr>
          </a:p>
        </p:txBody>
      </p:sp>
      <p:sp>
        <p:nvSpPr>
          <p:cNvPr id="18" name="Ovale 17">
            <a:extLst>
              <a:ext uri="{FF2B5EF4-FFF2-40B4-BE49-F238E27FC236}">
                <a16:creationId xmlns:a16="http://schemas.microsoft.com/office/drawing/2014/main" id="{845BCF84-867B-C273-1B68-AA0A12724DBD}"/>
              </a:ext>
            </a:extLst>
          </p:cNvPr>
          <p:cNvSpPr/>
          <p:nvPr/>
        </p:nvSpPr>
        <p:spPr>
          <a:xfrm>
            <a:off x="195261" y="6004783"/>
            <a:ext cx="508004" cy="44958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6</a:t>
            </a:r>
          </a:p>
        </p:txBody>
      </p:sp>
      <p:sp>
        <p:nvSpPr>
          <p:cNvPr id="19" name="CasellaDiTesto 18">
            <a:extLst>
              <a:ext uri="{FF2B5EF4-FFF2-40B4-BE49-F238E27FC236}">
                <a16:creationId xmlns:a16="http://schemas.microsoft.com/office/drawing/2014/main" id="{A2B8B5D8-3E7C-0F7A-C9EA-9E35AD270CF9}"/>
              </a:ext>
            </a:extLst>
          </p:cNvPr>
          <p:cNvSpPr txBox="1"/>
          <p:nvPr/>
        </p:nvSpPr>
        <p:spPr>
          <a:xfrm>
            <a:off x="876752" y="5740212"/>
            <a:ext cx="7970718" cy="978729"/>
          </a:xfrm>
          <a:prstGeom prst="rect">
            <a:avLst/>
          </a:prstGeom>
          <a:noFill/>
          <a:ln w="12700">
            <a:solidFill>
              <a:schemeClr val="tx1">
                <a:lumMod val="65000"/>
                <a:lumOff val="35000"/>
              </a:schemeClr>
            </a:solidFill>
          </a:ln>
        </p:spPr>
        <p:txBody>
          <a:bodyPr wrap="square">
            <a:spAutoFit/>
          </a:bodyPr>
          <a:lstStyle/>
          <a:p>
            <a:pPr algn="just">
              <a:lnSpc>
                <a:spcPct val="90000"/>
              </a:lnSpc>
              <a:spcBef>
                <a:spcPts val="600"/>
              </a:spcBef>
            </a:pPr>
            <a:r>
              <a:rPr lang="it-IT" sz="1600" b="1" dirty="0">
                <a:latin typeface="+mn-lt"/>
                <a:ea typeface="Calibri" panose="020F0502020204030204" pitchFamily="34" charset="0"/>
                <a:cs typeface="Arial" panose="020B0604020202020204" pitchFamily="34" charset="0"/>
              </a:rPr>
              <a:t>Determina del Ragioniere Generale dello Stato del 25 settembre 2025 è stato fissato al 1° ottobre 2025 il termine iniziale per l’invio delle istanze di abilitazione allo svolgimento dell’attività di attestazione della conformità della rendicontazione di sostenibilità</a:t>
            </a:r>
            <a:endParaRPr lang="it-IT" sz="1600" b="1" dirty="0">
              <a:solidFill>
                <a:srgbClr val="FF0000"/>
              </a:solidFill>
              <a:effectLst/>
              <a:latin typeface="+mn-lt"/>
              <a:ea typeface="Calibri" panose="020F0502020204030204" pitchFamily="34" charset="0"/>
              <a:cs typeface="Arial" panose="020B0604020202020204" pitchFamily="34" charset="0"/>
            </a:endParaRPr>
          </a:p>
        </p:txBody>
      </p:sp>
      <p:sp>
        <p:nvSpPr>
          <p:cNvPr id="20" name="Ovale 19">
            <a:extLst>
              <a:ext uri="{FF2B5EF4-FFF2-40B4-BE49-F238E27FC236}">
                <a16:creationId xmlns:a16="http://schemas.microsoft.com/office/drawing/2014/main" id="{9D1116F7-8912-5F55-7D3F-BBFC6C83571A}"/>
              </a:ext>
            </a:extLst>
          </p:cNvPr>
          <p:cNvSpPr/>
          <p:nvPr/>
        </p:nvSpPr>
        <p:spPr>
          <a:xfrm>
            <a:off x="195261" y="4175537"/>
            <a:ext cx="508004" cy="449586"/>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4</a:t>
            </a:r>
          </a:p>
        </p:txBody>
      </p:sp>
      <p:sp>
        <p:nvSpPr>
          <p:cNvPr id="23" name="CasellaDiTesto 22">
            <a:extLst>
              <a:ext uri="{FF2B5EF4-FFF2-40B4-BE49-F238E27FC236}">
                <a16:creationId xmlns:a16="http://schemas.microsoft.com/office/drawing/2014/main" id="{5D3E69FE-3DE5-BB15-758C-2C2378426236}"/>
              </a:ext>
            </a:extLst>
          </p:cNvPr>
          <p:cNvSpPr txBox="1"/>
          <p:nvPr/>
        </p:nvSpPr>
        <p:spPr>
          <a:xfrm>
            <a:off x="876752" y="3933057"/>
            <a:ext cx="7937782" cy="830997"/>
          </a:xfrm>
          <a:prstGeom prst="rect">
            <a:avLst/>
          </a:prstGeom>
          <a:noFill/>
          <a:ln>
            <a:solidFill>
              <a:schemeClr val="tx1"/>
            </a:solidFill>
          </a:ln>
        </p:spPr>
        <p:txBody>
          <a:bodyPr wrap="square">
            <a:spAutoFit/>
          </a:bodyPr>
          <a:lstStyle/>
          <a:p>
            <a:pPr algn="just"/>
            <a:r>
              <a:rPr lang="it-IT" sz="1600" b="1" dirty="0">
                <a:solidFill>
                  <a:srgbClr val="FF0000"/>
                </a:solidFill>
              </a:rPr>
              <a:t>17 aprile 2025 </a:t>
            </a:r>
            <a:r>
              <a:rPr lang="it-IT" sz="1600" b="1" dirty="0"/>
              <a:t>è entrata in vigore la c.d. Stop-the-clock Directive (Direttiva (UE)2025/794), pubblicata nella Gazzetta Ufficiale dell’Unione europea il 16 aprile 2025 (serie L 794).</a:t>
            </a:r>
          </a:p>
        </p:txBody>
      </p:sp>
    </p:spTree>
    <p:extLst>
      <p:ext uri="{BB962C8B-B14F-4D97-AF65-F5344CB8AC3E}">
        <p14:creationId xmlns:p14="http://schemas.microsoft.com/office/powerpoint/2010/main" val="1856330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DC3CD-951F-4502-2E1C-F51B15A463F0}"/>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95FE86E4-CC8D-C972-4310-10D5DD9A3EAB}"/>
              </a:ext>
            </a:extLst>
          </p:cNvPr>
          <p:cNvSpPr>
            <a:spLocks noGrp="1"/>
          </p:cNvSpPr>
          <p:nvPr>
            <p:ph type="sldNum" sz="quarter" idx="10"/>
          </p:nvPr>
        </p:nvSpPr>
        <p:spPr/>
        <p:txBody>
          <a:bodyPr/>
          <a:lstStyle/>
          <a:p>
            <a:pPr>
              <a:defRPr/>
            </a:pPr>
            <a:fld id="{39CF1B48-30B5-442F-BC67-BB53F985A07E}" type="slidenum">
              <a:rPr lang="de-DE" smtClean="0"/>
              <a:pPr>
                <a:defRPr/>
              </a:pPr>
              <a:t>40</a:t>
            </a:fld>
            <a:endParaRPr lang="de-DE"/>
          </a:p>
        </p:txBody>
      </p:sp>
      <p:sp>
        <p:nvSpPr>
          <p:cNvPr id="2" name="Segnaposto numero diapositiva 3">
            <a:extLst>
              <a:ext uri="{FF2B5EF4-FFF2-40B4-BE49-F238E27FC236}">
                <a16:creationId xmlns:a16="http://schemas.microsoft.com/office/drawing/2014/main" id="{3265D634-3546-136E-3BF7-26F451B6DB26}"/>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40</a:t>
            </a:fld>
            <a:endParaRPr lang="de-DE"/>
          </a:p>
        </p:txBody>
      </p:sp>
      <p:sp>
        <p:nvSpPr>
          <p:cNvPr id="3" name="Segnaposto numero diapositiva 3">
            <a:extLst>
              <a:ext uri="{FF2B5EF4-FFF2-40B4-BE49-F238E27FC236}">
                <a16:creationId xmlns:a16="http://schemas.microsoft.com/office/drawing/2014/main" id="{5E147D83-D951-0FEC-D846-E9822AE20D03}"/>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40</a:t>
            </a:fld>
            <a:endParaRPr lang="de-DE"/>
          </a:p>
        </p:txBody>
      </p:sp>
      <p:sp>
        <p:nvSpPr>
          <p:cNvPr id="5" name="Titolo 1">
            <a:extLst>
              <a:ext uri="{FF2B5EF4-FFF2-40B4-BE49-F238E27FC236}">
                <a16:creationId xmlns:a16="http://schemas.microsoft.com/office/drawing/2014/main" id="{B09C230A-811B-D8CD-4BD6-BF1B9117E089}"/>
              </a:ext>
            </a:extLst>
          </p:cNvPr>
          <p:cNvSpPr>
            <a:spLocks noGrp="1"/>
          </p:cNvSpPr>
          <p:nvPr>
            <p:ph type="title"/>
          </p:nvPr>
        </p:nvSpPr>
        <p:spPr>
          <a:xfrm>
            <a:off x="449263" y="169836"/>
            <a:ext cx="8155185" cy="307777"/>
          </a:xfrm>
        </p:spPr>
        <p:txBody>
          <a:bodyPr/>
          <a:lstStyle/>
          <a:p>
            <a:r>
              <a:rPr lang="it-IT" sz="2000" b="1" dirty="0"/>
              <a:t>VERIFICHE PERIODICHE DEI SINDACI (1)</a:t>
            </a:r>
          </a:p>
        </p:txBody>
      </p:sp>
      <p:sp>
        <p:nvSpPr>
          <p:cNvPr id="6" name="CasellaDiTesto 5">
            <a:extLst>
              <a:ext uri="{FF2B5EF4-FFF2-40B4-BE49-F238E27FC236}">
                <a16:creationId xmlns:a16="http://schemas.microsoft.com/office/drawing/2014/main" id="{289ED143-788D-5519-0D0D-8724B0E3396A}"/>
              </a:ext>
            </a:extLst>
          </p:cNvPr>
          <p:cNvSpPr txBox="1"/>
          <p:nvPr/>
        </p:nvSpPr>
        <p:spPr>
          <a:xfrm>
            <a:off x="195261" y="776318"/>
            <a:ext cx="8712967" cy="338554"/>
          </a:xfrm>
          <a:prstGeom prst="rect">
            <a:avLst/>
          </a:prstGeom>
          <a:solidFill>
            <a:schemeClr val="accent1">
              <a:lumMod val="90000"/>
            </a:schemeClr>
          </a:solidFill>
          <a:ln>
            <a:solidFill>
              <a:schemeClr val="tx1"/>
            </a:solidFill>
          </a:ln>
        </p:spPr>
        <p:txBody>
          <a:bodyPr wrap="square" rtlCol="0">
            <a:spAutoFit/>
          </a:bodyPr>
          <a:lstStyle/>
          <a:p>
            <a:r>
              <a:rPr lang="it-IT" sz="1600" b="1" dirty="0"/>
              <a:t> SECONDO IL CODICE CIVILE </a:t>
            </a:r>
            <a:endParaRPr lang="it-IT" sz="1600" b="1" dirty="0">
              <a:highlight>
                <a:srgbClr val="FFFF00"/>
              </a:highlight>
            </a:endParaRPr>
          </a:p>
        </p:txBody>
      </p:sp>
      <p:sp>
        <p:nvSpPr>
          <p:cNvPr id="7" name="CasellaDiTesto 6">
            <a:extLst>
              <a:ext uri="{FF2B5EF4-FFF2-40B4-BE49-F238E27FC236}">
                <a16:creationId xmlns:a16="http://schemas.microsoft.com/office/drawing/2014/main" id="{8628B066-01E0-04FB-0D67-3F4DCE9DCB8D}"/>
              </a:ext>
            </a:extLst>
          </p:cNvPr>
          <p:cNvSpPr txBox="1"/>
          <p:nvPr/>
        </p:nvSpPr>
        <p:spPr>
          <a:xfrm>
            <a:off x="359532" y="1537793"/>
            <a:ext cx="8424936" cy="3693319"/>
          </a:xfrm>
          <a:prstGeom prst="rect">
            <a:avLst/>
          </a:prstGeom>
          <a:noFill/>
          <a:ln>
            <a:solidFill>
              <a:schemeClr val="tx1"/>
            </a:solidFill>
          </a:ln>
        </p:spPr>
        <p:txBody>
          <a:bodyPr wrap="square">
            <a:spAutoFit/>
          </a:bodyPr>
          <a:lstStyle/>
          <a:p>
            <a:pPr algn="just"/>
            <a:r>
              <a:rPr lang="it-IT" sz="1800" b="1" dirty="0"/>
              <a:t>Art. 2403 cc.</a:t>
            </a:r>
            <a:r>
              <a:rPr lang="it-IT" sz="1800" dirty="0"/>
              <a:t>: Il collegio sindacale vigila sull’osservanza della legge e dello statuto, sul rispetto dei principi di corretta amministrazione ed in particolare sull’adeguatezza dell’assetto organizzativo, amministrativo e contabile adottato dalla società e sul suo concreto funzionamento.</a:t>
            </a:r>
          </a:p>
          <a:p>
            <a:pPr algn="just"/>
            <a:r>
              <a:rPr lang="it-IT" sz="1800" dirty="0"/>
              <a:t>Esercita inoltre il controllo contabile nel caso previsto dall’articolo 2409-bis, terzo comma</a:t>
            </a:r>
          </a:p>
          <a:p>
            <a:pPr algn="just"/>
            <a:endParaRPr lang="it-IT" sz="1800" b="1" dirty="0"/>
          </a:p>
          <a:p>
            <a:pPr algn="just"/>
            <a:r>
              <a:rPr lang="it-IT" sz="1800" b="1" dirty="0"/>
              <a:t>Art. 2404 cc.</a:t>
            </a:r>
            <a:r>
              <a:rPr lang="it-IT" sz="1800" dirty="0"/>
              <a:t>: </a:t>
            </a:r>
            <a:r>
              <a:rPr lang="it-IT" sz="1800" b="1" dirty="0"/>
              <a:t>Il collegio sindacale deve riunirsi almeno ogni novanta giorni. </a:t>
            </a:r>
            <a:r>
              <a:rPr lang="it-IT" sz="1800" dirty="0"/>
              <a:t>La riunione può svolgersi, se lo statuto lo consente indicandone le modalità, anche con mezzi di telecomunicazione…. </a:t>
            </a:r>
            <a:r>
              <a:rPr lang="it-IT" sz="1800" b="1" dirty="0"/>
              <a:t>Delle riunioni del collegio deve redigersi verbale, che viene trascritto nel libro previsto dall’articolo 2421, primo comma, n.5), e sottoscritto dagli intervenuti.</a:t>
            </a:r>
          </a:p>
        </p:txBody>
      </p:sp>
    </p:spTree>
    <p:extLst>
      <p:ext uri="{BB962C8B-B14F-4D97-AF65-F5344CB8AC3E}">
        <p14:creationId xmlns:p14="http://schemas.microsoft.com/office/powerpoint/2010/main" val="268758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2D74F-4C13-13D4-002C-2C1718B8A71D}"/>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431FEE2-B22B-A45D-A06F-8FB2F30B038F}"/>
              </a:ext>
            </a:extLst>
          </p:cNvPr>
          <p:cNvSpPr>
            <a:spLocks noGrp="1"/>
          </p:cNvSpPr>
          <p:nvPr>
            <p:ph type="sldNum" sz="quarter" idx="10"/>
          </p:nvPr>
        </p:nvSpPr>
        <p:spPr/>
        <p:txBody>
          <a:bodyPr/>
          <a:lstStyle/>
          <a:p>
            <a:pPr>
              <a:defRPr/>
            </a:pPr>
            <a:fld id="{39CF1B48-30B5-442F-BC67-BB53F985A07E}" type="slidenum">
              <a:rPr lang="de-DE" smtClean="0"/>
              <a:pPr>
                <a:defRPr/>
              </a:pPr>
              <a:t>41</a:t>
            </a:fld>
            <a:endParaRPr lang="de-DE"/>
          </a:p>
        </p:txBody>
      </p:sp>
      <p:sp>
        <p:nvSpPr>
          <p:cNvPr id="2" name="Segnaposto numero diapositiva 3">
            <a:extLst>
              <a:ext uri="{FF2B5EF4-FFF2-40B4-BE49-F238E27FC236}">
                <a16:creationId xmlns:a16="http://schemas.microsoft.com/office/drawing/2014/main" id="{1D8D55D4-6B44-B1FC-5743-4FCCCE30ECAC}"/>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41</a:t>
            </a:fld>
            <a:endParaRPr lang="de-DE"/>
          </a:p>
        </p:txBody>
      </p:sp>
      <p:sp>
        <p:nvSpPr>
          <p:cNvPr id="3" name="Segnaposto numero diapositiva 3">
            <a:extLst>
              <a:ext uri="{FF2B5EF4-FFF2-40B4-BE49-F238E27FC236}">
                <a16:creationId xmlns:a16="http://schemas.microsoft.com/office/drawing/2014/main" id="{6AD7BA96-3501-A85E-A16B-010E9F596BBC}"/>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41</a:t>
            </a:fld>
            <a:endParaRPr lang="de-DE"/>
          </a:p>
        </p:txBody>
      </p:sp>
      <p:sp>
        <p:nvSpPr>
          <p:cNvPr id="5" name="CasellaDiTesto 4">
            <a:extLst>
              <a:ext uri="{FF2B5EF4-FFF2-40B4-BE49-F238E27FC236}">
                <a16:creationId xmlns:a16="http://schemas.microsoft.com/office/drawing/2014/main" id="{C9003FE6-4A92-596D-2298-C1B5E93690FC}"/>
              </a:ext>
            </a:extLst>
          </p:cNvPr>
          <p:cNvSpPr txBox="1"/>
          <p:nvPr/>
        </p:nvSpPr>
        <p:spPr>
          <a:xfrm>
            <a:off x="543500" y="1556792"/>
            <a:ext cx="8430923" cy="2862322"/>
          </a:xfrm>
          <a:prstGeom prst="rect">
            <a:avLst/>
          </a:prstGeom>
          <a:solidFill>
            <a:srgbClr val="FFFF00"/>
          </a:solidFill>
          <a:ln>
            <a:solidFill>
              <a:schemeClr val="tx1"/>
            </a:solidFill>
          </a:ln>
        </p:spPr>
        <p:txBody>
          <a:bodyPr wrap="square">
            <a:spAutoFit/>
          </a:bodyPr>
          <a:lstStyle/>
          <a:p>
            <a:r>
              <a:rPr lang="it-IT" sz="1800" b="1" dirty="0"/>
              <a:t>R.30. ORGANIZZAZIONE DEL COLLEGIO SINDACALE</a:t>
            </a:r>
          </a:p>
          <a:p>
            <a:r>
              <a:rPr lang="it-IT" sz="1800" b="1" dirty="0"/>
              <a:t>  </a:t>
            </a:r>
          </a:p>
          <a:p>
            <a:r>
              <a:rPr lang="it-IT" sz="1600" b="1" dirty="0"/>
              <a:t>R.30.10. Principio di collegialità  </a:t>
            </a:r>
          </a:p>
          <a:p>
            <a:r>
              <a:rPr lang="it-IT" sz="1600" b="1" dirty="0"/>
              <a:t>R.30.20. Funzioni del presidente ed organizzazione del collegio  </a:t>
            </a:r>
          </a:p>
          <a:p>
            <a:r>
              <a:rPr lang="it-IT" sz="1600" b="1" dirty="0"/>
              <a:t>R.30.30. Atti individuali di ispezione e controllo  </a:t>
            </a:r>
          </a:p>
          <a:p>
            <a:r>
              <a:rPr lang="it-IT" sz="1600" b="1" dirty="0"/>
              <a:t>R.30.40. Ricorso a dipendenti ed ausiliari </a:t>
            </a:r>
          </a:p>
          <a:p>
            <a:r>
              <a:rPr lang="it-IT" sz="1600" b="1" dirty="0"/>
              <a:t>R.30.50. Riunioni e verifiche  </a:t>
            </a:r>
          </a:p>
          <a:p>
            <a:r>
              <a:rPr lang="it-IT" sz="1600" b="1" dirty="0"/>
              <a:t>R.30.60. Carte di lavoro  </a:t>
            </a:r>
          </a:p>
          <a:p>
            <a:r>
              <a:rPr lang="it-IT" sz="1600" b="1" dirty="0"/>
              <a:t>R.30.70. Modalità di conservazione ed archivio delle carte di lavoro .</a:t>
            </a:r>
          </a:p>
          <a:p>
            <a:r>
              <a:rPr lang="it-IT" sz="1600" b="1" dirty="0"/>
              <a:t>R.10.40. Verifica dei requisiti di indipendenza </a:t>
            </a:r>
          </a:p>
          <a:p>
            <a:r>
              <a:rPr lang="it-IT" sz="1600" b="1" dirty="0"/>
              <a:t>R.10.50. Procedure e carte di lavoro inerenti all’indipendenza </a:t>
            </a:r>
          </a:p>
        </p:txBody>
      </p:sp>
      <p:sp>
        <p:nvSpPr>
          <p:cNvPr id="6" name="CasellaDiTesto 5">
            <a:extLst>
              <a:ext uri="{FF2B5EF4-FFF2-40B4-BE49-F238E27FC236}">
                <a16:creationId xmlns:a16="http://schemas.microsoft.com/office/drawing/2014/main" id="{2688AEB9-6ECB-FDF4-86C7-E566939C6DF4}"/>
              </a:ext>
            </a:extLst>
          </p:cNvPr>
          <p:cNvSpPr txBox="1"/>
          <p:nvPr/>
        </p:nvSpPr>
        <p:spPr>
          <a:xfrm>
            <a:off x="323528" y="836712"/>
            <a:ext cx="8539889" cy="584775"/>
          </a:xfrm>
          <a:prstGeom prst="rect">
            <a:avLst/>
          </a:prstGeom>
          <a:solidFill>
            <a:schemeClr val="accent1"/>
          </a:solidFill>
          <a:ln>
            <a:solidFill>
              <a:schemeClr val="tx1"/>
            </a:solidFill>
          </a:ln>
        </p:spPr>
        <p:txBody>
          <a:bodyPr wrap="square" rtlCol="0">
            <a:spAutoFit/>
          </a:bodyPr>
          <a:lstStyle/>
          <a:p>
            <a:r>
              <a:rPr lang="it-IT" sz="1600" b="1" dirty="0"/>
              <a:t>Secondo il CNDCEC, Linee guida per organizzazione del collegio sindacale incaricato della revisione legale dei conti, febbraio 2012</a:t>
            </a:r>
            <a:endParaRPr lang="it-IT" sz="1600" b="1" dirty="0">
              <a:highlight>
                <a:srgbClr val="FFFF00"/>
              </a:highlight>
            </a:endParaRPr>
          </a:p>
        </p:txBody>
      </p:sp>
      <p:sp>
        <p:nvSpPr>
          <p:cNvPr id="7" name="Titolo 1">
            <a:extLst>
              <a:ext uri="{FF2B5EF4-FFF2-40B4-BE49-F238E27FC236}">
                <a16:creationId xmlns:a16="http://schemas.microsoft.com/office/drawing/2014/main" id="{D0AE0B30-A1A6-7DA6-05D4-173B22EB7655}"/>
              </a:ext>
            </a:extLst>
          </p:cNvPr>
          <p:cNvSpPr>
            <a:spLocks noGrp="1"/>
          </p:cNvSpPr>
          <p:nvPr>
            <p:ph type="title"/>
          </p:nvPr>
        </p:nvSpPr>
        <p:spPr>
          <a:xfrm>
            <a:off x="449263" y="169836"/>
            <a:ext cx="8155185" cy="307777"/>
          </a:xfrm>
        </p:spPr>
        <p:txBody>
          <a:bodyPr/>
          <a:lstStyle/>
          <a:p>
            <a:r>
              <a:rPr lang="it-IT" sz="2000" b="1" dirty="0"/>
              <a:t>VERIFICHE PERIODICHE DEI SINDACI (2)</a:t>
            </a:r>
          </a:p>
        </p:txBody>
      </p:sp>
    </p:spTree>
    <p:extLst>
      <p:ext uri="{BB962C8B-B14F-4D97-AF65-F5344CB8AC3E}">
        <p14:creationId xmlns:p14="http://schemas.microsoft.com/office/powerpoint/2010/main" val="2139506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860B1-11A5-6878-8663-BB04CB13904B}"/>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3F8DFE6-67A4-B792-5F0D-C2A2E7D20ACF}"/>
              </a:ext>
            </a:extLst>
          </p:cNvPr>
          <p:cNvSpPr>
            <a:spLocks noGrp="1"/>
          </p:cNvSpPr>
          <p:nvPr>
            <p:ph type="sldNum" sz="quarter" idx="10"/>
          </p:nvPr>
        </p:nvSpPr>
        <p:spPr/>
        <p:txBody>
          <a:bodyPr/>
          <a:lstStyle/>
          <a:p>
            <a:pPr>
              <a:defRPr/>
            </a:pPr>
            <a:fld id="{39CF1B48-30B5-442F-BC67-BB53F985A07E}" type="slidenum">
              <a:rPr lang="de-DE" smtClean="0"/>
              <a:pPr>
                <a:defRPr/>
              </a:pPr>
              <a:t>42</a:t>
            </a:fld>
            <a:endParaRPr lang="de-DE"/>
          </a:p>
        </p:txBody>
      </p:sp>
      <p:sp>
        <p:nvSpPr>
          <p:cNvPr id="2" name="Segnaposto numero diapositiva 3">
            <a:extLst>
              <a:ext uri="{FF2B5EF4-FFF2-40B4-BE49-F238E27FC236}">
                <a16:creationId xmlns:a16="http://schemas.microsoft.com/office/drawing/2014/main" id="{5DD9139F-CC63-AF28-3D5D-2E88704D7AA9}"/>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42</a:t>
            </a:fld>
            <a:endParaRPr lang="de-DE"/>
          </a:p>
        </p:txBody>
      </p:sp>
      <p:sp>
        <p:nvSpPr>
          <p:cNvPr id="3" name="Segnaposto numero diapositiva 3">
            <a:extLst>
              <a:ext uri="{FF2B5EF4-FFF2-40B4-BE49-F238E27FC236}">
                <a16:creationId xmlns:a16="http://schemas.microsoft.com/office/drawing/2014/main" id="{F7E049E8-824F-81FE-4091-02696D5FBCE7}"/>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42</a:t>
            </a:fld>
            <a:endParaRPr lang="de-DE"/>
          </a:p>
        </p:txBody>
      </p:sp>
      <p:sp>
        <p:nvSpPr>
          <p:cNvPr id="5" name="CasellaDiTesto 4">
            <a:extLst>
              <a:ext uri="{FF2B5EF4-FFF2-40B4-BE49-F238E27FC236}">
                <a16:creationId xmlns:a16="http://schemas.microsoft.com/office/drawing/2014/main" id="{DCC4286A-C0B2-83D8-CF8F-A844A1891492}"/>
              </a:ext>
            </a:extLst>
          </p:cNvPr>
          <p:cNvSpPr txBox="1"/>
          <p:nvPr/>
        </p:nvSpPr>
        <p:spPr>
          <a:xfrm>
            <a:off x="477220" y="689525"/>
            <a:ext cx="8712967" cy="584775"/>
          </a:xfrm>
          <a:prstGeom prst="rect">
            <a:avLst/>
          </a:prstGeom>
          <a:solidFill>
            <a:schemeClr val="accent1">
              <a:lumMod val="90000"/>
            </a:schemeClr>
          </a:solidFill>
          <a:ln>
            <a:solidFill>
              <a:schemeClr val="tx1"/>
            </a:solidFill>
          </a:ln>
        </p:spPr>
        <p:txBody>
          <a:bodyPr wrap="square" rtlCol="0">
            <a:spAutoFit/>
          </a:bodyPr>
          <a:lstStyle/>
          <a:p>
            <a:r>
              <a:rPr lang="it-IT" sz="1600" b="1" dirty="0"/>
              <a:t>SECONDO IL SET DEI VERBALI  DEL COLLEGIO SINDACALE NON QUOTATE</a:t>
            </a:r>
          </a:p>
          <a:p>
            <a:r>
              <a:rPr lang="it-IT" sz="1600" b="1" dirty="0"/>
              <a:t>CNDCEC-gennaio 2021 </a:t>
            </a:r>
            <a:endParaRPr lang="it-IT" sz="1600" b="1" dirty="0">
              <a:highlight>
                <a:srgbClr val="FFFF00"/>
              </a:highlight>
            </a:endParaRPr>
          </a:p>
        </p:txBody>
      </p:sp>
      <p:sp>
        <p:nvSpPr>
          <p:cNvPr id="6" name="CasellaDiTesto 5">
            <a:extLst>
              <a:ext uri="{FF2B5EF4-FFF2-40B4-BE49-F238E27FC236}">
                <a16:creationId xmlns:a16="http://schemas.microsoft.com/office/drawing/2014/main" id="{349ABA1C-A94F-32E7-18C7-88438AD89232}"/>
              </a:ext>
            </a:extLst>
          </p:cNvPr>
          <p:cNvSpPr txBox="1"/>
          <p:nvPr/>
        </p:nvSpPr>
        <p:spPr>
          <a:xfrm>
            <a:off x="611560" y="1844824"/>
            <a:ext cx="7992888" cy="3539430"/>
          </a:xfrm>
          <a:prstGeom prst="rect">
            <a:avLst/>
          </a:prstGeom>
          <a:noFill/>
          <a:ln>
            <a:solidFill>
              <a:schemeClr val="tx1"/>
            </a:solidFill>
          </a:ln>
        </p:spPr>
        <p:txBody>
          <a:bodyPr wrap="square">
            <a:spAutoFit/>
          </a:bodyPr>
          <a:lstStyle/>
          <a:p>
            <a:r>
              <a:rPr lang="it-IT" sz="1600" b="1" dirty="0"/>
              <a:t>V</a:t>
            </a:r>
            <a:r>
              <a:rPr lang="it-IT" sz="1600" b="1" dirty="0">
                <a:highlight>
                  <a:srgbClr val="FFFF00"/>
                </a:highlight>
              </a:rPr>
              <a:t>.5. VERBALE PERIODICO DELL’ATTIVITÀ DI VIGILANZA</a:t>
            </a:r>
          </a:p>
          <a:p>
            <a:r>
              <a:rPr lang="it-IT" sz="1600" b="1" dirty="0"/>
              <a:t>	</a:t>
            </a:r>
          </a:p>
          <a:p>
            <a:r>
              <a:rPr lang="it-IT" sz="1600" b="1" dirty="0"/>
              <a:t>V.11. VERBALE RELATIVO ALLA VIGILANZA SULL’ADEGUATEZZA E SUL FUNZIONAMENTO DELL’ASSETTO ORGANIZZATIVO</a:t>
            </a:r>
          </a:p>
          <a:p>
            <a:endParaRPr lang="it-IT" sz="1600" b="1" dirty="0"/>
          </a:p>
          <a:p>
            <a:r>
              <a:rPr lang="it-IT" sz="1600" b="1" dirty="0"/>
              <a:t>V.12. VERBALE RELATIVO ALLA VIGILANZA SULL’ADEGUATEZZA E SUL FUNZIONAMENTO DEL SISTEMA AMMINISTRATIVO-CONTABILE	</a:t>
            </a:r>
          </a:p>
          <a:p>
            <a:endParaRPr lang="it-IT" sz="1600" b="1" dirty="0"/>
          </a:p>
          <a:p>
            <a:r>
              <a:rPr lang="it-IT" sz="1600" b="1" dirty="0"/>
              <a:t>V.13. VERBALE RELATIVO ALLA VIGILANZA SULL’ADEGUATEZZA E SUL FUNZIONAMENTO DEL SISTEMA DI CONTROLLO INTERNO</a:t>
            </a:r>
          </a:p>
          <a:p>
            <a:endParaRPr lang="it-IT" sz="1600" b="1" dirty="0"/>
          </a:p>
          <a:p>
            <a:r>
              <a:rPr lang="it-IT" sz="1600" b="1" dirty="0"/>
              <a:t>V.</a:t>
            </a:r>
            <a:r>
              <a:rPr lang="it-IT" sz="1600" b="1" dirty="0">
                <a:highlight>
                  <a:srgbClr val="FFFF00"/>
                </a:highlight>
              </a:rPr>
              <a:t>17. VERBALE RELATIVO ALL’ATTIVITÀ DI VERIFICA DELLA SITUAZIONE PATRIMONIALE-FINANZIARIA ED ECONOMICA</a:t>
            </a:r>
            <a:r>
              <a:rPr lang="it-IT" sz="1600" b="1" dirty="0"/>
              <a:t>	</a:t>
            </a:r>
          </a:p>
        </p:txBody>
      </p:sp>
      <p:sp>
        <p:nvSpPr>
          <p:cNvPr id="7" name="Titolo 1">
            <a:extLst>
              <a:ext uri="{FF2B5EF4-FFF2-40B4-BE49-F238E27FC236}">
                <a16:creationId xmlns:a16="http://schemas.microsoft.com/office/drawing/2014/main" id="{A5827531-3068-BCAA-12D0-38D540CE927C}"/>
              </a:ext>
            </a:extLst>
          </p:cNvPr>
          <p:cNvSpPr>
            <a:spLocks noGrp="1"/>
          </p:cNvSpPr>
          <p:nvPr>
            <p:ph type="title"/>
          </p:nvPr>
        </p:nvSpPr>
        <p:spPr>
          <a:xfrm>
            <a:off x="449263" y="169836"/>
            <a:ext cx="8155185" cy="307777"/>
          </a:xfrm>
        </p:spPr>
        <p:txBody>
          <a:bodyPr/>
          <a:lstStyle/>
          <a:p>
            <a:r>
              <a:rPr lang="it-IT" sz="2000" b="1" dirty="0"/>
              <a:t>VERIFICHE PERIODICHE DEI SINDACI (3)</a:t>
            </a:r>
          </a:p>
        </p:txBody>
      </p:sp>
    </p:spTree>
    <p:extLst>
      <p:ext uri="{BB962C8B-B14F-4D97-AF65-F5344CB8AC3E}">
        <p14:creationId xmlns:p14="http://schemas.microsoft.com/office/powerpoint/2010/main" val="3838410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04953-058F-B995-9230-71916CE282C3}"/>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53A2178-900C-6705-3C92-EEEF0A4D860E}"/>
              </a:ext>
            </a:extLst>
          </p:cNvPr>
          <p:cNvSpPr>
            <a:spLocks noGrp="1"/>
          </p:cNvSpPr>
          <p:nvPr>
            <p:ph type="sldNum" sz="quarter" idx="10"/>
          </p:nvPr>
        </p:nvSpPr>
        <p:spPr/>
        <p:txBody>
          <a:bodyPr/>
          <a:lstStyle/>
          <a:p>
            <a:pPr>
              <a:defRPr/>
            </a:pPr>
            <a:fld id="{39CF1B48-30B5-442F-BC67-BB53F985A07E}" type="slidenum">
              <a:rPr lang="de-DE" smtClean="0"/>
              <a:pPr>
                <a:defRPr/>
              </a:pPr>
              <a:t>43</a:t>
            </a:fld>
            <a:endParaRPr lang="de-DE"/>
          </a:p>
        </p:txBody>
      </p:sp>
      <p:sp>
        <p:nvSpPr>
          <p:cNvPr id="2" name="Segnaposto numero diapositiva 3">
            <a:extLst>
              <a:ext uri="{FF2B5EF4-FFF2-40B4-BE49-F238E27FC236}">
                <a16:creationId xmlns:a16="http://schemas.microsoft.com/office/drawing/2014/main" id="{C3B10D94-FACD-94D4-17A1-9400221A1B2D}"/>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43</a:t>
            </a:fld>
            <a:endParaRPr lang="de-DE"/>
          </a:p>
        </p:txBody>
      </p:sp>
      <p:sp>
        <p:nvSpPr>
          <p:cNvPr id="3" name="Segnaposto numero diapositiva 3">
            <a:extLst>
              <a:ext uri="{FF2B5EF4-FFF2-40B4-BE49-F238E27FC236}">
                <a16:creationId xmlns:a16="http://schemas.microsoft.com/office/drawing/2014/main" id="{A5D562BE-3760-3CB4-A14F-3BC936803706}"/>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43</a:t>
            </a:fld>
            <a:endParaRPr lang="de-DE"/>
          </a:p>
        </p:txBody>
      </p:sp>
      <p:sp>
        <p:nvSpPr>
          <p:cNvPr id="5" name="CasellaDiTesto 4">
            <a:extLst>
              <a:ext uri="{FF2B5EF4-FFF2-40B4-BE49-F238E27FC236}">
                <a16:creationId xmlns:a16="http://schemas.microsoft.com/office/drawing/2014/main" id="{0C5CA2EB-882D-D16A-D009-058085D5C41C}"/>
              </a:ext>
            </a:extLst>
          </p:cNvPr>
          <p:cNvSpPr txBox="1"/>
          <p:nvPr/>
        </p:nvSpPr>
        <p:spPr>
          <a:xfrm>
            <a:off x="208103" y="682876"/>
            <a:ext cx="8712967" cy="338554"/>
          </a:xfrm>
          <a:prstGeom prst="rect">
            <a:avLst/>
          </a:prstGeom>
          <a:solidFill>
            <a:srgbClr val="FFC000"/>
          </a:solidFill>
          <a:ln>
            <a:solidFill>
              <a:schemeClr val="tx1"/>
            </a:solidFill>
          </a:ln>
        </p:spPr>
        <p:txBody>
          <a:bodyPr wrap="square" rtlCol="0">
            <a:spAutoFit/>
          </a:bodyPr>
          <a:lstStyle/>
          <a:p>
            <a:r>
              <a:rPr lang="it-IT" sz="1600" b="1" dirty="0"/>
              <a:t>V.5. VERBALE PERIODICO DELL’ATTIVITÀ DI VIGILANZA (segue)</a:t>
            </a:r>
            <a:endParaRPr lang="it-IT" sz="1600" b="1" dirty="0">
              <a:highlight>
                <a:srgbClr val="FFFF00"/>
              </a:highlight>
            </a:endParaRPr>
          </a:p>
        </p:txBody>
      </p:sp>
      <p:sp>
        <p:nvSpPr>
          <p:cNvPr id="6" name="Ovale 5">
            <a:extLst>
              <a:ext uri="{FF2B5EF4-FFF2-40B4-BE49-F238E27FC236}">
                <a16:creationId xmlns:a16="http://schemas.microsoft.com/office/drawing/2014/main" id="{B2B1235C-3805-8C2A-9B20-F1131AFB5700}"/>
              </a:ext>
            </a:extLst>
          </p:cNvPr>
          <p:cNvSpPr/>
          <p:nvPr/>
        </p:nvSpPr>
        <p:spPr>
          <a:xfrm>
            <a:off x="277651" y="1135802"/>
            <a:ext cx="508004" cy="36933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7" name="CasellaDiTesto 6">
            <a:extLst>
              <a:ext uri="{FF2B5EF4-FFF2-40B4-BE49-F238E27FC236}">
                <a16:creationId xmlns:a16="http://schemas.microsoft.com/office/drawing/2014/main" id="{9521AECA-9315-12EA-3738-F6997656BF99}"/>
              </a:ext>
            </a:extLst>
          </p:cNvPr>
          <p:cNvSpPr txBox="1"/>
          <p:nvPr/>
        </p:nvSpPr>
        <p:spPr>
          <a:xfrm>
            <a:off x="899592" y="1042026"/>
            <a:ext cx="5688632" cy="369333"/>
          </a:xfrm>
          <a:prstGeom prst="rect">
            <a:avLst/>
          </a:prstGeom>
          <a:noFill/>
          <a:ln>
            <a:solidFill>
              <a:schemeClr val="tx1"/>
            </a:solidFill>
          </a:ln>
        </p:spPr>
        <p:txBody>
          <a:bodyPr wrap="square" rtlCol="0">
            <a:spAutoFit/>
          </a:bodyPr>
          <a:lstStyle/>
          <a:p>
            <a:r>
              <a:rPr lang="it-IT" sz="1800" b="1" dirty="0"/>
              <a:t>BILANCI DI VERIFICA INFRANNUALI</a:t>
            </a:r>
          </a:p>
        </p:txBody>
      </p:sp>
      <p:sp>
        <p:nvSpPr>
          <p:cNvPr id="8" name="CasellaDiTesto 7">
            <a:extLst>
              <a:ext uri="{FF2B5EF4-FFF2-40B4-BE49-F238E27FC236}">
                <a16:creationId xmlns:a16="http://schemas.microsoft.com/office/drawing/2014/main" id="{1C981304-81F5-C037-55C3-5BFDC4204228}"/>
              </a:ext>
            </a:extLst>
          </p:cNvPr>
          <p:cNvSpPr txBox="1"/>
          <p:nvPr/>
        </p:nvSpPr>
        <p:spPr>
          <a:xfrm>
            <a:off x="216039" y="1428244"/>
            <a:ext cx="8790855" cy="5509200"/>
          </a:xfrm>
          <a:prstGeom prst="rect">
            <a:avLst/>
          </a:prstGeom>
          <a:noFill/>
          <a:ln>
            <a:solidFill>
              <a:schemeClr val="tx1"/>
            </a:solidFill>
          </a:ln>
        </p:spPr>
        <p:txBody>
          <a:bodyPr wrap="square">
            <a:spAutoFit/>
          </a:bodyPr>
          <a:lstStyle/>
          <a:p>
            <a:pPr algn="just">
              <a:spcAft>
                <a:spcPts val="0"/>
              </a:spcAft>
            </a:pPr>
            <a:r>
              <a:rPr lang="it-IT" sz="1600" dirty="0">
                <a:effectLst/>
                <a:latin typeface="+mj-lt"/>
                <a:ea typeface="Calibri" panose="020F0502020204030204" pitchFamily="34" charset="0"/>
                <a:cs typeface="Times New Roman" panose="02020603050405020304" pitchFamily="18" charset="0"/>
              </a:rPr>
              <a:t>La società redige con periodicità ________ </a:t>
            </a:r>
            <a:r>
              <a:rPr lang="it-IT" sz="1600" b="1" dirty="0">
                <a:effectLst/>
                <a:latin typeface="+mj-lt"/>
                <a:ea typeface="Calibri" panose="020F0502020204030204" pitchFamily="34" charset="0"/>
                <a:cs typeface="Times New Roman" panose="02020603050405020304" pitchFamily="18" charset="0"/>
              </a:rPr>
              <a:t>bilanci </a:t>
            </a:r>
            <a:r>
              <a:rPr lang="it-IT" sz="1600" b="1" dirty="0" err="1">
                <a:effectLst/>
                <a:latin typeface="+mj-lt"/>
                <a:ea typeface="Calibri" panose="020F0502020204030204" pitchFamily="34" charset="0"/>
                <a:cs typeface="Times New Roman" panose="02020603050405020304" pitchFamily="18" charset="0"/>
              </a:rPr>
              <a:t>infrannuali</a:t>
            </a:r>
            <a:r>
              <a:rPr lang="it-IT" sz="1600" b="1" dirty="0">
                <a:effectLst/>
                <a:latin typeface="+mj-lt"/>
                <a:ea typeface="Calibri" panose="020F0502020204030204" pitchFamily="34" charset="0"/>
                <a:cs typeface="Times New Roman" panose="02020603050405020304" pitchFamily="18" charset="0"/>
              </a:rPr>
              <a:t> </a:t>
            </a:r>
            <a:r>
              <a:rPr lang="it-IT" sz="1600" dirty="0">
                <a:effectLst/>
                <a:latin typeface="+mj-lt"/>
                <a:ea typeface="Calibri" panose="020F0502020204030204" pitchFamily="34" charset="0"/>
                <a:cs typeface="Times New Roman" panose="02020603050405020304" pitchFamily="18" charset="0"/>
              </a:rPr>
              <a:t>al fine di monitorare l’andamento economico e patrimoniale dell’esercizio. </a:t>
            </a:r>
          </a:p>
          <a:p>
            <a:pPr algn="just">
              <a:spcAft>
                <a:spcPts val="0"/>
              </a:spcAft>
            </a:pPr>
            <a:r>
              <a:rPr lang="it-IT" sz="1600" dirty="0">
                <a:effectLst/>
                <a:latin typeface="+mj-lt"/>
                <a:ea typeface="Calibri" panose="020F0502020204030204" pitchFamily="34" charset="0"/>
                <a:cs typeface="Times New Roman" panose="02020603050405020304" pitchFamily="18" charset="0"/>
              </a:rPr>
              <a:t>I sindaci prendono visione del bilancio di verifica al __/__/_____, rilevando che:</a:t>
            </a:r>
          </a:p>
          <a:p>
            <a:pPr algn="just">
              <a:spcAft>
                <a:spcPts val="0"/>
              </a:spcAft>
            </a:pPr>
            <a:r>
              <a:rPr lang="it-IT" sz="1600" dirty="0">
                <a:effectLst/>
                <a:latin typeface="+mj-lt"/>
                <a:ea typeface="Calibri" panose="020F0502020204030204" pitchFamily="34" charset="0"/>
                <a:cs typeface="Times New Roman" panose="02020603050405020304" pitchFamily="18" charset="0"/>
              </a:rPr>
              <a:t>- l’utile/la perdita è pari a euro ________ contro euro ________ dello stesso periodo dell’esercizio precedente, con un aumento/diminuzione di circa il ___%;</a:t>
            </a:r>
          </a:p>
          <a:p>
            <a:pPr algn="just">
              <a:spcAft>
                <a:spcPts val="0"/>
              </a:spcAft>
            </a:pPr>
            <a:r>
              <a:rPr lang="it-IT" sz="1600" dirty="0">
                <a:effectLst/>
                <a:latin typeface="+mj-lt"/>
                <a:ea typeface="Calibri" panose="020F0502020204030204" pitchFamily="34" charset="0"/>
                <a:cs typeface="Times New Roman" panose="02020603050405020304" pitchFamily="18" charset="0"/>
              </a:rPr>
              <a:t>- i ricavi sono pari a euro ________ contro euro </a:t>
            </a:r>
            <a:r>
              <a:rPr lang="it-IT" sz="1600" u="sng" dirty="0">
                <a:effectLst/>
                <a:latin typeface="+mj-lt"/>
                <a:ea typeface="Calibri" panose="020F0502020204030204" pitchFamily="34" charset="0"/>
                <a:cs typeface="Times New Roman" panose="02020603050405020304" pitchFamily="18" charset="0"/>
              </a:rPr>
              <a:t>		</a:t>
            </a:r>
            <a:r>
              <a:rPr lang="it-IT" sz="1600" dirty="0">
                <a:effectLst/>
                <a:latin typeface="+mj-lt"/>
                <a:ea typeface="Calibri" panose="020F0502020204030204" pitchFamily="34" charset="0"/>
                <a:cs typeface="Times New Roman" panose="02020603050405020304" pitchFamily="18" charset="0"/>
              </a:rPr>
              <a:t> dello stesso periodo dell’esercizio precedente, con un aumento/diminuzione di circa il </a:t>
            </a:r>
            <a:r>
              <a:rPr lang="it-IT" sz="1600" u="sng" dirty="0">
                <a:effectLst/>
                <a:latin typeface="+mj-lt"/>
                <a:ea typeface="Calibri" panose="020F0502020204030204" pitchFamily="34" charset="0"/>
                <a:cs typeface="Times New Roman" panose="02020603050405020304" pitchFamily="18" charset="0"/>
              </a:rPr>
              <a:t>	</a:t>
            </a:r>
            <a:r>
              <a:rPr lang="it-IT" sz="1600" dirty="0">
                <a:effectLst/>
                <a:latin typeface="+mj-lt"/>
                <a:ea typeface="Calibri" panose="020F0502020204030204" pitchFamily="34" charset="0"/>
                <a:cs typeface="Times New Roman" panose="02020603050405020304" pitchFamily="18" charset="0"/>
              </a:rPr>
              <a:t>%;</a:t>
            </a:r>
          </a:p>
          <a:p>
            <a:pPr algn="just">
              <a:spcAft>
                <a:spcPts val="0"/>
              </a:spcAft>
            </a:pPr>
            <a:r>
              <a:rPr lang="it-IT" sz="1600" dirty="0">
                <a:effectLst/>
                <a:latin typeface="+mj-lt"/>
                <a:ea typeface="Calibri" panose="020F0502020204030204" pitchFamily="34" charset="0"/>
                <a:cs typeface="Times New Roman" panose="02020603050405020304" pitchFamily="18" charset="0"/>
              </a:rPr>
              <a:t>- le disponibilità (liquidità, crediti vs. clienti ed altri crediti a breve), ammontano a euro ________, mentre le passività a breve (fornitori, banche passive ed altri debiti) ammontano a euro ________; conseguentemente l’indice di liquidità immediata è pari a ________ rispetto a ________ relativo alla situazione alla data del __/__/_____;</a:t>
            </a:r>
          </a:p>
          <a:p>
            <a:pPr marL="285750" indent="-285750" algn="just">
              <a:spcAft>
                <a:spcPts val="0"/>
              </a:spcAft>
              <a:buFontTx/>
              <a:buChar char="-"/>
            </a:pPr>
            <a:r>
              <a:rPr lang="it-IT" sz="1600" dirty="0">
                <a:effectLst/>
                <a:latin typeface="+mj-lt"/>
                <a:ea typeface="Calibri" panose="020F0502020204030204" pitchFamily="34" charset="0"/>
                <a:cs typeface="Times New Roman" panose="02020603050405020304" pitchFamily="18" charset="0"/>
              </a:rPr>
              <a:t>la società nel corso del periodo ha effettuato investimenti per complessivi euro ________, relativi in particolare a </a:t>
            </a:r>
            <a:r>
              <a:rPr lang="it-IT" sz="1600" u="sng" dirty="0">
                <a:effectLst/>
                <a:latin typeface="+mj-lt"/>
                <a:ea typeface="Calibri" panose="020F0502020204030204" pitchFamily="34" charset="0"/>
                <a:cs typeface="Times New Roman" panose="02020603050405020304" pitchFamily="18" charset="0"/>
              </a:rPr>
              <a:t>		</a:t>
            </a:r>
            <a:r>
              <a:rPr lang="it-IT" sz="1600" dirty="0">
                <a:effectLst/>
                <a:latin typeface="+mj-lt"/>
                <a:ea typeface="Calibri" panose="020F0502020204030204" pitchFamily="34" charset="0"/>
                <a:cs typeface="Times New Roman" panose="02020603050405020304" pitchFamily="18" charset="0"/>
              </a:rPr>
              <a:t>; gli stessi sono stati finanziati mediante ________.</a:t>
            </a:r>
          </a:p>
          <a:p>
            <a:pPr algn="just">
              <a:spcAft>
                <a:spcPts val="0"/>
              </a:spcAft>
            </a:pPr>
            <a:r>
              <a:rPr lang="it-IT" sz="1600" b="1" dirty="0">
                <a:effectLst/>
                <a:highlight>
                  <a:srgbClr val="FFFF00"/>
                </a:highlight>
                <a:latin typeface="+mj-lt"/>
                <a:ea typeface="Calibri" panose="020F0502020204030204" pitchFamily="34" charset="0"/>
                <a:cs typeface="Times New Roman" panose="02020603050405020304" pitchFamily="18" charset="0"/>
              </a:rPr>
              <a:t>Dal confronto effettuato con i dati riportati nel </a:t>
            </a:r>
            <a:r>
              <a:rPr lang="it-IT" sz="1600" b="1" i="1" dirty="0">
                <a:effectLst/>
                <a:highlight>
                  <a:srgbClr val="FFFF00"/>
                </a:highlight>
                <a:latin typeface="+mj-lt"/>
                <a:ea typeface="Calibri" panose="020F0502020204030204" pitchFamily="34" charset="0"/>
                <a:cs typeface="Times New Roman" panose="02020603050405020304" pitchFamily="18" charset="0"/>
              </a:rPr>
              <a:t>budget</a:t>
            </a:r>
            <a:r>
              <a:rPr lang="it-IT" sz="1600" b="1" dirty="0">
                <a:effectLst/>
                <a:highlight>
                  <a:srgbClr val="FFFF00"/>
                </a:highlight>
                <a:latin typeface="+mj-lt"/>
                <a:ea typeface="Calibri" panose="020F0502020204030204" pitchFamily="34" charset="0"/>
                <a:cs typeface="Times New Roman" panose="02020603050405020304" pitchFamily="18" charset="0"/>
              </a:rPr>
              <a:t>, si osserva un miglioramento/peggioramento del risultato gestionale, rispetto alle previsioni, pari ad euro ________, in termini assoluti e pari al ___%, in termini percentuali. Tale miglioramento/peggioramento è imputabile a ________ (ad esempio, incremento delle vendite, minor consumo di materie prime, diminuzione del costo del personale, minore incidenza del costo forza motrice, ecc.).</a:t>
            </a:r>
          </a:p>
        </p:txBody>
      </p:sp>
      <p:sp>
        <p:nvSpPr>
          <p:cNvPr id="9" name="Titolo 1">
            <a:extLst>
              <a:ext uri="{FF2B5EF4-FFF2-40B4-BE49-F238E27FC236}">
                <a16:creationId xmlns:a16="http://schemas.microsoft.com/office/drawing/2014/main" id="{3E5404F2-21C5-B308-12FF-728CF5779490}"/>
              </a:ext>
            </a:extLst>
          </p:cNvPr>
          <p:cNvSpPr>
            <a:spLocks noGrp="1"/>
          </p:cNvSpPr>
          <p:nvPr>
            <p:ph type="title"/>
          </p:nvPr>
        </p:nvSpPr>
        <p:spPr>
          <a:xfrm>
            <a:off x="449263" y="169836"/>
            <a:ext cx="8155185" cy="307777"/>
          </a:xfrm>
        </p:spPr>
        <p:txBody>
          <a:bodyPr/>
          <a:lstStyle/>
          <a:p>
            <a:r>
              <a:rPr lang="it-IT" sz="2000" b="1" dirty="0"/>
              <a:t>VERIFICHE PERIODICHE DEI SINDACI (4)</a:t>
            </a:r>
          </a:p>
        </p:txBody>
      </p:sp>
    </p:spTree>
    <p:extLst>
      <p:ext uri="{BB962C8B-B14F-4D97-AF65-F5344CB8AC3E}">
        <p14:creationId xmlns:p14="http://schemas.microsoft.com/office/powerpoint/2010/main" val="367539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D0878-6D9D-1F50-0F89-BB533F8FD7AB}"/>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D6F0848-B843-0B20-8826-5B5D7EBA9EE0}"/>
              </a:ext>
            </a:extLst>
          </p:cNvPr>
          <p:cNvSpPr>
            <a:spLocks noGrp="1"/>
          </p:cNvSpPr>
          <p:nvPr>
            <p:ph type="sldNum" sz="quarter" idx="10"/>
          </p:nvPr>
        </p:nvSpPr>
        <p:spPr/>
        <p:txBody>
          <a:bodyPr/>
          <a:lstStyle/>
          <a:p>
            <a:pPr>
              <a:defRPr/>
            </a:pPr>
            <a:fld id="{39CF1B48-30B5-442F-BC67-BB53F985A07E}" type="slidenum">
              <a:rPr lang="de-DE" smtClean="0"/>
              <a:pPr>
                <a:defRPr/>
              </a:pPr>
              <a:t>44</a:t>
            </a:fld>
            <a:endParaRPr lang="de-DE"/>
          </a:p>
        </p:txBody>
      </p:sp>
      <p:sp>
        <p:nvSpPr>
          <p:cNvPr id="2" name="Segnaposto numero diapositiva 3">
            <a:extLst>
              <a:ext uri="{FF2B5EF4-FFF2-40B4-BE49-F238E27FC236}">
                <a16:creationId xmlns:a16="http://schemas.microsoft.com/office/drawing/2014/main" id="{6FB9037F-13B8-1660-7CC3-F65361817F75}"/>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44</a:t>
            </a:fld>
            <a:endParaRPr lang="de-DE"/>
          </a:p>
        </p:txBody>
      </p:sp>
      <p:sp>
        <p:nvSpPr>
          <p:cNvPr id="3" name="Segnaposto numero diapositiva 3">
            <a:extLst>
              <a:ext uri="{FF2B5EF4-FFF2-40B4-BE49-F238E27FC236}">
                <a16:creationId xmlns:a16="http://schemas.microsoft.com/office/drawing/2014/main" id="{9CFE5E11-02D8-A8B6-F7BC-4DE8EE1BA4E3}"/>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44</a:t>
            </a:fld>
            <a:endParaRPr lang="de-DE"/>
          </a:p>
        </p:txBody>
      </p:sp>
      <p:sp>
        <p:nvSpPr>
          <p:cNvPr id="5" name="CasellaDiTesto 4">
            <a:extLst>
              <a:ext uri="{FF2B5EF4-FFF2-40B4-BE49-F238E27FC236}">
                <a16:creationId xmlns:a16="http://schemas.microsoft.com/office/drawing/2014/main" id="{D346CB03-F59A-2CC3-30B6-82089CFF0582}"/>
              </a:ext>
            </a:extLst>
          </p:cNvPr>
          <p:cNvSpPr txBox="1"/>
          <p:nvPr/>
        </p:nvSpPr>
        <p:spPr>
          <a:xfrm>
            <a:off x="170371" y="599110"/>
            <a:ext cx="8712967" cy="584775"/>
          </a:xfrm>
          <a:prstGeom prst="rect">
            <a:avLst/>
          </a:prstGeom>
          <a:solidFill>
            <a:srgbClr val="FFFF00"/>
          </a:solidFill>
          <a:ln>
            <a:solidFill>
              <a:schemeClr val="tx1"/>
            </a:solidFill>
          </a:ln>
        </p:spPr>
        <p:txBody>
          <a:bodyPr wrap="square" rtlCol="0">
            <a:spAutoFit/>
          </a:bodyPr>
          <a:lstStyle/>
          <a:p>
            <a:r>
              <a:rPr lang="it-IT" sz="1600" b="1" dirty="0"/>
              <a:t>V.17.VERBALE ATTIVITA’ DI VERIFICA SITUAZIONE PATRIMONIALE-FINANZIARIA ED ECONOMICA (segue)</a:t>
            </a:r>
            <a:endParaRPr lang="it-IT" sz="1600" b="1" dirty="0">
              <a:highlight>
                <a:srgbClr val="FFFF00"/>
              </a:highlight>
            </a:endParaRPr>
          </a:p>
        </p:txBody>
      </p:sp>
      <p:sp>
        <p:nvSpPr>
          <p:cNvPr id="6" name="CasellaDiTesto 5">
            <a:extLst>
              <a:ext uri="{FF2B5EF4-FFF2-40B4-BE49-F238E27FC236}">
                <a16:creationId xmlns:a16="http://schemas.microsoft.com/office/drawing/2014/main" id="{C5663DDF-3057-951C-871E-487EB72668C2}"/>
              </a:ext>
            </a:extLst>
          </p:cNvPr>
          <p:cNvSpPr txBox="1"/>
          <p:nvPr/>
        </p:nvSpPr>
        <p:spPr>
          <a:xfrm>
            <a:off x="178059" y="1234801"/>
            <a:ext cx="8737700" cy="1815882"/>
          </a:xfrm>
          <a:prstGeom prst="rect">
            <a:avLst/>
          </a:prstGeom>
          <a:noFill/>
          <a:ln>
            <a:solidFill>
              <a:schemeClr val="tx1"/>
            </a:solidFill>
          </a:ln>
        </p:spPr>
        <p:txBody>
          <a:bodyPr wrap="square">
            <a:spAutoFit/>
          </a:bodyPr>
          <a:lstStyle/>
          <a:p>
            <a:pPr algn="just"/>
            <a:r>
              <a:rPr lang="it-IT" sz="1600" b="1" dirty="0">
                <a:effectLst/>
                <a:latin typeface="+mj-lt"/>
                <a:ea typeface="Calibri" panose="020F0502020204030204" pitchFamily="34" charset="0"/>
                <a:cs typeface="Calibri" panose="020F0502020204030204" pitchFamily="34" charset="0"/>
              </a:rPr>
              <a:t>I seguenti indicatori sono presentati in via meramente esemplificativa e generale. Gli indicatori considerati sono scelti in funzione della capacità informativa che gli stessi contengono in funzione del settore di attività, della complessità e della fase del ciclo di vita dell’azienda. Anche le soglie in seguito riportate sono generiche ed indicative dell’attività di controllo che il sindaco deve effettuare al fine di essere contestualizzati e pesati in ragione delle condizioni aziendali e societarie. </a:t>
            </a:r>
            <a:endParaRPr lang="it-IT" sz="1600" b="1" dirty="0">
              <a:effectLst/>
              <a:latin typeface="+mj-lt"/>
              <a:ea typeface="Calibri" panose="020F0502020204030204" pitchFamily="34" charset="0"/>
              <a:cs typeface="Times New Roman" panose="02020603050405020304" pitchFamily="18" charset="0"/>
            </a:endParaRPr>
          </a:p>
        </p:txBody>
      </p:sp>
      <p:sp>
        <p:nvSpPr>
          <p:cNvPr id="7" name="Ovale 6">
            <a:extLst>
              <a:ext uri="{FF2B5EF4-FFF2-40B4-BE49-F238E27FC236}">
                <a16:creationId xmlns:a16="http://schemas.microsoft.com/office/drawing/2014/main" id="{F175061B-B8F7-E6F5-5CAD-E6BD481B25F4}"/>
              </a:ext>
            </a:extLst>
          </p:cNvPr>
          <p:cNvSpPr/>
          <p:nvPr/>
        </p:nvSpPr>
        <p:spPr>
          <a:xfrm>
            <a:off x="467544" y="3289510"/>
            <a:ext cx="508004" cy="36933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8" name="Ovale 7">
            <a:extLst>
              <a:ext uri="{FF2B5EF4-FFF2-40B4-BE49-F238E27FC236}">
                <a16:creationId xmlns:a16="http://schemas.microsoft.com/office/drawing/2014/main" id="{C27DA16A-AF25-E549-CB95-B125ED50AE90}"/>
              </a:ext>
            </a:extLst>
          </p:cNvPr>
          <p:cNvSpPr/>
          <p:nvPr/>
        </p:nvSpPr>
        <p:spPr>
          <a:xfrm>
            <a:off x="458273" y="3754269"/>
            <a:ext cx="508004" cy="36933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9" name="Ovale 8">
            <a:extLst>
              <a:ext uri="{FF2B5EF4-FFF2-40B4-BE49-F238E27FC236}">
                <a16:creationId xmlns:a16="http://schemas.microsoft.com/office/drawing/2014/main" id="{272DE268-C5C5-6BB2-BA57-D626034ABE25}"/>
              </a:ext>
            </a:extLst>
          </p:cNvPr>
          <p:cNvSpPr/>
          <p:nvPr/>
        </p:nvSpPr>
        <p:spPr>
          <a:xfrm>
            <a:off x="458273" y="4230981"/>
            <a:ext cx="508004" cy="36933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3</a:t>
            </a:r>
          </a:p>
        </p:txBody>
      </p:sp>
      <p:sp>
        <p:nvSpPr>
          <p:cNvPr id="10" name="Ovale 9">
            <a:extLst>
              <a:ext uri="{FF2B5EF4-FFF2-40B4-BE49-F238E27FC236}">
                <a16:creationId xmlns:a16="http://schemas.microsoft.com/office/drawing/2014/main" id="{0BA94E1C-F280-A349-BD4C-753D24A97512}"/>
              </a:ext>
            </a:extLst>
          </p:cNvPr>
          <p:cNvSpPr/>
          <p:nvPr/>
        </p:nvSpPr>
        <p:spPr>
          <a:xfrm>
            <a:off x="458273" y="4683015"/>
            <a:ext cx="508004" cy="36933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4</a:t>
            </a:r>
          </a:p>
        </p:txBody>
      </p:sp>
      <p:sp>
        <p:nvSpPr>
          <p:cNvPr id="11" name="Ovale 10">
            <a:extLst>
              <a:ext uri="{FF2B5EF4-FFF2-40B4-BE49-F238E27FC236}">
                <a16:creationId xmlns:a16="http://schemas.microsoft.com/office/drawing/2014/main" id="{992F1C1C-C5C5-8C2B-1940-E30E742665A5}"/>
              </a:ext>
            </a:extLst>
          </p:cNvPr>
          <p:cNvSpPr/>
          <p:nvPr/>
        </p:nvSpPr>
        <p:spPr>
          <a:xfrm>
            <a:off x="455170" y="5167165"/>
            <a:ext cx="508004" cy="36933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5</a:t>
            </a:r>
          </a:p>
        </p:txBody>
      </p:sp>
      <p:sp>
        <p:nvSpPr>
          <p:cNvPr id="12" name="Ovale 11">
            <a:extLst>
              <a:ext uri="{FF2B5EF4-FFF2-40B4-BE49-F238E27FC236}">
                <a16:creationId xmlns:a16="http://schemas.microsoft.com/office/drawing/2014/main" id="{8BCF7B59-C4AA-BBE7-1848-31D9405CC27E}"/>
              </a:ext>
            </a:extLst>
          </p:cNvPr>
          <p:cNvSpPr/>
          <p:nvPr/>
        </p:nvSpPr>
        <p:spPr>
          <a:xfrm>
            <a:off x="455170" y="5643877"/>
            <a:ext cx="508004" cy="36933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6</a:t>
            </a:r>
          </a:p>
        </p:txBody>
      </p:sp>
      <p:sp>
        <p:nvSpPr>
          <p:cNvPr id="13" name="Ovale 12">
            <a:extLst>
              <a:ext uri="{FF2B5EF4-FFF2-40B4-BE49-F238E27FC236}">
                <a16:creationId xmlns:a16="http://schemas.microsoft.com/office/drawing/2014/main" id="{BC42D201-49DC-CDE4-0E7F-6C4DF98B4904}"/>
              </a:ext>
            </a:extLst>
          </p:cNvPr>
          <p:cNvSpPr/>
          <p:nvPr/>
        </p:nvSpPr>
        <p:spPr>
          <a:xfrm>
            <a:off x="455170" y="6170221"/>
            <a:ext cx="508004" cy="36933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7</a:t>
            </a:r>
          </a:p>
        </p:txBody>
      </p:sp>
      <p:sp>
        <p:nvSpPr>
          <p:cNvPr id="14" name="CasellaDiTesto 13">
            <a:extLst>
              <a:ext uri="{FF2B5EF4-FFF2-40B4-BE49-F238E27FC236}">
                <a16:creationId xmlns:a16="http://schemas.microsoft.com/office/drawing/2014/main" id="{D3BC8D39-EDF4-0194-E784-8C1BE5C31E5D}"/>
              </a:ext>
            </a:extLst>
          </p:cNvPr>
          <p:cNvSpPr txBox="1"/>
          <p:nvPr/>
        </p:nvSpPr>
        <p:spPr>
          <a:xfrm>
            <a:off x="1043609" y="3320288"/>
            <a:ext cx="6624736" cy="338554"/>
          </a:xfrm>
          <a:prstGeom prst="rect">
            <a:avLst/>
          </a:prstGeom>
          <a:noFill/>
          <a:ln>
            <a:solidFill>
              <a:schemeClr val="tx1"/>
            </a:solidFill>
          </a:ln>
        </p:spPr>
        <p:txBody>
          <a:bodyPr wrap="square" rtlCol="0">
            <a:spAutoFit/>
          </a:bodyPr>
          <a:lstStyle/>
          <a:p>
            <a:r>
              <a:rPr lang="it-IT" sz="1600" b="1" dirty="0"/>
              <a:t>PFN/EBITDA</a:t>
            </a:r>
            <a:endParaRPr lang="it-IT" sz="1600" b="1" dirty="0">
              <a:highlight>
                <a:srgbClr val="FFFF00"/>
              </a:highlight>
            </a:endParaRPr>
          </a:p>
        </p:txBody>
      </p:sp>
      <p:sp>
        <p:nvSpPr>
          <p:cNvPr id="15" name="CasellaDiTesto 14">
            <a:extLst>
              <a:ext uri="{FF2B5EF4-FFF2-40B4-BE49-F238E27FC236}">
                <a16:creationId xmlns:a16="http://schemas.microsoft.com/office/drawing/2014/main" id="{9274C8D9-0B7B-9E7C-421D-E7E629AA6395}"/>
              </a:ext>
            </a:extLst>
          </p:cNvPr>
          <p:cNvSpPr txBox="1"/>
          <p:nvPr/>
        </p:nvSpPr>
        <p:spPr>
          <a:xfrm>
            <a:off x="1017171" y="3745506"/>
            <a:ext cx="6624736" cy="338554"/>
          </a:xfrm>
          <a:prstGeom prst="rect">
            <a:avLst/>
          </a:prstGeom>
          <a:noFill/>
          <a:ln>
            <a:solidFill>
              <a:schemeClr val="tx1"/>
            </a:solidFill>
          </a:ln>
        </p:spPr>
        <p:txBody>
          <a:bodyPr wrap="square" rtlCol="0">
            <a:spAutoFit/>
          </a:bodyPr>
          <a:lstStyle/>
          <a:p>
            <a:r>
              <a:rPr lang="it-IT" sz="1600" b="1" dirty="0"/>
              <a:t>EBITDA/VALORE PRODUZIONE ( o FATTURATO)</a:t>
            </a:r>
            <a:endParaRPr lang="it-IT" sz="1600" b="1" dirty="0">
              <a:highlight>
                <a:srgbClr val="FFFF00"/>
              </a:highlight>
            </a:endParaRPr>
          </a:p>
        </p:txBody>
      </p:sp>
      <p:sp>
        <p:nvSpPr>
          <p:cNvPr id="16" name="CasellaDiTesto 15">
            <a:extLst>
              <a:ext uri="{FF2B5EF4-FFF2-40B4-BE49-F238E27FC236}">
                <a16:creationId xmlns:a16="http://schemas.microsoft.com/office/drawing/2014/main" id="{54D7C61E-1E13-80BC-A3C4-4EDA4BF5C829}"/>
              </a:ext>
            </a:extLst>
          </p:cNvPr>
          <p:cNvSpPr txBox="1"/>
          <p:nvPr/>
        </p:nvSpPr>
        <p:spPr>
          <a:xfrm>
            <a:off x="1006459" y="4170724"/>
            <a:ext cx="6624736" cy="338554"/>
          </a:xfrm>
          <a:prstGeom prst="rect">
            <a:avLst/>
          </a:prstGeom>
          <a:noFill/>
          <a:ln>
            <a:solidFill>
              <a:schemeClr val="tx1"/>
            </a:solidFill>
          </a:ln>
        </p:spPr>
        <p:txBody>
          <a:bodyPr wrap="square" rtlCol="0">
            <a:spAutoFit/>
          </a:bodyPr>
          <a:lstStyle/>
          <a:p>
            <a:r>
              <a:rPr lang="it-IT" sz="1600" b="1" dirty="0"/>
              <a:t>ROI</a:t>
            </a:r>
            <a:endParaRPr lang="it-IT" sz="1600" b="1" dirty="0">
              <a:highlight>
                <a:srgbClr val="FFFF00"/>
              </a:highlight>
            </a:endParaRPr>
          </a:p>
        </p:txBody>
      </p:sp>
      <p:sp>
        <p:nvSpPr>
          <p:cNvPr id="17" name="CasellaDiTesto 16">
            <a:extLst>
              <a:ext uri="{FF2B5EF4-FFF2-40B4-BE49-F238E27FC236}">
                <a16:creationId xmlns:a16="http://schemas.microsoft.com/office/drawing/2014/main" id="{4F405217-9B25-C142-035E-0337E4676D2D}"/>
              </a:ext>
            </a:extLst>
          </p:cNvPr>
          <p:cNvSpPr txBox="1"/>
          <p:nvPr/>
        </p:nvSpPr>
        <p:spPr>
          <a:xfrm>
            <a:off x="1002457" y="4655735"/>
            <a:ext cx="6624736" cy="338554"/>
          </a:xfrm>
          <a:prstGeom prst="rect">
            <a:avLst/>
          </a:prstGeom>
          <a:noFill/>
          <a:ln>
            <a:solidFill>
              <a:schemeClr val="tx1"/>
            </a:solidFill>
          </a:ln>
        </p:spPr>
        <p:txBody>
          <a:bodyPr wrap="square" rtlCol="0">
            <a:spAutoFit/>
          </a:bodyPr>
          <a:lstStyle/>
          <a:p>
            <a:r>
              <a:rPr lang="it-IT" sz="1600" b="1" dirty="0"/>
              <a:t>ROE</a:t>
            </a:r>
            <a:endParaRPr lang="it-IT" sz="1600" b="1" dirty="0">
              <a:highlight>
                <a:srgbClr val="FFFF00"/>
              </a:highlight>
            </a:endParaRPr>
          </a:p>
        </p:txBody>
      </p:sp>
      <p:sp>
        <p:nvSpPr>
          <p:cNvPr id="18" name="CasellaDiTesto 17">
            <a:extLst>
              <a:ext uri="{FF2B5EF4-FFF2-40B4-BE49-F238E27FC236}">
                <a16:creationId xmlns:a16="http://schemas.microsoft.com/office/drawing/2014/main" id="{3AC9847B-0947-577C-AA05-D80003E5483B}"/>
              </a:ext>
            </a:extLst>
          </p:cNvPr>
          <p:cNvSpPr txBox="1"/>
          <p:nvPr/>
        </p:nvSpPr>
        <p:spPr>
          <a:xfrm>
            <a:off x="1032324" y="5080953"/>
            <a:ext cx="6624736" cy="338554"/>
          </a:xfrm>
          <a:prstGeom prst="rect">
            <a:avLst/>
          </a:prstGeom>
          <a:noFill/>
          <a:ln>
            <a:solidFill>
              <a:schemeClr val="tx1"/>
            </a:solidFill>
          </a:ln>
        </p:spPr>
        <p:txBody>
          <a:bodyPr wrap="square" rtlCol="0">
            <a:spAutoFit/>
          </a:bodyPr>
          <a:lstStyle/>
          <a:p>
            <a:r>
              <a:rPr lang="it-IT" sz="1600" b="1" dirty="0"/>
              <a:t>(ATTIVO A BREVE – RIMANENZE)/ DEBITI A BREVE</a:t>
            </a:r>
          </a:p>
        </p:txBody>
      </p:sp>
      <p:sp>
        <p:nvSpPr>
          <p:cNvPr id="19" name="CasellaDiTesto 18">
            <a:extLst>
              <a:ext uri="{FF2B5EF4-FFF2-40B4-BE49-F238E27FC236}">
                <a16:creationId xmlns:a16="http://schemas.microsoft.com/office/drawing/2014/main" id="{79013CB3-F696-021E-0C4D-7633A68C3E17}"/>
              </a:ext>
            </a:extLst>
          </p:cNvPr>
          <p:cNvSpPr txBox="1"/>
          <p:nvPr/>
        </p:nvSpPr>
        <p:spPr>
          <a:xfrm>
            <a:off x="1043609" y="5568255"/>
            <a:ext cx="6624736" cy="338554"/>
          </a:xfrm>
          <a:prstGeom prst="rect">
            <a:avLst/>
          </a:prstGeom>
          <a:noFill/>
          <a:ln>
            <a:solidFill>
              <a:schemeClr val="tx1"/>
            </a:solidFill>
          </a:ln>
        </p:spPr>
        <p:txBody>
          <a:bodyPr wrap="square" rtlCol="0">
            <a:spAutoFit/>
          </a:bodyPr>
          <a:lstStyle/>
          <a:p>
            <a:r>
              <a:rPr lang="it-IT" sz="1600" b="1" dirty="0"/>
              <a:t>INDICE DI INDEBITAMENTO (LEVERAGE)</a:t>
            </a:r>
          </a:p>
        </p:txBody>
      </p:sp>
      <p:sp>
        <p:nvSpPr>
          <p:cNvPr id="20" name="CasellaDiTesto 19">
            <a:extLst>
              <a:ext uri="{FF2B5EF4-FFF2-40B4-BE49-F238E27FC236}">
                <a16:creationId xmlns:a16="http://schemas.microsoft.com/office/drawing/2014/main" id="{48D06783-6FD2-ECC9-2347-2676EF524CFA}"/>
              </a:ext>
            </a:extLst>
          </p:cNvPr>
          <p:cNvSpPr txBox="1"/>
          <p:nvPr/>
        </p:nvSpPr>
        <p:spPr>
          <a:xfrm>
            <a:off x="1032324" y="6150083"/>
            <a:ext cx="6624736" cy="338554"/>
          </a:xfrm>
          <a:prstGeom prst="rect">
            <a:avLst/>
          </a:prstGeom>
          <a:noFill/>
          <a:ln>
            <a:solidFill>
              <a:schemeClr val="tx1"/>
            </a:solidFill>
          </a:ln>
        </p:spPr>
        <p:txBody>
          <a:bodyPr wrap="square" rtlCol="0">
            <a:spAutoFit/>
          </a:bodyPr>
          <a:lstStyle/>
          <a:p>
            <a:r>
              <a:rPr lang="it-IT" sz="1600" b="1" dirty="0"/>
              <a:t>COSTO DEL DEBITO (ROD)</a:t>
            </a:r>
          </a:p>
        </p:txBody>
      </p:sp>
      <p:sp>
        <p:nvSpPr>
          <p:cNvPr id="21" name="Titolo 1">
            <a:extLst>
              <a:ext uri="{FF2B5EF4-FFF2-40B4-BE49-F238E27FC236}">
                <a16:creationId xmlns:a16="http://schemas.microsoft.com/office/drawing/2014/main" id="{7E4AB6A1-59E6-31E3-3D2A-2F767114F9E3}"/>
              </a:ext>
            </a:extLst>
          </p:cNvPr>
          <p:cNvSpPr>
            <a:spLocks noGrp="1"/>
          </p:cNvSpPr>
          <p:nvPr>
            <p:ph type="title"/>
          </p:nvPr>
        </p:nvSpPr>
        <p:spPr>
          <a:xfrm>
            <a:off x="449263" y="169836"/>
            <a:ext cx="8155185" cy="307777"/>
          </a:xfrm>
        </p:spPr>
        <p:txBody>
          <a:bodyPr/>
          <a:lstStyle/>
          <a:p>
            <a:r>
              <a:rPr lang="it-IT" sz="2000" b="1" dirty="0"/>
              <a:t>VERIFICHE PERIODICHE DEI SINDACI (5)</a:t>
            </a:r>
          </a:p>
        </p:txBody>
      </p:sp>
    </p:spTree>
    <p:extLst>
      <p:ext uri="{BB962C8B-B14F-4D97-AF65-F5344CB8AC3E}">
        <p14:creationId xmlns:p14="http://schemas.microsoft.com/office/powerpoint/2010/main" val="3256691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E65F0-C7A6-A022-3AC4-8DB62746077B}"/>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5BB2AAE-64D2-6E5F-8035-68E38B51AE0A}"/>
              </a:ext>
            </a:extLst>
          </p:cNvPr>
          <p:cNvSpPr>
            <a:spLocks noGrp="1"/>
          </p:cNvSpPr>
          <p:nvPr>
            <p:ph type="sldNum" sz="quarter" idx="10"/>
          </p:nvPr>
        </p:nvSpPr>
        <p:spPr/>
        <p:txBody>
          <a:bodyPr/>
          <a:lstStyle/>
          <a:p>
            <a:pPr>
              <a:defRPr/>
            </a:pPr>
            <a:fld id="{39CF1B48-30B5-442F-BC67-BB53F985A07E}" type="slidenum">
              <a:rPr lang="de-DE" smtClean="0"/>
              <a:pPr>
                <a:defRPr/>
              </a:pPr>
              <a:t>45</a:t>
            </a:fld>
            <a:endParaRPr lang="de-DE"/>
          </a:p>
        </p:txBody>
      </p:sp>
      <p:sp>
        <p:nvSpPr>
          <p:cNvPr id="2" name="Segnaposto numero diapositiva 3">
            <a:extLst>
              <a:ext uri="{FF2B5EF4-FFF2-40B4-BE49-F238E27FC236}">
                <a16:creationId xmlns:a16="http://schemas.microsoft.com/office/drawing/2014/main" id="{1AAFF83F-C9B4-4E68-4BD2-93E89EF40B03}"/>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45</a:t>
            </a:fld>
            <a:endParaRPr lang="de-DE"/>
          </a:p>
        </p:txBody>
      </p:sp>
      <p:sp>
        <p:nvSpPr>
          <p:cNvPr id="3" name="Segnaposto numero diapositiva 3">
            <a:extLst>
              <a:ext uri="{FF2B5EF4-FFF2-40B4-BE49-F238E27FC236}">
                <a16:creationId xmlns:a16="http://schemas.microsoft.com/office/drawing/2014/main" id="{7ACEB736-FBBF-3C01-A9B5-BD062B58985A}"/>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45</a:t>
            </a:fld>
            <a:endParaRPr lang="de-DE"/>
          </a:p>
        </p:txBody>
      </p:sp>
      <p:sp>
        <p:nvSpPr>
          <p:cNvPr id="5" name="Titolo 1">
            <a:extLst>
              <a:ext uri="{FF2B5EF4-FFF2-40B4-BE49-F238E27FC236}">
                <a16:creationId xmlns:a16="http://schemas.microsoft.com/office/drawing/2014/main" id="{CA0CB655-7BB3-F14C-6613-CCB93DDADCDD}"/>
              </a:ext>
            </a:extLst>
          </p:cNvPr>
          <p:cNvSpPr>
            <a:spLocks noGrp="1"/>
          </p:cNvSpPr>
          <p:nvPr>
            <p:ph type="title"/>
          </p:nvPr>
        </p:nvSpPr>
        <p:spPr>
          <a:xfrm>
            <a:off x="449263" y="169836"/>
            <a:ext cx="8155185" cy="307777"/>
          </a:xfrm>
        </p:spPr>
        <p:txBody>
          <a:bodyPr/>
          <a:lstStyle/>
          <a:p>
            <a:r>
              <a:rPr lang="it-IT" sz="2000" b="1" dirty="0"/>
              <a:t>VERIFICHE PERIODICHE DEI REVISORI (1)</a:t>
            </a:r>
          </a:p>
        </p:txBody>
      </p:sp>
      <p:sp>
        <p:nvSpPr>
          <p:cNvPr id="6" name="CasellaDiTesto 5">
            <a:extLst>
              <a:ext uri="{FF2B5EF4-FFF2-40B4-BE49-F238E27FC236}">
                <a16:creationId xmlns:a16="http://schemas.microsoft.com/office/drawing/2014/main" id="{5F6EA8E7-1B8B-F15C-EFBA-442E3057C2E9}"/>
              </a:ext>
            </a:extLst>
          </p:cNvPr>
          <p:cNvSpPr txBox="1"/>
          <p:nvPr/>
        </p:nvSpPr>
        <p:spPr>
          <a:xfrm>
            <a:off x="359532" y="1165846"/>
            <a:ext cx="8424936" cy="307777"/>
          </a:xfrm>
          <a:prstGeom prst="rect">
            <a:avLst/>
          </a:prstGeom>
          <a:noFill/>
          <a:ln>
            <a:solidFill>
              <a:schemeClr val="tx1"/>
            </a:solidFill>
          </a:ln>
        </p:spPr>
        <p:txBody>
          <a:bodyPr wrap="square">
            <a:spAutoFit/>
          </a:bodyPr>
          <a:lstStyle/>
          <a:p>
            <a:r>
              <a:rPr lang="it-IT" sz="1400" b="1" dirty="0"/>
              <a:t>Gli obblighi che implicano delle adeguate verifiche periodiche sono finalizzate a:</a:t>
            </a:r>
          </a:p>
        </p:txBody>
      </p:sp>
      <p:sp>
        <p:nvSpPr>
          <p:cNvPr id="7" name="CasellaDiTesto 6">
            <a:extLst>
              <a:ext uri="{FF2B5EF4-FFF2-40B4-BE49-F238E27FC236}">
                <a16:creationId xmlns:a16="http://schemas.microsoft.com/office/drawing/2014/main" id="{99CE4CAC-573A-5285-81B1-D2AF62AC68A2}"/>
              </a:ext>
            </a:extLst>
          </p:cNvPr>
          <p:cNvSpPr txBox="1"/>
          <p:nvPr/>
        </p:nvSpPr>
        <p:spPr>
          <a:xfrm>
            <a:off x="339593" y="516988"/>
            <a:ext cx="8138535" cy="584775"/>
          </a:xfrm>
          <a:prstGeom prst="rect">
            <a:avLst/>
          </a:prstGeom>
          <a:solidFill>
            <a:schemeClr val="accent1"/>
          </a:solidFill>
          <a:ln>
            <a:solidFill>
              <a:schemeClr val="tx1"/>
            </a:solidFill>
          </a:ln>
        </p:spPr>
        <p:txBody>
          <a:bodyPr wrap="square">
            <a:spAutoFit/>
          </a:bodyPr>
          <a:lstStyle/>
          <a:p>
            <a:r>
              <a:rPr lang="it-IT" sz="1600" b="1" dirty="0"/>
              <a:t>Secondo il D.lgs. n. 14/2019 ( di cui GU, il 27 settembre 2024, del d.lgs. n. 136 del 13 settembre 2024 - c.d. “Terzo Correttivo)</a:t>
            </a:r>
          </a:p>
        </p:txBody>
      </p:sp>
      <p:sp>
        <p:nvSpPr>
          <p:cNvPr id="8" name="CasellaDiTesto 7">
            <a:extLst>
              <a:ext uri="{FF2B5EF4-FFF2-40B4-BE49-F238E27FC236}">
                <a16:creationId xmlns:a16="http://schemas.microsoft.com/office/drawing/2014/main" id="{72F85945-AE4C-BDF9-4459-F324F5FA714F}"/>
              </a:ext>
            </a:extLst>
          </p:cNvPr>
          <p:cNvSpPr txBox="1"/>
          <p:nvPr/>
        </p:nvSpPr>
        <p:spPr>
          <a:xfrm>
            <a:off x="807877" y="1538639"/>
            <a:ext cx="7704856" cy="338554"/>
          </a:xfrm>
          <a:prstGeom prst="rect">
            <a:avLst/>
          </a:prstGeom>
          <a:noFill/>
          <a:ln>
            <a:solidFill>
              <a:schemeClr val="tx1"/>
            </a:solidFill>
          </a:ln>
        </p:spPr>
        <p:txBody>
          <a:bodyPr wrap="square">
            <a:spAutoFit/>
          </a:bodyPr>
          <a:lstStyle/>
          <a:p>
            <a:pPr algn="just"/>
            <a:r>
              <a:rPr lang="it-IT" sz="1600" b="1" dirty="0"/>
              <a:t>"diagnosi precoce" dello stato di difficoltà dell'impresa</a:t>
            </a:r>
          </a:p>
        </p:txBody>
      </p:sp>
      <p:sp>
        <p:nvSpPr>
          <p:cNvPr id="9" name="Ovale 8">
            <a:extLst>
              <a:ext uri="{FF2B5EF4-FFF2-40B4-BE49-F238E27FC236}">
                <a16:creationId xmlns:a16="http://schemas.microsoft.com/office/drawing/2014/main" id="{8F4E5F22-BDEE-2A63-26A5-9FCF199B4230}"/>
              </a:ext>
            </a:extLst>
          </p:cNvPr>
          <p:cNvSpPr/>
          <p:nvPr/>
        </p:nvSpPr>
        <p:spPr>
          <a:xfrm>
            <a:off x="85591" y="1554527"/>
            <a:ext cx="508004" cy="36933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10" name="Ovale 9">
            <a:extLst>
              <a:ext uri="{FF2B5EF4-FFF2-40B4-BE49-F238E27FC236}">
                <a16:creationId xmlns:a16="http://schemas.microsoft.com/office/drawing/2014/main" id="{668AE3D6-CB24-FF6E-9726-FA1D1E30218E}"/>
              </a:ext>
            </a:extLst>
          </p:cNvPr>
          <p:cNvSpPr/>
          <p:nvPr/>
        </p:nvSpPr>
        <p:spPr>
          <a:xfrm>
            <a:off x="109154" y="2241154"/>
            <a:ext cx="508004" cy="36933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11" name="CasellaDiTesto 10">
            <a:extLst>
              <a:ext uri="{FF2B5EF4-FFF2-40B4-BE49-F238E27FC236}">
                <a16:creationId xmlns:a16="http://schemas.microsoft.com/office/drawing/2014/main" id="{0F8F3E2B-B4F5-59F3-4777-A23EB28B66D6}"/>
              </a:ext>
            </a:extLst>
          </p:cNvPr>
          <p:cNvSpPr txBox="1"/>
          <p:nvPr/>
        </p:nvSpPr>
        <p:spPr>
          <a:xfrm>
            <a:off x="821014" y="1984601"/>
            <a:ext cx="7704856" cy="830997"/>
          </a:xfrm>
          <a:prstGeom prst="rect">
            <a:avLst/>
          </a:prstGeom>
          <a:noFill/>
          <a:ln>
            <a:solidFill>
              <a:schemeClr val="tx1"/>
            </a:solidFill>
          </a:ln>
        </p:spPr>
        <p:txBody>
          <a:bodyPr wrap="square">
            <a:spAutoFit/>
          </a:bodyPr>
          <a:lstStyle/>
          <a:p>
            <a:pPr algn="just"/>
            <a:r>
              <a:rPr lang="it-IT" sz="1600" b="1" dirty="0"/>
              <a:t>"rilevare eventuali squilibri di carattere patrimoniale o economico-finanziario, rapportati alle specifiche caratteristiche dell'impresa e dell'attività svolta dal debitore»</a:t>
            </a:r>
          </a:p>
        </p:txBody>
      </p:sp>
      <p:sp>
        <p:nvSpPr>
          <p:cNvPr id="12" name="Ovale 11">
            <a:extLst>
              <a:ext uri="{FF2B5EF4-FFF2-40B4-BE49-F238E27FC236}">
                <a16:creationId xmlns:a16="http://schemas.microsoft.com/office/drawing/2014/main" id="{7850C093-5EEF-E2F7-1F5E-3111D5EB2D71}"/>
              </a:ext>
            </a:extLst>
          </p:cNvPr>
          <p:cNvSpPr/>
          <p:nvPr/>
        </p:nvSpPr>
        <p:spPr>
          <a:xfrm>
            <a:off x="152984" y="3046430"/>
            <a:ext cx="508004" cy="36933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3</a:t>
            </a:r>
          </a:p>
        </p:txBody>
      </p:sp>
      <p:sp>
        <p:nvSpPr>
          <p:cNvPr id="13" name="CasellaDiTesto 12">
            <a:extLst>
              <a:ext uri="{FF2B5EF4-FFF2-40B4-BE49-F238E27FC236}">
                <a16:creationId xmlns:a16="http://schemas.microsoft.com/office/drawing/2014/main" id="{D0757850-4A71-1487-2D8D-F5DFE2D75CD4}"/>
              </a:ext>
            </a:extLst>
          </p:cNvPr>
          <p:cNvSpPr txBox="1"/>
          <p:nvPr/>
        </p:nvSpPr>
        <p:spPr>
          <a:xfrm>
            <a:off x="821014" y="2938709"/>
            <a:ext cx="7764215" cy="584775"/>
          </a:xfrm>
          <a:prstGeom prst="rect">
            <a:avLst/>
          </a:prstGeom>
          <a:noFill/>
          <a:ln>
            <a:solidFill>
              <a:schemeClr val="tx1"/>
            </a:solidFill>
          </a:ln>
        </p:spPr>
        <p:txBody>
          <a:bodyPr wrap="square">
            <a:spAutoFit/>
          </a:bodyPr>
          <a:lstStyle/>
          <a:p>
            <a:r>
              <a:rPr lang="it-IT" sz="1600" b="1" dirty="0"/>
              <a:t>verificare la sostenibilità dei debiti e le prospettive di continuità aziendale almeno per i 12 mesi successivi </a:t>
            </a:r>
          </a:p>
        </p:txBody>
      </p:sp>
      <p:sp>
        <p:nvSpPr>
          <p:cNvPr id="14" name="Ovale 13">
            <a:extLst>
              <a:ext uri="{FF2B5EF4-FFF2-40B4-BE49-F238E27FC236}">
                <a16:creationId xmlns:a16="http://schemas.microsoft.com/office/drawing/2014/main" id="{06BDD0E0-6151-58AF-EAF7-2DAB43A9E72D}"/>
              </a:ext>
            </a:extLst>
          </p:cNvPr>
          <p:cNvSpPr/>
          <p:nvPr/>
        </p:nvSpPr>
        <p:spPr>
          <a:xfrm>
            <a:off x="176468" y="3807420"/>
            <a:ext cx="508004" cy="36933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4</a:t>
            </a:r>
          </a:p>
        </p:txBody>
      </p:sp>
      <p:sp>
        <p:nvSpPr>
          <p:cNvPr id="15" name="CasellaDiTesto 14">
            <a:extLst>
              <a:ext uri="{FF2B5EF4-FFF2-40B4-BE49-F238E27FC236}">
                <a16:creationId xmlns:a16="http://schemas.microsoft.com/office/drawing/2014/main" id="{6B0F62E0-A229-F610-85DB-667D4B33ACC0}"/>
              </a:ext>
            </a:extLst>
          </p:cNvPr>
          <p:cNvSpPr txBox="1"/>
          <p:nvPr/>
        </p:nvSpPr>
        <p:spPr>
          <a:xfrm>
            <a:off x="798232" y="3677337"/>
            <a:ext cx="7764215" cy="584775"/>
          </a:xfrm>
          <a:prstGeom prst="rect">
            <a:avLst/>
          </a:prstGeom>
          <a:noFill/>
          <a:ln>
            <a:solidFill>
              <a:schemeClr val="tx1"/>
            </a:solidFill>
          </a:ln>
        </p:spPr>
        <p:txBody>
          <a:bodyPr wrap="square">
            <a:spAutoFit/>
          </a:bodyPr>
          <a:lstStyle/>
          <a:p>
            <a:r>
              <a:rPr lang="it-IT" sz="1600" b="1" dirty="0"/>
              <a:t>verificare la sostenibilità dei debiti e le prospettive di continuità aziendale almeno per i 12 mesi successivi </a:t>
            </a:r>
          </a:p>
        </p:txBody>
      </p:sp>
      <p:sp>
        <p:nvSpPr>
          <p:cNvPr id="16" name="CasellaDiTesto 15">
            <a:extLst>
              <a:ext uri="{FF2B5EF4-FFF2-40B4-BE49-F238E27FC236}">
                <a16:creationId xmlns:a16="http://schemas.microsoft.com/office/drawing/2014/main" id="{7304186A-2EBE-CD07-429A-D54CFF2E3E33}"/>
              </a:ext>
            </a:extLst>
          </p:cNvPr>
          <p:cNvSpPr txBox="1"/>
          <p:nvPr/>
        </p:nvSpPr>
        <p:spPr>
          <a:xfrm>
            <a:off x="821015" y="4415965"/>
            <a:ext cx="7764215" cy="1815882"/>
          </a:xfrm>
          <a:prstGeom prst="rect">
            <a:avLst/>
          </a:prstGeom>
          <a:noFill/>
          <a:ln>
            <a:solidFill>
              <a:schemeClr val="tx1"/>
            </a:solidFill>
          </a:ln>
        </p:spPr>
        <p:txBody>
          <a:bodyPr wrap="square">
            <a:spAutoFit/>
          </a:bodyPr>
          <a:lstStyle/>
          <a:p>
            <a:pPr algn="just"/>
            <a:r>
              <a:rPr lang="it-IT" sz="1600" b="1" dirty="0"/>
              <a:t>rilevare i "segnali" rappresentati da:</a:t>
            </a:r>
          </a:p>
          <a:p>
            <a:pPr algn="just"/>
            <a:r>
              <a:rPr lang="it-IT" sz="1600" b="1" dirty="0"/>
              <a:t>• esistenza di debiti per retribuzioni </a:t>
            </a:r>
          </a:p>
          <a:p>
            <a:pPr algn="just"/>
            <a:r>
              <a:rPr lang="it-IT" sz="1600" b="1" dirty="0"/>
              <a:t>• esistenza di debiti verso fornitori scaduti </a:t>
            </a:r>
          </a:p>
          <a:p>
            <a:pPr algn="just"/>
            <a:r>
              <a:rPr lang="it-IT" sz="1600" b="1" dirty="0"/>
              <a:t>• esistenza di esposizioni nei confronti di banche / altri intermediari finanziari </a:t>
            </a:r>
          </a:p>
          <a:p>
            <a:pPr algn="just"/>
            <a:r>
              <a:rPr lang="it-IT" sz="1600" b="1" dirty="0"/>
              <a:t>• esistenza di una o più delle seguenti esposizioni debitorie INPS e INAIL, Agenzia Entrate, Agenzia Riscossione</a:t>
            </a:r>
          </a:p>
        </p:txBody>
      </p:sp>
      <p:sp>
        <p:nvSpPr>
          <p:cNvPr id="17" name="Ovale 16">
            <a:extLst>
              <a:ext uri="{FF2B5EF4-FFF2-40B4-BE49-F238E27FC236}">
                <a16:creationId xmlns:a16="http://schemas.microsoft.com/office/drawing/2014/main" id="{2CDAB2AE-45D6-74AF-1A4E-CA8211D526E1}"/>
              </a:ext>
            </a:extLst>
          </p:cNvPr>
          <p:cNvSpPr/>
          <p:nvPr/>
        </p:nvSpPr>
        <p:spPr>
          <a:xfrm>
            <a:off x="158063" y="4509150"/>
            <a:ext cx="508004" cy="36933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5</a:t>
            </a:r>
          </a:p>
        </p:txBody>
      </p:sp>
    </p:spTree>
    <p:extLst>
      <p:ext uri="{BB962C8B-B14F-4D97-AF65-F5344CB8AC3E}">
        <p14:creationId xmlns:p14="http://schemas.microsoft.com/office/powerpoint/2010/main" val="2148259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1F547-467E-2D3B-42A0-8189235784A2}"/>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5F69522-4532-2246-9540-5257B87C23EE}"/>
              </a:ext>
            </a:extLst>
          </p:cNvPr>
          <p:cNvSpPr>
            <a:spLocks noGrp="1"/>
          </p:cNvSpPr>
          <p:nvPr>
            <p:ph type="sldNum" sz="quarter" idx="10"/>
          </p:nvPr>
        </p:nvSpPr>
        <p:spPr/>
        <p:txBody>
          <a:bodyPr/>
          <a:lstStyle/>
          <a:p>
            <a:pPr>
              <a:defRPr/>
            </a:pPr>
            <a:fld id="{39CF1B48-30B5-442F-BC67-BB53F985A07E}" type="slidenum">
              <a:rPr lang="de-DE" smtClean="0"/>
              <a:pPr>
                <a:defRPr/>
              </a:pPr>
              <a:t>46</a:t>
            </a:fld>
            <a:endParaRPr lang="de-DE"/>
          </a:p>
        </p:txBody>
      </p:sp>
      <p:sp>
        <p:nvSpPr>
          <p:cNvPr id="2" name="Segnaposto numero diapositiva 3">
            <a:extLst>
              <a:ext uri="{FF2B5EF4-FFF2-40B4-BE49-F238E27FC236}">
                <a16:creationId xmlns:a16="http://schemas.microsoft.com/office/drawing/2014/main" id="{09CE3C95-72AD-165E-ECC1-83E563FB8E3D}"/>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46</a:t>
            </a:fld>
            <a:endParaRPr lang="de-DE"/>
          </a:p>
        </p:txBody>
      </p:sp>
      <p:sp>
        <p:nvSpPr>
          <p:cNvPr id="3" name="Segnaposto numero diapositiva 3">
            <a:extLst>
              <a:ext uri="{FF2B5EF4-FFF2-40B4-BE49-F238E27FC236}">
                <a16:creationId xmlns:a16="http://schemas.microsoft.com/office/drawing/2014/main" id="{615F8DDC-62BE-4848-5BB1-6753DD3BE458}"/>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46</a:t>
            </a:fld>
            <a:endParaRPr lang="de-DE"/>
          </a:p>
        </p:txBody>
      </p:sp>
      <p:sp>
        <p:nvSpPr>
          <p:cNvPr id="5" name="Segnaposto numero diapositiva 3">
            <a:extLst>
              <a:ext uri="{FF2B5EF4-FFF2-40B4-BE49-F238E27FC236}">
                <a16:creationId xmlns:a16="http://schemas.microsoft.com/office/drawing/2014/main" id="{FFD5343B-9745-40A6-4E32-9C17364F3EF2}"/>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46</a:t>
            </a:fld>
            <a:endParaRPr lang="de-DE"/>
          </a:p>
        </p:txBody>
      </p:sp>
      <p:sp>
        <p:nvSpPr>
          <p:cNvPr id="6" name="CasellaDiTesto 5">
            <a:extLst>
              <a:ext uri="{FF2B5EF4-FFF2-40B4-BE49-F238E27FC236}">
                <a16:creationId xmlns:a16="http://schemas.microsoft.com/office/drawing/2014/main" id="{40C18651-3022-82E2-32DF-5C1A08B185FC}"/>
              </a:ext>
            </a:extLst>
          </p:cNvPr>
          <p:cNvSpPr txBox="1"/>
          <p:nvPr/>
        </p:nvSpPr>
        <p:spPr>
          <a:xfrm>
            <a:off x="449263" y="949372"/>
            <a:ext cx="2711414" cy="584775"/>
          </a:xfrm>
          <a:prstGeom prst="rect">
            <a:avLst/>
          </a:prstGeom>
          <a:solidFill>
            <a:schemeClr val="accent1">
              <a:lumMod val="90000"/>
            </a:schemeClr>
          </a:solidFill>
          <a:ln w="9525">
            <a:solidFill>
              <a:schemeClr val="tx1">
                <a:lumMod val="50000"/>
                <a:lumOff val="50000"/>
              </a:schemeClr>
            </a:solidFill>
          </a:ln>
        </p:spPr>
        <p:txBody>
          <a:bodyPr wrap="square" rtlCol="0">
            <a:spAutoFit/>
          </a:bodyPr>
          <a:lstStyle>
            <a:defPPr>
              <a:defRPr lang="en-US"/>
            </a:defPPr>
            <a:lvl1pPr marL="457200" indent="-457200" algn="just">
              <a:buFont typeface="+mj-lt"/>
              <a:buAutoNum type="arabicPeriod"/>
              <a:defRPr sz="2000" b="1">
                <a:solidFill>
                  <a:schemeClr val="tx1">
                    <a:lumMod val="65000"/>
                    <a:lumOff val="35000"/>
                  </a:schemeClr>
                </a:solidFill>
                <a:latin typeface="Arial" panose="020B0604020202020204" pitchFamily="34" charset="0"/>
                <a:cs typeface="Arial" panose="020B0604020202020204" pitchFamily="34" charset="0"/>
              </a:defRPr>
            </a:lvl1pPr>
          </a:lstStyle>
          <a:p>
            <a:pPr marL="0" indent="0" algn="ctr">
              <a:buNone/>
            </a:pPr>
            <a:r>
              <a:rPr lang="it-IT" sz="1600" dirty="0">
                <a:latin typeface="+mj-lt"/>
              </a:rPr>
              <a:t>Regolare tenuta</a:t>
            </a:r>
            <a:br>
              <a:rPr lang="it-IT" sz="1600" dirty="0">
                <a:latin typeface="+mj-lt"/>
              </a:rPr>
            </a:br>
            <a:r>
              <a:rPr lang="it-IT" sz="1600" dirty="0">
                <a:latin typeface="+mj-lt"/>
              </a:rPr>
              <a:t>della contabilità</a:t>
            </a:r>
          </a:p>
        </p:txBody>
      </p:sp>
      <p:sp>
        <p:nvSpPr>
          <p:cNvPr id="7" name="CasellaDiTesto 6">
            <a:extLst>
              <a:ext uri="{FF2B5EF4-FFF2-40B4-BE49-F238E27FC236}">
                <a16:creationId xmlns:a16="http://schemas.microsoft.com/office/drawing/2014/main" id="{708FD115-4E24-923A-103E-6323851D29C6}"/>
              </a:ext>
            </a:extLst>
          </p:cNvPr>
          <p:cNvSpPr txBox="1"/>
          <p:nvPr/>
        </p:nvSpPr>
        <p:spPr>
          <a:xfrm>
            <a:off x="4785161" y="916424"/>
            <a:ext cx="4169434" cy="830997"/>
          </a:xfrm>
          <a:prstGeom prst="rect">
            <a:avLst/>
          </a:prstGeom>
          <a:solidFill>
            <a:schemeClr val="accent1">
              <a:lumMod val="90000"/>
            </a:schemeClr>
          </a:solidFill>
          <a:ln w="9525">
            <a:solidFill>
              <a:schemeClr val="tx1">
                <a:lumMod val="50000"/>
                <a:lumOff val="50000"/>
              </a:schemeClr>
            </a:solidFill>
          </a:ln>
        </p:spPr>
        <p:txBody>
          <a:bodyPr wrap="square" rtlCol="0">
            <a:spAutoFit/>
          </a:bodyPr>
          <a:lstStyle>
            <a:defPPr>
              <a:defRPr lang="en-US"/>
            </a:defPPr>
            <a:lvl1pPr marL="457200" indent="-457200" algn="just">
              <a:buFont typeface="+mj-lt"/>
              <a:buAutoNum type="arabicPeriod"/>
              <a:defRPr sz="2000" b="1">
                <a:solidFill>
                  <a:schemeClr val="tx1">
                    <a:lumMod val="65000"/>
                    <a:lumOff val="35000"/>
                  </a:schemeClr>
                </a:solidFill>
                <a:latin typeface="Arial" panose="020B0604020202020204" pitchFamily="34" charset="0"/>
                <a:cs typeface="Arial" panose="020B0604020202020204" pitchFamily="34" charset="0"/>
              </a:defRPr>
            </a:lvl1pPr>
          </a:lstStyle>
          <a:p>
            <a:pPr marL="0" indent="0" algn="ctr">
              <a:buNone/>
            </a:pPr>
            <a:r>
              <a:rPr lang="it-IT" sz="1600" dirty="0">
                <a:latin typeface="+mj-lt"/>
              </a:rPr>
              <a:t>Corretta rilevazione </a:t>
            </a:r>
            <a:br>
              <a:rPr lang="it-IT" sz="1600" dirty="0">
                <a:latin typeface="+mj-lt"/>
              </a:rPr>
            </a:br>
            <a:r>
              <a:rPr lang="it-IT" sz="1600" dirty="0">
                <a:latin typeface="+mj-lt"/>
              </a:rPr>
              <a:t>dei fatti di gestione </a:t>
            </a:r>
            <a:br>
              <a:rPr lang="it-IT" sz="1600" dirty="0">
                <a:latin typeface="+mj-lt"/>
              </a:rPr>
            </a:br>
            <a:r>
              <a:rPr lang="it-IT" sz="1600" dirty="0">
                <a:latin typeface="+mj-lt"/>
              </a:rPr>
              <a:t>nelle scritture contabili </a:t>
            </a:r>
          </a:p>
        </p:txBody>
      </p:sp>
      <p:sp>
        <p:nvSpPr>
          <p:cNvPr id="8" name="Rettangolo 7">
            <a:extLst>
              <a:ext uri="{FF2B5EF4-FFF2-40B4-BE49-F238E27FC236}">
                <a16:creationId xmlns:a16="http://schemas.microsoft.com/office/drawing/2014/main" id="{85A67661-2DC1-BC48-8CA1-CF029B27FEDD}"/>
              </a:ext>
            </a:extLst>
          </p:cNvPr>
          <p:cNvSpPr/>
          <p:nvPr/>
        </p:nvSpPr>
        <p:spPr>
          <a:xfrm>
            <a:off x="181385" y="2144118"/>
            <a:ext cx="4039257" cy="2718742"/>
          </a:xfrm>
          <a:prstGeom prst="rect">
            <a:avLst/>
          </a:prstGeom>
          <a:ln w="9525">
            <a:solidFill>
              <a:schemeClr val="tx1">
                <a:lumMod val="50000"/>
                <a:lumOff val="50000"/>
              </a:schemeClr>
            </a:solidFill>
          </a:ln>
        </p:spPr>
        <p:txBody>
          <a:bodyPr wrap="square">
            <a:noAutofit/>
          </a:bodyPr>
          <a:lstStyle/>
          <a:p>
            <a:pPr algn="just">
              <a:lnSpc>
                <a:spcPct val="90000"/>
              </a:lnSpc>
              <a:spcBef>
                <a:spcPts val="1000"/>
              </a:spcBef>
            </a:pPr>
            <a:r>
              <a:rPr lang="it-IT" sz="1400" dirty="0">
                <a:solidFill>
                  <a:schemeClr val="tx1">
                    <a:lumMod val="65000"/>
                    <a:lumOff val="35000"/>
                  </a:schemeClr>
                </a:solidFill>
                <a:latin typeface="+mj-lt"/>
                <a:cs typeface="Arial" panose="020B0604020202020204" pitchFamily="34" charset="0"/>
              </a:rPr>
              <a:t>Il revisore ha la </a:t>
            </a:r>
            <a:r>
              <a:rPr lang="it-IT" sz="1400" b="1" dirty="0">
                <a:solidFill>
                  <a:schemeClr val="tx1">
                    <a:lumMod val="65000"/>
                    <a:lumOff val="35000"/>
                  </a:schemeClr>
                </a:solidFill>
                <a:latin typeface="+mj-lt"/>
                <a:cs typeface="Arial" panose="020B0604020202020204" pitchFamily="34" charset="0"/>
              </a:rPr>
              <a:t>responsabilità</a:t>
            </a:r>
            <a:r>
              <a:rPr lang="it-IT" sz="1400" dirty="0">
                <a:solidFill>
                  <a:schemeClr val="tx1">
                    <a:lumMod val="65000"/>
                    <a:lumOff val="35000"/>
                  </a:schemeClr>
                </a:solidFill>
                <a:latin typeface="+mj-lt"/>
                <a:cs typeface="Arial" panose="020B0604020202020204" pitchFamily="34" charset="0"/>
              </a:rPr>
              <a:t>:</a:t>
            </a:r>
          </a:p>
          <a:p>
            <a:pPr marL="342900" indent="-342900" algn="just">
              <a:lnSpc>
                <a:spcPct val="90000"/>
              </a:lnSpc>
              <a:spcBef>
                <a:spcPts val="1000"/>
              </a:spcBef>
              <a:buFont typeface="Arial" panose="020B0604020202020204" pitchFamily="34" charset="0"/>
              <a:buChar char="•"/>
            </a:pPr>
            <a:r>
              <a:rPr lang="it-IT" sz="1400" b="1" dirty="0">
                <a:solidFill>
                  <a:schemeClr val="tx1">
                    <a:lumMod val="65000"/>
                    <a:lumOff val="35000"/>
                  </a:schemeClr>
                </a:solidFill>
                <a:latin typeface="+mj-lt"/>
                <a:cs typeface="Arial" panose="020B0604020202020204" pitchFamily="34" charset="0"/>
              </a:rPr>
              <a:t>di verificare la regolare tenuta della contabilità sociale attraverso lo svolgimento delle procedure previste nel principio SA Italia 250 B.</a:t>
            </a:r>
          </a:p>
          <a:p>
            <a:pPr algn="just">
              <a:lnSpc>
                <a:spcPct val="90000"/>
              </a:lnSpc>
              <a:spcBef>
                <a:spcPts val="1000"/>
              </a:spcBef>
            </a:pPr>
            <a:r>
              <a:rPr lang="it-IT" sz="1400" dirty="0">
                <a:solidFill>
                  <a:schemeClr val="tx1">
                    <a:lumMod val="65000"/>
                    <a:lumOff val="35000"/>
                  </a:schemeClr>
                </a:solidFill>
                <a:latin typeface="+mj-lt"/>
                <a:cs typeface="Arial" panose="020B0604020202020204" pitchFamily="34" charset="0"/>
              </a:rPr>
              <a:t>Lo svolgimento di tali procedure specifiche consente al revisore di acquisire informazioni utili anche ai fini della revisione contabile del bilancio.</a:t>
            </a:r>
          </a:p>
        </p:txBody>
      </p:sp>
      <p:sp>
        <p:nvSpPr>
          <p:cNvPr id="9" name="Rettangolo 8">
            <a:extLst>
              <a:ext uri="{FF2B5EF4-FFF2-40B4-BE49-F238E27FC236}">
                <a16:creationId xmlns:a16="http://schemas.microsoft.com/office/drawing/2014/main" id="{54572513-EEFA-3682-F674-8CBCCC2BD158}"/>
              </a:ext>
            </a:extLst>
          </p:cNvPr>
          <p:cNvSpPr/>
          <p:nvPr/>
        </p:nvSpPr>
        <p:spPr>
          <a:xfrm>
            <a:off x="4572000" y="2099918"/>
            <a:ext cx="4261160" cy="1965666"/>
          </a:xfrm>
          <a:prstGeom prst="rect">
            <a:avLst/>
          </a:prstGeom>
          <a:ln w="9525">
            <a:solidFill>
              <a:schemeClr val="tx1">
                <a:lumMod val="50000"/>
                <a:lumOff val="50000"/>
              </a:schemeClr>
            </a:solidFill>
          </a:ln>
        </p:spPr>
        <p:txBody>
          <a:bodyPr wrap="square">
            <a:spAutoFit/>
          </a:bodyPr>
          <a:lstStyle/>
          <a:p>
            <a:pPr algn="just">
              <a:lnSpc>
                <a:spcPct val="90000"/>
              </a:lnSpc>
              <a:spcBef>
                <a:spcPts val="1000"/>
              </a:spcBef>
            </a:pPr>
            <a:r>
              <a:rPr lang="it-IT" sz="1400" dirty="0">
                <a:solidFill>
                  <a:schemeClr val="tx1">
                    <a:lumMod val="65000"/>
                    <a:lumOff val="35000"/>
                  </a:schemeClr>
                </a:solidFill>
                <a:latin typeface="+mj-lt"/>
                <a:cs typeface="Arial" panose="020B0604020202020204" pitchFamily="34" charset="0"/>
              </a:rPr>
              <a:t>Il revisore ha la </a:t>
            </a:r>
            <a:r>
              <a:rPr lang="it-IT" sz="1400" b="1" dirty="0">
                <a:solidFill>
                  <a:schemeClr val="tx1">
                    <a:lumMod val="65000"/>
                    <a:lumOff val="35000"/>
                  </a:schemeClr>
                </a:solidFill>
                <a:latin typeface="+mj-lt"/>
                <a:cs typeface="Arial" panose="020B0604020202020204" pitchFamily="34" charset="0"/>
              </a:rPr>
              <a:t>responsabilità</a:t>
            </a:r>
            <a:r>
              <a:rPr lang="it-IT" sz="1400" dirty="0">
                <a:solidFill>
                  <a:schemeClr val="tx1">
                    <a:lumMod val="65000"/>
                    <a:lumOff val="35000"/>
                  </a:schemeClr>
                </a:solidFill>
                <a:latin typeface="+mj-lt"/>
                <a:cs typeface="Arial" panose="020B0604020202020204" pitchFamily="34" charset="0"/>
              </a:rPr>
              <a:t>:</a:t>
            </a:r>
          </a:p>
          <a:p>
            <a:pPr marL="342900" indent="-342900" algn="just">
              <a:lnSpc>
                <a:spcPct val="90000"/>
              </a:lnSpc>
              <a:spcBef>
                <a:spcPts val="1000"/>
              </a:spcBef>
              <a:buFont typeface="Arial" panose="020B0604020202020204" pitchFamily="34" charset="0"/>
              <a:buChar char="•"/>
            </a:pPr>
            <a:r>
              <a:rPr lang="it-IT" sz="1400" b="1" dirty="0">
                <a:solidFill>
                  <a:schemeClr val="tx1">
                    <a:lumMod val="65000"/>
                    <a:lumOff val="35000"/>
                  </a:schemeClr>
                </a:solidFill>
                <a:latin typeface="+mj-lt"/>
                <a:cs typeface="Arial" panose="020B0604020202020204" pitchFamily="34" charset="0"/>
              </a:rPr>
              <a:t>di verificare la corretta rilevazione dei fatti di gestione nelle scritture contabili attraverso lo svolgimento delle procedure di revisione </a:t>
            </a:r>
            <a:r>
              <a:rPr lang="it-IT" sz="1400" dirty="0">
                <a:solidFill>
                  <a:schemeClr val="tx1">
                    <a:lumMod val="65000"/>
                    <a:lumOff val="35000"/>
                  </a:schemeClr>
                </a:solidFill>
                <a:latin typeface="+mj-lt"/>
                <a:cs typeface="Arial" panose="020B0604020202020204" pitchFamily="34" charset="0"/>
              </a:rPr>
              <a:t>finalizzate all’espressione del giudizio sul bilancio descritte nei principi di revisione ISA Italia che disciplinano la revisione contabile del bilancio (</a:t>
            </a:r>
            <a:r>
              <a:rPr lang="it-IT" sz="1400" i="1" dirty="0">
                <a:solidFill>
                  <a:schemeClr val="tx1">
                    <a:lumMod val="65000"/>
                    <a:lumOff val="35000"/>
                  </a:schemeClr>
                </a:solidFill>
                <a:latin typeface="+mj-lt"/>
                <a:cs typeface="Arial" panose="020B0604020202020204" pitchFamily="34" charset="0"/>
              </a:rPr>
              <a:t>Audit</a:t>
            </a:r>
            <a:r>
              <a:rPr lang="it-IT" sz="1400" dirty="0">
                <a:solidFill>
                  <a:schemeClr val="tx1">
                    <a:lumMod val="65000"/>
                    <a:lumOff val="35000"/>
                  </a:schemeClr>
                </a:solidFill>
                <a:latin typeface="+mj-lt"/>
                <a:cs typeface="Arial" panose="020B0604020202020204" pitchFamily="34" charset="0"/>
              </a:rPr>
              <a:t>).</a:t>
            </a:r>
          </a:p>
        </p:txBody>
      </p:sp>
      <p:sp>
        <p:nvSpPr>
          <p:cNvPr id="10" name="Freccia in giù 9">
            <a:extLst>
              <a:ext uri="{FF2B5EF4-FFF2-40B4-BE49-F238E27FC236}">
                <a16:creationId xmlns:a16="http://schemas.microsoft.com/office/drawing/2014/main" id="{45B1B12C-131E-FC1B-DA97-1CA633C565A8}"/>
              </a:ext>
            </a:extLst>
          </p:cNvPr>
          <p:cNvSpPr/>
          <p:nvPr/>
        </p:nvSpPr>
        <p:spPr bwMode="auto">
          <a:xfrm>
            <a:off x="1408926" y="1566946"/>
            <a:ext cx="792088" cy="396697"/>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12" name="Titolo 1">
            <a:extLst>
              <a:ext uri="{FF2B5EF4-FFF2-40B4-BE49-F238E27FC236}">
                <a16:creationId xmlns:a16="http://schemas.microsoft.com/office/drawing/2014/main" id="{A2499BA3-D8C6-7878-DEB1-36B9207854A7}"/>
              </a:ext>
            </a:extLst>
          </p:cNvPr>
          <p:cNvSpPr>
            <a:spLocks noGrp="1"/>
          </p:cNvSpPr>
          <p:nvPr>
            <p:ph type="title"/>
          </p:nvPr>
        </p:nvSpPr>
        <p:spPr>
          <a:xfrm>
            <a:off x="449263" y="166106"/>
            <a:ext cx="8527913" cy="307777"/>
          </a:xfrm>
        </p:spPr>
        <p:txBody>
          <a:bodyPr/>
          <a:lstStyle/>
          <a:p>
            <a:r>
              <a:rPr lang="it-IT" sz="2000" b="1" dirty="0"/>
              <a:t>VERIFICHE PERIODICHE DEI REVISORI (2)</a:t>
            </a:r>
          </a:p>
        </p:txBody>
      </p:sp>
      <p:sp>
        <p:nvSpPr>
          <p:cNvPr id="13" name="CasellaDiTesto 12">
            <a:extLst>
              <a:ext uri="{FF2B5EF4-FFF2-40B4-BE49-F238E27FC236}">
                <a16:creationId xmlns:a16="http://schemas.microsoft.com/office/drawing/2014/main" id="{7602DC13-6D91-BAE5-156B-D16AA83A110B}"/>
              </a:ext>
            </a:extLst>
          </p:cNvPr>
          <p:cNvSpPr txBox="1"/>
          <p:nvPr/>
        </p:nvSpPr>
        <p:spPr>
          <a:xfrm>
            <a:off x="3075586" y="560380"/>
            <a:ext cx="3321509" cy="338554"/>
          </a:xfrm>
          <a:prstGeom prst="rect">
            <a:avLst/>
          </a:prstGeom>
          <a:solidFill>
            <a:srgbClr val="FFFF00"/>
          </a:solidFill>
          <a:ln>
            <a:solidFill>
              <a:schemeClr val="tx1"/>
            </a:solidFill>
          </a:ln>
        </p:spPr>
        <p:txBody>
          <a:bodyPr wrap="square" rtlCol="0">
            <a:spAutoFit/>
          </a:bodyPr>
          <a:lstStyle/>
          <a:p>
            <a:pPr algn="ctr"/>
            <a:r>
              <a:rPr lang="it-IT" sz="1600" b="1" dirty="0"/>
              <a:t>SA ITALIA 250B</a:t>
            </a:r>
            <a:endParaRPr lang="it-IT" sz="1600" b="1" dirty="0">
              <a:highlight>
                <a:srgbClr val="FFFF00"/>
              </a:highlight>
            </a:endParaRPr>
          </a:p>
        </p:txBody>
      </p:sp>
      <p:sp>
        <p:nvSpPr>
          <p:cNvPr id="14" name="Freccia in giù 13">
            <a:extLst>
              <a:ext uri="{FF2B5EF4-FFF2-40B4-BE49-F238E27FC236}">
                <a16:creationId xmlns:a16="http://schemas.microsoft.com/office/drawing/2014/main" id="{47604E85-1AF5-0D92-E127-B3E4F2EFE2AA}"/>
              </a:ext>
            </a:extLst>
          </p:cNvPr>
          <p:cNvSpPr/>
          <p:nvPr/>
        </p:nvSpPr>
        <p:spPr bwMode="auto">
          <a:xfrm>
            <a:off x="6473834" y="1747421"/>
            <a:ext cx="792088" cy="396697"/>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15" name="CasellaDiTesto 14">
            <a:extLst>
              <a:ext uri="{FF2B5EF4-FFF2-40B4-BE49-F238E27FC236}">
                <a16:creationId xmlns:a16="http://schemas.microsoft.com/office/drawing/2014/main" id="{B3601F56-EC9A-E753-58D1-B6917BFC521F}"/>
              </a:ext>
            </a:extLst>
          </p:cNvPr>
          <p:cNvSpPr txBox="1"/>
          <p:nvPr/>
        </p:nvSpPr>
        <p:spPr>
          <a:xfrm>
            <a:off x="1655676" y="5529727"/>
            <a:ext cx="5832648" cy="584775"/>
          </a:xfrm>
          <a:prstGeom prst="rect">
            <a:avLst/>
          </a:prstGeom>
          <a:solidFill>
            <a:srgbClr val="FFFF00"/>
          </a:solidFill>
          <a:ln>
            <a:solidFill>
              <a:schemeClr val="tx1"/>
            </a:solidFill>
          </a:ln>
        </p:spPr>
        <p:txBody>
          <a:bodyPr wrap="square" rtlCol="0">
            <a:spAutoFit/>
          </a:bodyPr>
          <a:lstStyle/>
          <a:p>
            <a:pPr algn="ctr"/>
            <a:r>
              <a:rPr lang="it-IT" sz="1600" b="1" dirty="0"/>
              <a:t>SA ITALIA 250B, nulla riporta in merito alla review del Bilancio Periodico</a:t>
            </a:r>
            <a:endParaRPr lang="it-IT" sz="1600" b="1" dirty="0">
              <a:highlight>
                <a:srgbClr val="FFFF00"/>
              </a:highlight>
            </a:endParaRPr>
          </a:p>
        </p:txBody>
      </p:sp>
      <p:sp>
        <p:nvSpPr>
          <p:cNvPr id="16" name="Freccia in giù 15">
            <a:extLst>
              <a:ext uri="{FF2B5EF4-FFF2-40B4-BE49-F238E27FC236}">
                <a16:creationId xmlns:a16="http://schemas.microsoft.com/office/drawing/2014/main" id="{6370AE53-F47E-AE70-C708-B6C27F2A0B81}"/>
              </a:ext>
            </a:extLst>
          </p:cNvPr>
          <p:cNvSpPr/>
          <p:nvPr/>
        </p:nvSpPr>
        <p:spPr bwMode="auto">
          <a:xfrm>
            <a:off x="3723332" y="4955322"/>
            <a:ext cx="1697335" cy="50405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644364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6A16B-C470-06F0-8050-8039B2D51FBC}"/>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ADF0797F-5E45-CFE8-BA0B-D5D1B60CDBAE}"/>
              </a:ext>
            </a:extLst>
          </p:cNvPr>
          <p:cNvSpPr>
            <a:spLocks noGrp="1"/>
          </p:cNvSpPr>
          <p:nvPr>
            <p:ph type="sldNum" sz="quarter" idx="10"/>
          </p:nvPr>
        </p:nvSpPr>
        <p:spPr/>
        <p:txBody>
          <a:bodyPr/>
          <a:lstStyle/>
          <a:p>
            <a:pPr>
              <a:defRPr/>
            </a:pPr>
            <a:fld id="{39CF1B48-30B5-442F-BC67-BB53F985A07E}" type="slidenum">
              <a:rPr lang="de-DE" smtClean="0"/>
              <a:pPr>
                <a:defRPr/>
              </a:pPr>
              <a:t>47</a:t>
            </a:fld>
            <a:endParaRPr lang="de-DE"/>
          </a:p>
        </p:txBody>
      </p:sp>
      <p:sp>
        <p:nvSpPr>
          <p:cNvPr id="2" name="Segnaposto numero diapositiva 3">
            <a:extLst>
              <a:ext uri="{FF2B5EF4-FFF2-40B4-BE49-F238E27FC236}">
                <a16:creationId xmlns:a16="http://schemas.microsoft.com/office/drawing/2014/main" id="{DA94E2D8-DEE4-E0AD-D2C2-C74965AD9D57}"/>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47</a:t>
            </a:fld>
            <a:endParaRPr lang="de-DE"/>
          </a:p>
        </p:txBody>
      </p:sp>
      <p:sp>
        <p:nvSpPr>
          <p:cNvPr id="3" name="Segnaposto numero diapositiva 3">
            <a:extLst>
              <a:ext uri="{FF2B5EF4-FFF2-40B4-BE49-F238E27FC236}">
                <a16:creationId xmlns:a16="http://schemas.microsoft.com/office/drawing/2014/main" id="{A7D00BCF-2C49-9037-2CE5-E0E2B1D95F7E}"/>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47</a:t>
            </a:fld>
            <a:endParaRPr lang="de-DE"/>
          </a:p>
        </p:txBody>
      </p:sp>
      <p:sp>
        <p:nvSpPr>
          <p:cNvPr id="6" name="CasellaDiTesto 5">
            <a:extLst>
              <a:ext uri="{FF2B5EF4-FFF2-40B4-BE49-F238E27FC236}">
                <a16:creationId xmlns:a16="http://schemas.microsoft.com/office/drawing/2014/main" id="{E001D8B9-AC45-30D5-1581-A7722847B6F6}"/>
              </a:ext>
            </a:extLst>
          </p:cNvPr>
          <p:cNvSpPr txBox="1"/>
          <p:nvPr/>
        </p:nvSpPr>
        <p:spPr>
          <a:xfrm>
            <a:off x="597161" y="542727"/>
            <a:ext cx="7416824" cy="584775"/>
          </a:xfrm>
          <a:prstGeom prst="rect">
            <a:avLst/>
          </a:prstGeom>
          <a:solidFill>
            <a:srgbClr val="FFFF00"/>
          </a:solidFill>
          <a:ln>
            <a:solidFill>
              <a:schemeClr val="tx1"/>
            </a:solidFill>
          </a:ln>
        </p:spPr>
        <p:txBody>
          <a:bodyPr wrap="square" rtlCol="0">
            <a:spAutoFit/>
          </a:bodyPr>
          <a:lstStyle/>
          <a:p>
            <a:r>
              <a:rPr lang="it-IT" sz="1600" b="1" dirty="0"/>
              <a:t>IL BILANCIO PERIODICO PER I REVISORI DEVE RECEPIRE DISPOSIZIONI DEL CCI</a:t>
            </a:r>
            <a:endParaRPr lang="it-IT" sz="1600" b="1" dirty="0">
              <a:highlight>
                <a:srgbClr val="FFFF00"/>
              </a:highlight>
            </a:endParaRPr>
          </a:p>
        </p:txBody>
      </p:sp>
      <p:sp>
        <p:nvSpPr>
          <p:cNvPr id="7" name="object 2">
            <a:extLst>
              <a:ext uri="{FF2B5EF4-FFF2-40B4-BE49-F238E27FC236}">
                <a16:creationId xmlns:a16="http://schemas.microsoft.com/office/drawing/2014/main" id="{EEA9BCCF-A0D9-7493-AB04-5EBCEA062F14}"/>
              </a:ext>
            </a:extLst>
          </p:cNvPr>
          <p:cNvSpPr txBox="1"/>
          <p:nvPr/>
        </p:nvSpPr>
        <p:spPr>
          <a:xfrm>
            <a:off x="461936" y="4149080"/>
            <a:ext cx="3020043" cy="536685"/>
          </a:xfrm>
          <a:prstGeom prst="rect">
            <a:avLst/>
          </a:prstGeom>
          <a:solidFill>
            <a:schemeClr val="accent1"/>
          </a:solidFill>
          <a:ln>
            <a:solidFill>
              <a:schemeClr val="tx1"/>
            </a:solidFill>
          </a:ln>
        </p:spPr>
        <p:txBody>
          <a:bodyPr vert="horz" wrap="square" lIns="0" tIns="13335" rIns="0" bIns="0" rtlCol="0">
            <a:spAutoFit/>
          </a:bodyPr>
          <a:lstStyle/>
          <a:p>
            <a:pPr marL="12700" marR="231775" algn="ctr">
              <a:lnSpc>
                <a:spcPct val="100000"/>
              </a:lnSpc>
            </a:pPr>
            <a:r>
              <a:rPr lang="it-IT" sz="1600" b="1" dirty="0">
                <a:latin typeface="+mj-lt"/>
                <a:cs typeface="Calibri" panose="020F0502020204030204" pitchFamily="34" charset="0"/>
              </a:rPr>
              <a:t>BILANCIO PERIODICO</a:t>
            </a:r>
          </a:p>
          <a:p>
            <a:pPr marL="12700" marR="231775" algn="ctr">
              <a:lnSpc>
                <a:spcPct val="100000"/>
              </a:lnSpc>
            </a:pPr>
            <a:endParaRPr sz="1800" b="1" dirty="0">
              <a:latin typeface="+mj-lt"/>
              <a:cs typeface="Calibri" panose="020F0502020204030204" pitchFamily="34" charset="0"/>
            </a:endParaRPr>
          </a:p>
        </p:txBody>
      </p:sp>
      <p:sp>
        <p:nvSpPr>
          <p:cNvPr id="8" name="Titolo 1">
            <a:extLst>
              <a:ext uri="{FF2B5EF4-FFF2-40B4-BE49-F238E27FC236}">
                <a16:creationId xmlns:a16="http://schemas.microsoft.com/office/drawing/2014/main" id="{E019D5C8-3AD1-E86C-0F5D-67226A94845B}"/>
              </a:ext>
            </a:extLst>
          </p:cNvPr>
          <p:cNvSpPr>
            <a:spLocks noGrp="1"/>
          </p:cNvSpPr>
          <p:nvPr>
            <p:ph type="title"/>
          </p:nvPr>
        </p:nvSpPr>
        <p:spPr>
          <a:xfrm>
            <a:off x="388992" y="112354"/>
            <a:ext cx="8155185" cy="307777"/>
          </a:xfrm>
        </p:spPr>
        <p:txBody>
          <a:bodyPr/>
          <a:lstStyle/>
          <a:p>
            <a:r>
              <a:rPr lang="it-IT" sz="2000" b="1" dirty="0"/>
              <a:t>VERIFICHE PERIODICHE DEI REVISORI (3)</a:t>
            </a:r>
          </a:p>
        </p:txBody>
      </p:sp>
      <p:sp>
        <p:nvSpPr>
          <p:cNvPr id="9" name="object 2">
            <a:extLst>
              <a:ext uri="{FF2B5EF4-FFF2-40B4-BE49-F238E27FC236}">
                <a16:creationId xmlns:a16="http://schemas.microsoft.com/office/drawing/2014/main" id="{0F9C8036-4C75-90A8-147C-A060BCEA1A07}"/>
              </a:ext>
            </a:extLst>
          </p:cNvPr>
          <p:cNvSpPr txBox="1"/>
          <p:nvPr/>
        </p:nvSpPr>
        <p:spPr>
          <a:xfrm>
            <a:off x="473041" y="4878001"/>
            <a:ext cx="3020043" cy="536685"/>
          </a:xfrm>
          <a:prstGeom prst="rect">
            <a:avLst/>
          </a:prstGeom>
          <a:solidFill>
            <a:schemeClr val="accent1"/>
          </a:solidFill>
          <a:ln>
            <a:solidFill>
              <a:schemeClr val="tx1"/>
            </a:solidFill>
          </a:ln>
        </p:spPr>
        <p:txBody>
          <a:bodyPr vert="horz" wrap="square" lIns="0" tIns="13335" rIns="0" bIns="0" rtlCol="0">
            <a:spAutoFit/>
          </a:bodyPr>
          <a:lstStyle/>
          <a:p>
            <a:pPr marL="12700" marR="231775" algn="ctr">
              <a:lnSpc>
                <a:spcPct val="100000"/>
              </a:lnSpc>
            </a:pPr>
            <a:r>
              <a:rPr lang="it-IT" sz="1600" b="1" dirty="0">
                <a:latin typeface="+mj-lt"/>
                <a:cs typeface="Calibri" panose="020F0502020204030204" pitchFamily="34" charset="0"/>
              </a:rPr>
              <a:t>BUDGET DI ESERCIZIO</a:t>
            </a:r>
          </a:p>
          <a:p>
            <a:pPr marL="12700" marR="231775" algn="ctr">
              <a:lnSpc>
                <a:spcPct val="100000"/>
              </a:lnSpc>
            </a:pPr>
            <a:endParaRPr sz="1800" b="1" dirty="0">
              <a:latin typeface="+mj-lt"/>
              <a:cs typeface="Calibri" panose="020F0502020204030204" pitchFamily="34" charset="0"/>
            </a:endParaRPr>
          </a:p>
        </p:txBody>
      </p:sp>
      <p:sp>
        <p:nvSpPr>
          <p:cNvPr id="10" name="Parentesi graffa chiusa 9">
            <a:extLst>
              <a:ext uri="{FF2B5EF4-FFF2-40B4-BE49-F238E27FC236}">
                <a16:creationId xmlns:a16="http://schemas.microsoft.com/office/drawing/2014/main" id="{83E39127-C00C-B0E4-102B-1308EF0EC2D6}"/>
              </a:ext>
            </a:extLst>
          </p:cNvPr>
          <p:cNvSpPr/>
          <p:nvPr/>
        </p:nvSpPr>
        <p:spPr bwMode="auto">
          <a:xfrm>
            <a:off x="3705948" y="3835547"/>
            <a:ext cx="678929" cy="1912321"/>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11" name="object 2">
            <a:extLst>
              <a:ext uri="{FF2B5EF4-FFF2-40B4-BE49-F238E27FC236}">
                <a16:creationId xmlns:a16="http://schemas.microsoft.com/office/drawing/2014/main" id="{CFB3B3C2-5F64-F647-3BA3-C8E5C419DD34}"/>
              </a:ext>
            </a:extLst>
          </p:cNvPr>
          <p:cNvSpPr txBox="1"/>
          <p:nvPr/>
        </p:nvSpPr>
        <p:spPr>
          <a:xfrm>
            <a:off x="4580212" y="4080020"/>
            <a:ext cx="3020043" cy="536685"/>
          </a:xfrm>
          <a:prstGeom prst="rect">
            <a:avLst/>
          </a:prstGeom>
          <a:solidFill>
            <a:srgbClr val="FFC000"/>
          </a:solidFill>
          <a:ln>
            <a:solidFill>
              <a:schemeClr val="tx1"/>
            </a:solidFill>
          </a:ln>
        </p:spPr>
        <p:txBody>
          <a:bodyPr vert="horz" wrap="square" lIns="0" tIns="13335" rIns="0" bIns="0" rtlCol="0">
            <a:spAutoFit/>
          </a:bodyPr>
          <a:lstStyle/>
          <a:p>
            <a:pPr marL="12700" marR="231775" algn="ctr">
              <a:lnSpc>
                <a:spcPct val="100000"/>
              </a:lnSpc>
            </a:pPr>
            <a:r>
              <a:rPr lang="it-IT" sz="1600" b="1" dirty="0">
                <a:latin typeface="+mj-lt"/>
                <a:cs typeface="Calibri" panose="020F0502020204030204" pitchFamily="34" charset="0"/>
              </a:rPr>
              <a:t>Indicatori Periodici </a:t>
            </a:r>
          </a:p>
          <a:p>
            <a:pPr marL="12700" marR="231775" algn="ctr">
              <a:lnSpc>
                <a:spcPct val="100000"/>
              </a:lnSpc>
            </a:pPr>
            <a:endParaRPr sz="1800" b="1" dirty="0">
              <a:latin typeface="+mj-lt"/>
              <a:cs typeface="Calibri" panose="020F0502020204030204" pitchFamily="34" charset="0"/>
            </a:endParaRPr>
          </a:p>
        </p:txBody>
      </p:sp>
      <p:sp>
        <p:nvSpPr>
          <p:cNvPr id="12" name="object 2">
            <a:extLst>
              <a:ext uri="{FF2B5EF4-FFF2-40B4-BE49-F238E27FC236}">
                <a16:creationId xmlns:a16="http://schemas.microsoft.com/office/drawing/2014/main" id="{9286132A-0565-163E-8C62-9C43B2B8CCF5}"/>
              </a:ext>
            </a:extLst>
          </p:cNvPr>
          <p:cNvSpPr txBox="1"/>
          <p:nvPr/>
        </p:nvSpPr>
        <p:spPr>
          <a:xfrm>
            <a:off x="4545332" y="4820888"/>
            <a:ext cx="3020043" cy="536685"/>
          </a:xfrm>
          <a:prstGeom prst="rect">
            <a:avLst/>
          </a:prstGeom>
          <a:solidFill>
            <a:srgbClr val="FFC000"/>
          </a:solidFill>
          <a:ln>
            <a:solidFill>
              <a:schemeClr val="tx1"/>
            </a:solidFill>
          </a:ln>
        </p:spPr>
        <p:txBody>
          <a:bodyPr vert="horz" wrap="square" lIns="0" tIns="13335" rIns="0" bIns="0" rtlCol="0">
            <a:spAutoFit/>
          </a:bodyPr>
          <a:lstStyle/>
          <a:p>
            <a:pPr marL="12700" marR="231775" algn="ctr">
              <a:lnSpc>
                <a:spcPct val="100000"/>
              </a:lnSpc>
            </a:pPr>
            <a:r>
              <a:rPr lang="it-IT" sz="1600" b="1" dirty="0">
                <a:latin typeface="+mj-lt"/>
                <a:cs typeface="Calibri" panose="020F0502020204030204" pitchFamily="34" charset="0"/>
              </a:rPr>
              <a:t>Analisi Scostamenti</a:t>
            </a:r>
          </a:p>
          <a:p>
            <a:pPr marL="12700" marR="231775" algn="ctr">
              <a:lnSpc>
                <a:spcPct val="100000"/>
              </a:lnSpc>
            </a:pPr>
            <a:endParaRPr sz="1800" b="1" dirty="0">
              <a:latin typeface="+mj-lt"/>
              <a:cs typeface="Calibri" panose="020F0502020204030204" pitchFamily="34" charset="0"/>
            </a:endParaRPr>
          </a:p>
        </p:txBody>
      </p:sp>
      <p:sp>
        <p:nvSpPr>
          <p:cNvPr id="14" name="CasellaDiTesto 13">
            <a:extLst>
              <a:ext uri="{FF2B5EF4-FFF2-40B4-BE49-F238E27FC236}">
                <a16:creationId xmlns:a16="http://schemas.microsoft.com/office/drawing/2014/main" id="{79814910-5BB6-B588-2BBA-8584BED801E1}"/>
              </a:ext>
            </a:extLst>
          </p:cNvPr>
          <p:cNvSpPr txBox="1"/>
          <p:nvPr/>
        </p:nvSpPr>
        <p:spPr>
          <a:xfrm>
            <a:off x="224320" y="1173812"/>
            <a:ext cx="8812176" cy="2800767"/>
          </a:xfrm>
          <a:prstGeom prst="rect">
            <a:avLst/>
          </a:prstGeom>
          <a:noFill/>
          <a:ln>
            <a:solidFill>
              <a:schemeClr val="tx1"/>
            </a:solidFill>
          </a:ln>
        </p:spPr>
        <p:txBody>
          <a:bodyPr wrap="square">
            <a:spAutoFit/>
          </a:bodyPr>
          <a:lstStyle/>
          <a:p>
            <a:pPr algn="just"/>
            <a:r>
              <a:rPr lang="it-IT" sz="1600" b="1" dirty="0"/>
              <a:t>Il Correttivo-Ter al Codice della Crisi d’Impresa, approvato il 4 settembre 2024 ha così modificato primo periodo del c. 1:</a:t>
            </a:r>
          </a:p>
          <a:p>
            <a:pPr algn="just"/>
            <a:endParaRPr lang="it-IT" sz="1600" b="1" dirty="0"/>
          </a:p>
          <a:p>
            <a:pPr algn="just"/>
            <a:r>
              <a:rPr lang="it-IT" sz="1600" b="1" dirty="0"/>
              <a:t>«L’ organo di controllo societario e il soggetto incaricato della revisione legale, nell’esercizio delle rispettive funzioni, segnalano, per iscritto, all’organo amministrativo la sussistenza dei presupposti di cui all’articolo 2, comma 1, lettere a) e b), per la presentazione dell’istanza di cui all’articolo 17.»;</a:t>
            </a:r>
          </a:p>
          <a:p>
            <a:pPr algn="just"/>
            <a:r>
              <a:rPr lang="it-IT" sz="1600" b="1" dirty="0"/>
              <a:t>LA RELAZIONE TECNICA AL DECRETO CHIARISCE CHE A «TAL FINE FONDAMENTALE LA DISPONIBLITA’ DI UN BILANCIO PERIODICO REDATTO AI SENSI OIC 30).</a:t>
            </a:r>
          </a:p>
        </p:txBody>
      </p:sp>
      <p:sp>
        <p:nvSpPr>
          <p:cNvPr id="15" name="object 2">
            <a:extLst>
              <a:ext uri="{FF2B5EF4-FFF2-40B4-BE49-F238E27FC236}">
                <a16:creationId xmlns:a16="http://schemas.microsoft.com/office/drawing/2014/main" id="{1A614FA7-A417-0BAD-D335-DE29BDCDA6C2}"/>
              </a:ext>
            </a:extLst>
          </p:cNvPr>
          <p:cNvSpPr txBox="1"/>
          <p:nvPr/>
        </p:nvSpPr>
        <p:spPr>
          <a:xfrm>
            <a:off x="475756" y="5786490"/>
            <a:ext cx="8208912" cy="567463"/>
          </a:xfrm>
          <a:prstGeom prst="rect">
            <a:avLst/>
          </a:prstGeom>
          <a:solidFill>
            <a:srgbClr val="FFFF00"/>
          </a:solidFill>
          <a:ln>
            <a:solidFill>
              <a:schemeClr val="tx1"/>
            </a:solidFill>
          </a:ln>
        </p:spPr>
        <p:txBody>
          <a:bodyPr vert="horz" wrap="square" lIns="0" tIns="13335" rIns="0" bIns="0" rtlCol="0">
            <a:spAutoFit/>
          </a:bodyPr>
          <a:lstStyle/>
          <a:p>
            <a:pPr marL="12700" marR="231775" algn="ctr">
              <a:lnSpc>
                <a:spcPct val="100000"/>
              </a:lnSpc>
            </a:pPr>
            <a:r>
              <a:rPr lang="it-IT" sz="1800" b="1" dirty="0">
                <a:latin typeface="+mj-lt"/>
                <a:cs typeface="Calibri" panose="020F0502020204030204" pitchFamily="34" charset="0"/>
              </a:rPr>
              <a:t>BILANCIO PERIODICO DEVE ESSERE REVISIONATO</a:t>
            </a:r>
          </a:p>
          <a:p>
            <a:pPr marL="12700" marR="231775" algn="ctr">
              <a:lnSpc>
                <a:spcPct val="100000"/>
              </a:lnSpc>
            </a:pPr>
            <a:r>
              <a:rPr lang="it-IT" sz="1800" b="1" dirty="0">
                <a:latin typeface="+mj-lt"/>
                <a:cs typeface="Calibri" panose="020F0502020204030204" pitchFamily="34" charset="0"/>
              </a:rPr>
              <a:t>I DATI PERIODICI DEVONO ESSERE CORRETTI</a:t>
            </a:r>
            <a:endParaRPr sz="1800" b="1" dirty="0">
              <a:latin typeface="+mj-lt"/>
              <a:cs typeface="Calibri" panose="020F0502020204030204" pitchFamily="34" charset="0"/>
            </a:endParaRPr>
          </a:p>
        </p:txBody>
      </p:sp>
    </p:spTree>
    <p:extLst>
      <p:ext uri="{BB962C8B-B14F-4D97-AF65-F5344CB8AC3E}">
        <p14:creationId xmlns:p14="http://schemas.microsoft.com/office/powerpoint/2010/main" val="20854417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BF116-9FB3-2428-BDEC-7B5B2CAFA99B}"/>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37A8F1E-F725-603E-85C7-2C084077B749}"/>
              </a:ext>
            </a:extLst>
          </p:cNvPr>
          <p:cNvSpPr>
            <a:spLocks noGrp="1"/>
          </p:cNvSpPr>
          <p:nvPr>
            <p:ph type="sldNum" sz="quarter" idx="10"/>
          </p:nvPr>
        </p:nvSpPr>
        <p:spPr/>
        <p:txBody>
          <a:bodyPr/>
          <a:lstStyle/>
          <a:p>
            <a:pPr>
              <a:defRPr/>
            </a:pPr>
            <a:fld id="{39CF1B48-30B5-442F-BC67-BB53F985A07E}" type="slidenum">
              <a:rPr lang="de-DE" smtClean="0"/>
              <a:pPr>
                <a:defRPr/>
              </a:pPr>
              <a:t>48</a:t>
            </a:fld>
            <a:endParaRPr lang="de-DE"/>
          </a:p>
        </p:txBody>
      </p:sp>
      <p:sp>
        <p:nvSpPr>
          <p:cNvPr id="2" name="Segnaposto numero diapositiva 3">
            <a:extLst>
              <a:ext uri="{FF2B5EF4-FFF2-40B4-BE49-F238E27FC236}">
                <a16:creationId xmlns:a16="http://schemas.microsoft.com/office/drawing/2014/main" id="{34AFB6E0-5B24-3E0E-DF89-9F87BD12C473}"/>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48</a:t>
            </a:fld>
            <a:endParaRPr lang="de-DE"/>
          </a:p>
        </p:txBody>
      </p:sp>
      <p:sp>
        <p:nvSpPr>
          <p:cNvPr id="3" name="Titolo 1">
            <a:extLst>
              <a:ext uri="{FF2B5EF4-FFF2-40B4-BE49-F238E27FC236}">
                <a16:creationId xmlns:a16="http://schemas.microsoft.com/office/drawing/2014/main" id="{D8F74A45-4476-4540-B645-C90983382D2C}"/>
              </a:ext>
            </a:extLst>
          </p:cNvPr>
          <p:cNvSpPr>
            <a:spLocks noGrp="1"/>
          </p:cNvSpPr>
          <p:nvPr>
            <p:ph type="title"/>
          </p:nvPr>
        </p:nvSpPr>
        <p:spPr>
          <a:xfrm>
            <a:off x="251520" y="164175"/>
            <a:ext cx="7848872" cy="615553"/>
          </a:xfrm>
        </p:spPr>
        <p:txBody>
          <a:bodyPr/>
          <a:lstStyle/>
          <a:p>
            <a:r>
              <a:rPr lang="it-IT" sz="2000" b="1" dirty="0"/>
              <a:t>VERIFICHE PERIODICHE DEI REVISORI (4)</a:t>
            </a:r>
            <a:br>
              <a:rPr lang="it-IT" sz="2000" b="1" dirty="0"/>
            </a:br>
            <a:endParaRPr lang="it-IT" sz="2000" b="1" dirty="0"/>
          </a:p>
        </p:txBody>
      </p:sp>
      <p:sp>
        <p:nvSpPr>
          <p:cNvPr id="5" name="CasellaDiTesto 4">
            <a:extLst>
              <a:ext uri="{FF2B5EF4-FFF2-40B4-BE49-F238E27FC236}">
                <a16:creationId xmlns:a16="http://schemas.microsoft.com/office/drawing/2014/main" id="{BDDA8A28-31C8-C69B-66FB-27BD120206FB}"/>
              </a:ext>
            </a:extLst>
          </p:cNvPr>
          <p:cNvSpPr txBox="1"/>
          <p:nvPr/>
        </p:nvSpPr>
        <p:spPr>
          <a:xfrm>
            <a:off x="179512" y="836712"/>
            <a:ext cx="8856984" cy="5827430"/>
          </a:xfrm>
          <a:prstGeom prst="rect">
            <a:avLst/>
          </a:prstGeom>
          <a:noFill/>
          <a:ln>
            <a:solidFill>
              <a:schemeClr val="tx1"/>
            </a:solidFill>
          </a:ln>
        </p:spPr>
        <p:txBody>
          <a:bodyPr wrap="square">
            <a:spAutoFit/>
          </a:bodyPr>
          <a:lstStyle/>
          <a:p>
            <a:pPr algn="just"/>
            <a:r>
              <a:rPr lang="it-IT" sz="1600" b="1" dirty="0"/>
              <a:t>La principale problematica è connessa all’attendibilità della base dati. </a:t>
            </a:r>
          </a:p>
          <a:p>
            <a:pPr algn="just"/>
            <a:r>
              <a:rPr lang="it-IT" sz="1600" b="1" dirty="0"/>
              <a:t>Pertanto, laddove presente l’organo di controllo, in particolare nella veste del revisore legale dei conti, la sua attività di review dei bilanci intermedi assume un valore significativo e di estrema rilevanza. </a:t>
            </a:r>
          </a:p>
          <a:p>
            <a:pPr algn="just"/>
            <a:endParaRPr lang="it-IT" sz="1600" b="1" dirty="0"/>
          </a:p>
          <a:p>
            <a:pPr algn="just"/>
            <a:r>
              <a:rPr lang="it-IT" sz="1600" b="1" dirty="0"/>
              <a:t>Al riguardo le criticità che il revisore deve fronteggiare sono connesse alle regole e alle tecniche da seguire per implementare una adeguata attività di auditing dei bilanci intermedi. L’obiettivo della revisione contabile del bilancio intermedio è significativamente diverso da quello della revisione contabile completa condotta in conformità ai principi di revisione internazionali (ISA).</a:t>
            </a:r>
          </a:p>
          <a:p>
            <a:pPr algn="just"/>
            <a:endParaRPr lang="it-IT" sz="1600" b="1" dirty="0"/>
          </a:p>
          <a:p>
            <a:pPr algn="just"/>
            <a:r>
              <a:rPr lang="it-IT" sz="1600" b="1" dirty="0"/>
              <a:t>Fra i documenti e le linee guida di riferimento può essere utile ricordare principi contabili internazionali ISRE 2410 (se la società di revisione ha anche l'incarico di revisione legale del bilancio annuale) o ISRE 2400 (in caso contrario). </a:t>
            </a:r>
            <a:r>
              <a:rPr lang="it-IT" sz="1600" b="1" dirty="0">
                <a:highlight>
                  <a:srgbClr val="FFFF00"/>
                </a:highlight>
              </a:rPr>
              <a:t>In particolare, stante le disposizioni contenute negli stessi principi, la revisione dei bilanci intermedi si basa su procedure più snelle rispetto alla revisione annuale. </a:t>
            </a:r>
          </a:p>
          <a:p>
            <a:pPr algn="just"/>
            <a:endParaRPr lang="it-IT" sz="1600" b="1" dirty="0">
              <a:highlight>
                <a:srgbClr val="FFFF00"/>
              </a:highlight>
            </a:endParaRPr>
          </a:p>
          <a:p>
            <a:pPr algn="just"/>
            <a:r>
              <a:rPr lang="it-IT" sz="1600" b="1" dirty="0"/>
              <a:t>Il revisore, attraverso interviste e analisi comparative, valuta se il bilancio intermedio è stato redatto in modo corretto, senza errori significativi, e se le informazioni presentate sono conformi ai principi contabili, nel caso specifico a quanto statuito dal novellato OIC 30.</a:t>
            </a:r>
          </a:p>
        </p:txBody>
      </p:sp>
    </p:spTree>
    <p:extLst>
      <p:ext uri="{BB962C8B-B14F-4D97-AF65-F5344CB8AC3E}">
        <p14:creationId xmlns:p14="http://schemas.microsoft.com/office/powerpoint/2010/main" val="32840192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1EBAE-A7B3-DC68-7D42-8DE9DB2B9E21}"/>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4476771-9824-A3AF-B832-8E3F1B7B267A}"/>
              </a:ext>
            </a:extLst>
          </p:cNvPr>
          <p:cNvSpPr>
            <a:spLocks noGrp="1"/>
          </p:cNvSpPr>
          <p:nvPr>
            <p:ph type="sldNum" sz="quarter" idx="10"/>
          </p:nvPr>
        </p:nvSpPr>
        <p:spPr/>
        <p:txBody>
          <a:bodyPr/>
          <a:lstStyle/>
          <a:p>
            <a:pPr>
              <a:defRPr/>
            </a:pPr>
            <a:fld id="{39CF1B48-30B5-442F-BC67-BB53F985A07E}" type="slidenum">
              <a:rPr lang="de-DE" smtClean="0"/>
              <a:pPr>
                <a:defRPr/>
              </a:pPr>
              <a:t>49</a:t>
            </a:fld>
            <a:endParaRPr lang="de-DE"/>
          </a:p>
        </p:txBody>
      </p:sp>
      <p:sp>
        <p:nvSpPr>
          <p:cNvPr id="2" name="Segnaposto numero diapositiva 3">
            <a:extLst>
              <a:ext uri="{FF2B5EF4-FFF2-40B4-BE49-F238E27FC236}">
                <a16:creationId xmlns:a16="http://schemas.microsoft.com/office/drawing/2014/main" id="{C32B643C-7406-EF32-93F5-C50D750DD807}"/>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49</a:t>
            </a:fld>
            <a:endParaRPr lang="de-DE"/>
          </a:p>
        </p:txBody>
      </p:sp>
      <p:sp>
        <p:nvSpPr>
          <p:cNvPr id="3" name="Segnaposto numero diapositiva 3">
            <a:extLst>
              <a:ext uri="{FF2B5EF4-FFF2-40B4-BE49-F238E27FC236}">
                <a16:creationId xmlns:a16="http://schemas.microsoft.com/office/drawing/2014/main" id="{D292405D-9F95-D7F7-46FC-30768D5B6742}"/>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49</a:t>
            </a:fld>
            <a:endParaRPr lang="de-DE"/>
          </a:p>
        </p:txBody>
      </p:sp>
      <p:sp>
        <p:nvSpPr>
          <p:cNvPr id="5" name="Ovale 4">
            <a:extLst>
              <a:ext uri="{FF2B5EF4-FFF2-40B4-BE49-F238E27FC236}">
                <a16:creationId xmlns:a16="http://schemas.microsoft.com/office/drawing/2014/main" id="{0C45B4E4-4DDA-A655-83B1-7548DB9CEAB0}"/>
              </a:ext>
            </a:extLst>
          </p:cNvPr>
          <p:cNvSpPr/>
          <p:nvPr/>
        </p:nvSpPr>
        <p:spPr>
          <a:xfrm>
            <a:off x="3131840" y="944006"/>
            <a:ext cx="621137" cy="386444"/>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A</a:t>
            </a:r>
          </a:p>
        </p:txBody>
      </p:sp>
      <p:sp>
        <p:nvSpPr>
          <p:cNvPr id="6" name="CasellaDiTesto 12">
            <a:extLst>
              <a:ext uri="{FF2B5EF4-FFF2-40B4-BE49-F238E27FC236}">
                <a16:creationId xmlns:a16="http://schemas.microsoft.com/office/drawing/2014/main" id="{9B66C862-F24C-F0AF-CE68-7FF32AB05FC6}"/>
              </a:ext>
            </a:extLst>
          </p:cNvPr>
          <p:cNvSpPr txBox="1"/>
          <p:nvPr/>
        </p:nvSpPr>
        <p:spPr>
          <a:xfrm>
            <a:off x="3851920" y="944006"/>
            <a:ext cx="1232620" cy="369332"/>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Verdana" panose="020B0604030504040204" pitchFamily="34" charset="0"/>
              </a:rPr>
              <a:t>DATI</a:t>
            </a:r>
          </a:p>
        </p:txBody>
      </p:sp>
      <p:sp>
        <p:nvSpPr>
          <p:cNvPr id="7" name="Ovale 6">
            <a:extLst>
              <a:ext uri="{FF2B5EF4-FFF2-40B4-BE49-F238E27FC236}">
                <a16:creationId xmlns:a16="http://schemas.microsoft.com/office/drawing/2014/main" id="{556AFAA8-40DD-1080-EA10-AF61B21828DA}"/>
              </a:ext>
            </a:extLst>
          </p:cNvPr>
          <p:cNvSpPr/>
          <p:nvPr/>
        </p:nvSpPr>
        <p:spPr>
          <a:xfrm>
            <a:off x="3161474" y="1541706"/>
            <a:ext cx="561868" cy="386444"/>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B</a:t>
            </a:r>
          </a:p>
        </p:txBody>
      </p:sp>
      <p:sp>
        <p:nvSpPr>
          <p:cNvPr id="8" name="CasellaDiTesto 12">
            <a:extLst>
              <a:ext uri="{FF2B5EF4-FFF2-40B4-BE49-F238E27FC236}">
                <a16:creationId xmlns:a16="http://schemas.microsoft.com/office/drawing/2014/main" id="{42E1F7E4-884B-8AB1-DBFA-B3C9012C210A}"/>
              </a:ext>
            </a:extLst>
          </p:cNvPr>
          <p:cNvSpPr txBox="1"/>
          <p:nvPr/>
        </p:nvSpPr>
        <p:spPr>
          <a:xfrm>
            <a:off x="3851920" y="1438744"/>
            <a:ext cx="4968552" cy="369332"/>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Verdana" panose="020B0604030504040204" pitchFamily="34" charset="0"/>
              </a:rPr>
              <a:t>ATTIVITA’ PRELIMINARI</a:t>
            </a:r>
          </a:p>
        </p:txBody>
      </p:sp>
      <p:sp>
        <p:nvSpPr>
          <p:cNvPr id="9" name="Ovale 8">
            <a:extLst>
              <a:ext uri="{FF2B5EF4-FFF2-40B4-BE49-F238E27FC236}">
                <a16:creationId xmlns:a16="http://schemas.microsoft.com/office/drawing/2014/main" id="{0C044A35-E4DF-084D-3F47-5EE78504FD68}"/>
              </a:ext>
            </a:extLst>
          </p:cNvPr>
          <p:cNvSpPr/>
          <p:nvPr/>
        </p:nvSpPr>
        <p:spPr>
          <a:xfrm>
            <a:off x="3115541" y="2028931"/>
            <a:ext cx="607801" cy="36933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C</a:t>
            </a:r>
          </a:p>
        </p:txBody>
      </p:sp>
      <p:sp>
        <p:nvSpPr>
          <p:cNvPr id="10" name="CasellaDiTesto 12">
            <a:extLst>
              <a:ext uri="{FF2B5EF4-FFF2-40B4-BE49-F238E27FC236}">
                <a16:creationId xmlns:a16="http://schemas.microsoft.com/office/drawing/2014/main" id="{C3E047D4-AFD5-28C0-3B22-DD8A180D9A9C}"/>
              </a:ext>
            </a:extLst>
          </p:cNvPr>
          <p:cNvSpPr txBox="1"/>
          <p:nvPr/>
        </p:nvSpPr>
        <p:spPr>
          <a:xfrm>
            <a:off x="3838245" y="1989829"/>
            <a:ext cx="4982228" cy="369332"/>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Verdana" panose="020B0604030504040204" pitchFamily="34" charset="0"/>
              </a:rPr>
              <a:t>PIANIFICAZIONE</a:t>
            </a:r>
          </a:p>
        </p:txBody>
      </p:sp>
      <p:sp>
        <p:nvSpPr>
          <p:cNvPr id="11" name="Ovale 10">
            <a:extLst>
              <a:ext uri="{FF2B5EF4-FFF2-40B4-BE49-F238E27FC236}">
                <a16:creationId xmlns:a16="http://schemas.microsoft.com/office/drawing/2014/main" id="{958AE022-ED02-945E-B314-B38FFBF25463}"/>
              </a:ext>
            </a:extLst>
          </p:cNvPr>
          <p:cNvSpPr/>
          <p:nvPr/>
        </p:nvSpPr>
        <p:spPr>
          <a:xfrm>
            <a:off x="3127787" y="2580016"/>
            <a:ext cx="611935" cy="403310"/>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D</a:t>
            </a:r>
          </a:p>
        </p:txBody>
      </p:sp>
      <p:sp>
        <p:nvSpPr>
          <p:cNvPr id="12" name="CasellaDiTesto 11">
            <a:extLst>
              <a:ext uri="{FF2B5EF4-FFF2-40B4-BE49-F238E27FC236}">
                <a16:creationId xmlns:a16="http://schemas.microsoft.com/office/drawing/2014/main" id="{CCA6FC5E-E3C6-1591-8975-86A4DB2F0FB0}"/>
              </a:ext>
            </a:extLst>
          </p:cNvPr>
          <p:cNvSpPr txBox="1"/>
          <p:nvPr/>
        </p:nvSpPr>
        <p:spPr>
          <a:xfrm>
            <a:off x="3845990" y="2549518"/>
            <a:ext cx="4982228" cy="369332"/>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Verdana" panose="020B0604030504040204" pitchFamily="34" charset="0"/>
              </a:rPr>
              <a:t>ESECUZIONE</a:t>
            </a:r>
          </a:p>
        </p:txBody>
      </p:sp>
      <p:sp>
        <p:nvSpPr>
          <p:cNvPr id="13" name="Ovale 12">
            <a:extLst>
              <a:ext uri="{FF2B5EF4-FFF2-40B4-BE49-F238E27FC236}">
                <a16:creationId xmlns:a16="http://schemas.microsoft.com/office/drawing/2014/main" id="{DB376C64-4BC4-EDAB-2213-7223A85B021F}"/>
              </a:ext>
            </a:extLst>
          </p:cNvPr>
          <p:cNvSpPr/>
          <p:nvPr/>
        </p:nvSpPr>
        <p:spPr>
          <a:xfrm>
            <a:off x="3180299" y="3096743"/>
            <a:ext cx="559423" cy="403309"/>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E</a:t>
            </a:r>
          </a:p>
        </p:txBody>
      </p:sp>
      <p:sp>
        <p:nvSpPr>
          <p:cNvPr id="14" name="CasellaDiTesto 13">
            <a:extLst>
              <a:ext uri="{FF2B5EF4-FFF2-40B4-BE49-F238E27FC236}">
                <a16:creationId xmlns:a16="http://schemas.microsoft.com/office/drawing/2014/main" id="{41AD091E-991E-DA99-50A3-EA9322A0BE46}"/>
              </a:ext>
            </a:extLst>
          </p:cNvPr>
          <p:cNvSpPr txBox="1"/>
          <p:nvPr/>
        </p:nvSpPr>
        <p:spPr>
          <a:xfrm>
            <a:off x="3845990" y="3061221"/>
            <a:ext cx="4997718" cy="369332"/>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Verdana" panose="020B0604030504040204" pitchFamily="34" charset="0"/>
              </a:rPr>
              <a:t>COMPLETAMENTO</a:t>
            </a:r>
          </a:p>
        </p:txBody>
      </p:sp>
      <p:sp>
        <p:nvSpPr>
          <p:cNvPr id="15" name="Ovale 14">
            <a:extLst>
              <a:ext uri="{FF2B5EF4-FFF2-40B4-BE49-F238E27FC236}">
                <a16:creationId xmlns:a16="http://schemas.microsoft.com/office/drawing/2014/main" id="{C2527295-2751-5DD2-9B18-7468E6E576DF}"/>
              </a:ext>
            </a:extLst>
          </p:cNvPr>
          <p:cNvSpPr/>
          <p:nvPr/>
        </p:nvSpPr>
        <p:spPr>
          <a:xfrm>
            <a:off x="3136703" y="3647829"/>
            <a:ext cx="603019" cy="4033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F</a:t>
            </a:r>
          </a:p>
        </p:txBody>
      </p:sp>
      <p:sp>
        <p:nvSpPr>
          <p:cNvPr id="16" name="CasellaDiTesto 12">
            <a:extLst>
              <a:ext uri="{FF2B5EF4-FFF2-40B4-BE49-F238E27FC236}">
                <a16:creationId xmlns:a16="http://schemas.microsoft.com/office/drawing/2014/main" id="{B4502874-78A6-F1DE-A104-4B02DCA27E09}"/>
              </a:ext>
            </a:extLst>
          </p:cNvPr>
          <p:cNvSpPr txBox="1"/>
          <p:nvPr/>
        </p:nvSpPr>
        <p:spPr>
          <a:xfrm>
            <a:off x="3840907" y="3636299"/>
            <a:ext cx="5002801" cy="369332"/>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Verdana" panose="020B0604030504040204" pitchFamily="34" charset="0"/>
              </a:rPr>
              <a:t>VERIFICHE PERIODICHE</a:t>
            </a:r>
          </a:p>
        </p:txBody>
      </p:sp>
      <p:sp>
        <p:nvSpPr>
          <p:cNvPr id="17" name="Ovale 16">
            <a:extLst>
              <a:ext uri="{FF2B5EF4-FFF2-40B4-BE49-F238E27FC236}">
                <a16:creationId xmlns:a16="http://schemas.microsoft.com/office/drawing/2014/main" id="{D9631265-94F1-97C2-10CE-793CA24F02D1}"/>
              </a:ext>
            </a:extLst>
          </p:cNvPr>
          <p:cNvSpPr/>
          <p:nvPr/>
        </p:nvSpPr>
        <p:spPr>
          <a:xfrm>
            <a:off x="3118584" y="4164555"/>
            <a:ext cx="621138" cy="405690"/>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G</a:t>
            </a:r>
          </a:p>
        </p:txBody>
      </p:sp>
      <p:sp>
        <p:nvSpPr>
          <p:cNvPr id="18" name="CasellaDiTesto 12">
            <a:extLst>
              <a:ext uri="{FF2B5EF4-FFF2-40B4-BE49-F238E27FC236}">
                <a16:creationId xmlns:a16="http://schemas.microsoft.com/office/drawing/2014/main" id="{FE9E55CA-0BC4-8740-0566-750F4E657C16}"/>
              </a:ext>
            </a:extLst>
          </p:cNvPr>
          <p:cNvSpPr txBox="1"/>
          <p:nvPr/>
        </p:nvSpPr>
        <p:spPr>
          <a:xfrm>
            <a:off x="3861341" y="4186548"/>
            <a:ext cx="4959131" cy="369332"/>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Verdana" panose="020B0604030504040204" pitchFamily="34" charset="0"/>
              </a:rPr>
              <a:t>PERMANENT FILE</a:t>
            </a:r>
          </a:p>
        </p:txBody>
      </p:sp>
      <p:sp>
        <p:nvSpPr>
          <p:cNvPr id="19" name="Ovale 18">
            <a:extLst>
              <a:ext uri="{FF2B5EF4-FFF2-40B4-BE49-F238E27FC236}">
                <a16:creationId xmlns:a16="http://schemas.microsoft.com/office/drawing/2014/main" id="{DFBD3D68-E3B7-8D36-0059-77DAF680CEF0}"/>
              </a:ext>
            </a:extLst>
          </p:cNvPr>
          <p:cNvSpPr/>
          <p:nvPr/>
        </p:nvSpPr>
        <p:spPr>
          <a:xfrm>
            <a:off x="3107925" y="4725512"/>
            <a:ext cx="631797" cy="41938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Z</a:t>
            </a:r>
          </a:p>
        </p:txBody>
      </p:sp>
      <p:sp>
        <p:nvSpPr>
          <p:cNvPr id="20" name="CasellaDiTesto 12">
            <a:extLst>
              <a:ext uri="{FF2B5EF4-FFF2-40B4-BE49-F238E27FC236}">
                <a16:creationId xmlns:a16="http://schemas.microsoft.com/office/drawing/2014/main" id="{EE830E96-82C9-149C-7D0B-1100831E0D3C}"/>
              </a:ext>
            </a:extLst>
          </p:cNvPr>
          <p:cNvSpPr txBox="1"/>
          <p:nvPr/>
        </p:nvSpPr>
        <p:spPr>
          <a:xfrm>
            <a:off x="3868478" y="4707690"/>
            <a:ext cx="4959131" cy="369332"/>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Verdana" panose="020B0604030504040204" pitchFamily="34" charset="0"/>
              </a:rPr>
              <a:t>CARTE DA LAVORO DEFINITIVE</a:t>
            </a:r>
          </a:p>
        </p:txBody>
      </p:sp>
      <p:sp>
        <p:nvSpPr>
          <p:cNvPr id="21" name="Titolo 1">
            <a:extLst>
              <a:ext uri="{FF2B5EF4-FFF2-40B4-BE49-F238E27FC236}">
                <a16:creationId xmlns:a16="http://schemas.microsoft.com/office/drawing/2014/main" id="{04641D7B-1FF6-FD1F-BCF3-5491F699888B}"/>
              </a:ext>
            </a:extLst>
          </p:cNvPr>
          <p:cNvSpPr>
            <a:spLocks noGrp="1"/>
          </p:cNvSpPr>
          <p:nvPr>
            <p:ph type="title"/>
          </p:nvPr>
        </p:nvSpPr>
        <p:spPr>
          <a:xfrm>
            <a:off x="467544" y="220248"/>
            <a:ext cx="7920880" cy="307777"/>
          </a:xfrm>
        </p:spPr>
        <p:txBody>
          <a:bodyPr/>
          <a:lstStyle/>
          <a:p>
            <a:r>
              <a:rPr lang="it-IT" sz="2000" b="1" dirty="0"/>
              <a:t>TOOL GESTIONE DEGLI INCARICHI -10 maggio 2024</a:t>
            </a:r>
          </a:p>
        </p:txBody>
      </p:sp>
    </p:spTree>
    <p:extLst>
      <p:ext uri="{BB962C8B-B14F-4D97-AF65-F5344CB8AC3E}">
        <p14:creationId xmlns:p14="http://schemas.microsoft.com/office/powerpoint/2010/main" val="56627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446F73B-4216-804E-DD29-80E7A8F30E3F}"/>
              </a:ext>
            </a:extLst>
          </p:cNvPr>
          <p:cNvSpPr>
            <a:spLocks noGrp="1"/>
          </p:cNvSpPr>
          <p:nvPr>
            <p:ph type="sldNum" sz="quarter" idx="10"/>
          </p:nvPr>
        </p:nvSpPr>
        <p:spPr/>
        <p:txBody>
          <a:bodyPr/>
          <a:lstStyle/>
          <a:p>
            <a:pPr>
              <a:defRPr/>
            </a:pPr>
            <a:fld id="{39CF1B48-30B5-442F-BC67-BB53F985A07E}" type="slidenum">
              <a:rPr lang="de-DE" smtClean="0"/>
              <a:pPr>
                <a:defRPr/>
              </a:pPr>
              <a:t>5</a:t>
            </a:fld>
            <a:endParaRPr lang="de-DE"/>
          </a:p>
        </p:txBody>
      </p:sp>
      <p:sp>
        <p:nvSpPr>
          <p:cNvPr id="8" name="CasellaDiTesto 7">
            <a:extLst>
              <a:ext uri="{FF2B5EF4-FFF2-40B4-BE49-F238E27FC236}">
                <a16:creationId xmlns:a16="http://schemas.microsoft.com/office/drawing/2014/main" id="{B62092C6-8896-93CC-22AE-82BA5B2C43D5}"/>
              </a:ext>
            </a:extLst>
          </p:cNvPr>
          <p:cNvSpPr txBox="1"/>
          <p:nvPr/>
        </p:nvSpPr>
        <p:spPr>
          <a:xfrm>
            <a:off x="431539" y="688920"/>
            <a:ext cx="8280920" cy="338554"/>
          </a:xfrm>
          <a:prstGeom prst="rect">
            <a:avLst/>
          </a:prstGeom>
          <a:solidFill>
            <a:srgbClr val="FFFF00"/>
          </a:solidFill>
          <a:ln>
            <a:solidFill>
              <a:schemeClr val="tx1"/>
            </a:solidFill>
          </a:ln>
        </p:spPr>
        <p:txBody>
          <a:bodyPr wrap="square" rtlCol="0">
            <a:spAutoFit/>
          </a:bodyPr>
          <a:lstStyle/>
          <a:p>
            <a:pPr algn="just"/>
            <a:r>
              <a:rPr lang="it-IT" sz="1600" b="1" dirty="0"/>
              <a:t>CNDCEC- FONDAZIONE </a:t>
            </a:r>
          </a:p>
        </p:txBody>
      </p:sp>
      <p:sp>
        <p:nvSpPr>
          <p:cNvPr id="10" name="CasellaDiTesto 9">
            <a:extLst>
              <a:ext uri="{FF2B5EF4-FFF2-40B4-BE49-F238E27FC236}">
                <a16:creationId xmlns:a16="http://schemas.microsoft.com/office/drawing/2014/main" id="{4F27C3D5-C0F1-B8B7-4915-0FA6E4DEA50E}"/>
              </a:ext>
            </a:extLst>
          </p:cNvPr>
          <p:cNvSpPr txBox="1"/>
          <p:nvPr/>
        </p:nvSpPr>
        <p:spPr>
          <a:xfrm>
            <a:off x="427326" y="2359095"/>
            <a:ext cx="8280920" cy="646331"/>
          </a:xfrm>
          <a:prstGeom prst="rect">
            <a:avLst/>
          </a:prstGeom>
          <a:noFill/>
          <a:ln>
            <a:solidFill>
              <a:schemeClr val="tx1"/>
            </a:solidFill>
          </a:ln>
        </p:spPr>
        <p:txBody>
          <a:bodyPr wrap="square">
            <a:spAutoFit/>
          </a:bodyPr>
          <a:lstStyle/>
          <a:p>
            <a:r>
              <a:rPr lang="it-IT" sz="1800" b="1" dirty="0"/>
              <a:t>Sindaci e revisori legali: la nomina del tribunale e la disciplina degli incarichi nelle s.r.l.17/06/2025</a:t>
            </a:r>
          </a:p>
        </p:txBody>
      </p:sp>
      <p:sp>
        <p:nvSpPr>
          <p:cNvPr id="16" name="CasellaDiTesto 15">
            <a:extLst>
              <a:ext uri="{FF2B5EF4-FFF2-40B4-BE49-F238E27FC236}">
                <a16:creationId xmlns:a16="http://schemas.microsoft.com/office/drawing/2014/main" id="{C0C36C0B-E849-1673-EEEB-3B4C5ECEB61B}"/>
              </a:ext>
            </a:extLst>
          </p:cNvPr>
          <p:cNvSpPr txBox="1"/>
          <p:nvPr/>
        </p:nvSpPr>
        <p:spPr>
          <a:xfrm>
            <a:off x="427326" y="3127828"/>
            <a:ext cx="8263762" cy="646331"/>
          </a:xfrm>
          <a:prstGeom prst="rect">
            <a:avLst/>
          </a:prstGeom>
          <a:noFill/>
          <a:ln>
            <a:solidFill>
              <a:schemeClr val="tx1"/>
            </a:solidFill>
          </a:ln>
        </p:spPr>
        <p:txBody>
          <a:bodyPr wrap="square">
            <a:spAutoFit/>
          </a:bodyPr>
          <a:lstStyle/>
          <a:p>
            <a:r>
              <a:rPr lang="it-IT" sz="1800" b="1" dirty="0"/>
              <a:t>Valutazione aziende in crisi: criticità e spunti di riflessione, 06/08/2025 </a:t>
            </a:r>
          </a:p>
        </p:txBody>
      </p:sp>
      <p:sp>
        <p:nvSpPr>
          <p:cNvPr id="18" name="CasellaDiTesto 17">
            <a:extLst>
              <a:ext uri="{FF2B5EF4-FFF2-40B4-BE49-F238E27FC236}">
                <a16:creationId xmlns:a16="http://schemas.microsoft.com/office/drawing/2014/main" id="{E966CD86-4D18-E989-F356-586217DF19E5}"/>
              </a:ext>
            </a:extLst>
          </p:cNvPr>
          <p:cNvSpPr txBox="1"/>
          <p:nvPr/>
        </p:nvSpPr>
        <p:spPr>
          <a:xfrm>
            <a:off x="431540" y="1836902"/>
            <a:ext cx="8280919" cy="369332"/>
          </a:xfrm>
          <a:prstGeom prst="rect">
            <a:avLst/>
          </a:prstGeom>
          <a:noFill/>
          <a:ln>
            <a:solidFill>
              <a:schemeClr val="tx1"/>
            </a:solidFill>
          </a:ln>
        </p:spPr>
        <p:txBody>
          <a:bodyPr wrap="square">
            <a:spAutoFit/>
          </a:bodyPr>
          <a:lstStyle/>
          <a:p>
            <a:r>
              <a:rPr lang="it-IT" sz="1800" b="1" dirty="0"/>
              <a:t>Vademecum obblighi formativi,  01/04/2025</a:t>
            </a:r>
          </a:p>
        </p:txBody>
      </p:sp>
      <p:sp>
        <p:nvSpPr>
          <p:cNvPr id="2" name="Titolo 1">
            <a:extLst>
              <a:ext uri="{FF2B5EF4-FFF2-40B4-BE49-F238E27FC236}">
                <a16:creationId xmlns:a16="http://schemas.microsoft.com/office/drawing/2014/main" id="{FD20EA77-7110-1328-8E08-6457AA97A25B}"/>
              </a:ext>
            </a:extLst>
          </p:cNvPr>
          <p:cNvSpPr>
            <a:spLocks noGrp="1"/>
          </p:cNvSpPr>
          <p:nvPr>
            <p:ph type="title"/>
          </p:nvPr>
        </p:nvSpPr>
        <p:spPr>
          <a:xfrm>
            <a:off x="467544" y="260648"/>
            <a:ext cx="7056437" cy="307777"/>
          </a:xfrm>
        </p:spPr>
        <p:txBody>
          <a:bodyPr/>
          <a:lstStyle/>
          <a:p>
            <a:r>
              <a:rPr lang="it-IT" sz="2000" b="1" dirty="0"/>
              <a:t>DOCUMENTI- LINEE GUIDE DI RIFERIMENTO (1)</a:t>
            </a:r>
          </a:p>
        </p:txBody>
      </p:sp>
      <p:sp>
        <p:nvSpPr>
          <p:cNvPr id="3" name="CasellaDiTesto 2">
            <a:extLst>
              <a:ext uri="{FF2B5EF4-FFF2-40B4-BE49-F238E27FC236}">
                <a16:creationId xmlns:a16="http://schemas.microsoft.com/office/drawing/2014/main" id="{4B174A2B-5638-024C-2EE0-CE4AE68DC643}"/>
              </a:ext>
            </a:extLst>
          </p:cNvPr>
          <p:cNvSpPr txBox="1"/>
          <p:nvPr/>
        </p:nvSpPr>
        <p:spPr>
          <a:xfrm>
            <a:off x="440211" y="1178477"/>
            <a:ext cx="7970718" cy="590931"/>
          </a:xfrm>
          <a:prstGeom prst="rect">
            <a:avLst/>
          </a:prstGeom>
          <a:noFill/>
          <a:ln w="12700">
            <a:solidFill>
              <a:schemeClr val="tx1">
                <a:lumMod val="65000"/>
                <a:lumOff val="35000"/>
              </a:schemeClr>
            </a:solidFill>
          </a:ln>
        </p:spPr>
        <p:txBody>
          <a:bodyPr wrap="square">
            <a:spAutoFit/>
          </a:bodyPr>
          <a:lstStyle/>
          <a:p>
            <a:pPr algn="just">
              <a:lnSpc>
                <a:spcPct val="90000"/>
              </a:lnSpc>
              <a:spcBef>
                <a:spcPts val="600"/>
              </a:spcBef>
            </a:pPr>
            <a:r>
              <a:rPr lang="it-IT" sz="1800" b="1" dirty="0">
                <a:latin typeface="+mn-lt"/>
                <a:ea typeface="Calibri" panose="020F0502020204030204" pitchFamily="34" charset="0"/>
                <a:cs typeface="Arial" panose="020B0604020202020204" pitchFamily="34" charset="0"/>
              </a:rPr>
              <a:t>Norme di Comportamento del Collegio Sindacale delle Società NON quotate, dicembre 2024</a:t>
            </a:r>
            <a:endParaRPr lang="it-IT" sz="1800" b="1" dirty="0">
              <a:solidFill>
                <a:srgbClr val="FF0000"/>
              </a:solidFill>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3295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57F87-DBF3-1037-BE61-E83C2D6D6305}"/>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7068CF8-80BF-8C6D-3D04-FF81799A4633}"/>
              </a:ext>
            </a:extLst>
          </p:cNvPr>
          <p:cNvSpPr>
            <a:spLocks noGrp="1"/>
          </p:cNvSpPr>
          <p:nvPr>
            <p:ph type="sldNum" sz="quarter" idx="10"/>
          </p:nvPr>
        </p:nvSpPr>
        <p:spPr/>
        <p:txBody>
          <a:bodyPr/>
          <a:lstStyle/>
          <a:p>
            <a:pPr>
              <a:defRPr/>
            </a:pPr>
            <a:fld id="{39CF1B48-30B5-442F-BC67-BB53F985A07E}" type="slidenum">
              <a:rPr lang="de-DE" smtClean="0"/>
              <a:pPr>
                <a:defRPr/>
              </a:pPr>
              <a:t>50</a:t>
            </a:fld>
            <a:endParaRPr lang="de-DE"/>
          </a:p>
        </p:txBody>
      </p:sp>
      <p:sp>
        <p:nvSpPr>
          <p:cNvPr id="2" name="Segnaposto numero diapositiva 3">
            <a:extLst>
              <a:ext uri="{FF2B5EF4-FFF2-40B4-BE49-F238E27FC236}">
                <a16:creationId xmlns:a16="http://schemas.microsoft.com/office/drawing/2014/main" id="{FD0FEAAE-4467-5FEF-46D3-56DD781546B4}"/>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50</a:t>
            </a:fld>
            <a:endParaRPr lang="de-DE"/>
          </a:p>
        </p:txBody>
      </p:sp>
      <p:sp>
        <p:nvSpPr>
          <p:cNvPr id="3" name="Titolo 1">
            <a:extLst>
              <a:ext uri="{FF2B5EF4-FFF2-40B4-BE49-F238E27FC236}">
                <a16:creationId xmlns:a16="http://schemas.microsoft.com/office/drawing/2014/main" id="{36285B96-D2CE-1A33-DEE3-7DC7CBEFA04F}"/>
              </a:ext>
            </a:extLst>
          </p:cNvPr>
          <p:cNvSpPr>
            <a:spLocks noGrp="1"/>
          </p:cNvSpPr>
          <p:nvPr>
            <p:ph type="title"/>
          </p:nvPr>
        </p:nvSpPr>
        <p:spPr>
          <a:xfrm>
            <a:off x="467544" y="220248"/>
            <a:ext cx="7920880" cy="307777"/>
          </a:xfrm>
        </p:spPr>
        <p:txBody>
          <a:bodyPr/>
          <a:lstStyle/>
          <a:p>
            <a:r>
              <a:rPr lang="it-IT" sz="2000" b="1" dirty="0"/>
              <a:t>TOOL GESTIONE DEGLI INCARICHI -10 maggio 2024</a:t>
            </a:r>
          </a:p>
        </p:txBody>
      </p:sp>
      <p:sp>
        <p:nvSpPr>
          <p:cNvPr id="5" name="Ovale 4">
            <a:extLst>
              <a:ext uri="{FF2B5EF4-FFF2-40B4-BE49-F238E27FC236}">
                <a16:creationId xmlns:a16="http://schemas.microsoft.com/office/drawing/2014/main" id="{514DB94E-4BF6-948A-2DD4-F2F7A28E621C}"/>
              </a:ext>
            </a:extLst>
          </p:cNvPr>
          <p:cNvSpPr/>
          <p:nvPr/>
        </p:nvSpPr>
        <p:spPr>
          <a:xfrm>
            <a:off x="755576" y="836712"/>
            <a:ext cx="603019" cy="40330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F</a:t>
            </a:r>
          </a:p>
        </p:txBody>
      </p:sp>
      <p:sp>
        <p:nvSpPr>
          <p:cNvPr id="6" name="CasellaDiTesto 12">
            <a:extLst>
              <a:ext uri="{FF2B5EF4-FFF2-40B4-BE49-F238E27FC236}">
                <a16:creationId xmlns:a16="http://schemas.microsoft.com/office/drawing/2014/main" id="{0DA00CC1-04DD-0569-CED1-B79BD4026ED5}"/>
              </a:ext>
            </a:extLst>
          </p:cNvPr>
          <p:cNvSpPr txBox="1"/>
          <p:nvPr/>
        </p:nvSpPr>
        <p:spPr>
          <a:xfrm>
            <a:off x="1475656" y="836712"/>
            <a:ext cx="5002801" cy="369332"/>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Verdana" panose="020B0604030504040204" pitchFamily="34" charset="0"/>
              </a:rPr>
              <a:t>VERIFICHE PERIODICHE</a:t>
            </a:r>
          </a:p>
        </p:txBody>
      </p:sp>
      <p:sp>
        <p:nvSpPr>
          <p:cNvPr id="7" name="Ovale 6">
            <a:extLst>
              <a:ext uri="{FF2B5EF4-FFF2-40B4-BE49-F238E27FC236}">
                <a16:creationId xmlns:a16="http://schemas.microsoft.com/office/drawing/2014/main" id="{1AECCB8A-17CE-A0C1-0EC0-9E608CA066E2}"/>
              </a:ext>
            </a:extLst>
          </p:cNvPr>
          <p:cNvSpPr/>
          <p:nvPr/>
        </p:nvSpPr>
        <p:spPr>
          <a:xfrm>
            <a:off x="1453916" y="1628800"/>
            <a:ext cx="813828" cy="50405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F01</a:t>
            </a:r>
          </a:p>
        </p:txBody>
      </p:sp>
      <p:sp>
        <p:nvSpPr>
          <p:cNvPr id="8" name="CasellaDiTesto 12">
            <a:extLst>
              <a:ext uri="{FF2B5EF4-FFF2-40B4-BE49-F238E27FC236}">
                <a16:creationId xmlns:a16="http://schemas.microsoft.com/office/drawing/2014/main" id="{145C7033-3804-7C5D-8DED-6A1ECE930E75}"/>
              </a:ext>
            </a:extLst>
          </p:cNvPr>
          <p:cNvSpPr txBox="1"/>
          <p:nvPr/>
        </p:nvSpPr>
        <p:spPr>
          <a:xfrm>
            <a:off x="2411760" y="1696162"/>
            <a:ext cx="5616624" cy="369332"/>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Verdana" panose="020B0604030504040204" pitchFamily="34" charset="0"/>
              </a:rPr>
              <a:t>PROGRAMMA VERIFICHE PERIODICHE</a:t>
            </a:r>
          </a:p>
        </p:txBody>
      </p:sp>
      <p:sp>
        <p:nvSpPr>
          <p:cNvPr id="9" name="Ovale 8">
            <a:extLst>
              <a:ext uri="{FF2B5EF4-FFF2-40B4-BE49-F238E27FC236}">
                <a16:creationId xmlns:a16="http://schemas.microsoft.com/office/drawing/2014/main" id="{A952A0B5-0535-2E0D-C256-60C34C208A49}"/>
              </a:ext>
            </a:extLst>
          </p:cNvPr>
          <p:cNvSpPr/>
          <p:nvPr/>
        </p:nvSpPr>
        <p:spPr>
          <a:xfrm>
            <a:off x="1453916" y="2492896"/>
            <a:ext cx="813828" cy="50405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F01-01</a:t>
            </a:r>
          </a:p>
        </p:txBody>
      </p:sp>
      <p:sp>
        <p:nvSpPr>
          <p:cNvPr id="10" name="CasellaDiTesto 12">
            <a:extLst>
              <a:ext uri="{FF2B5EF4-FFF2-40B4-BE49-F238E27FC236}">
                <a16:creationId xmlns:a16="http://schemas.microsoft.com/office/drawing/2014/main" id="{06E1C6AD-C296-A270-70B4-7DDC35E39E1B}"/>
              </a:ext>
            </a:extLst>
          </p:cNvPr>
          <p:cNvSpPr txBox="1"/>
          <p:nvPr/>
        </p:nvSpPr>
        <p:spPr>
          <a:xfrm>
            <a:off x="2411760" y="2546317"/>
            <a:ext cx="5616624" cy="369332"/>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Verdana" panose="020B0604030504040204" pitchFamily="34" charset="0"/>
              </a:rPr>
              <a:t>ADEMPIMENTI FISCALI E CONTRIBUTIVI</a:t>
            </a:r>
          </a:p>
        </p:txBody>
      </p:sp>
      <p:sp>
        <p:nvSpPr>
          <p:cNvPr id="11" name="Ovale 10">
            <a:extLst>
              <a:ext uri="{FF2B5EF4-FFF2-40B4-BE49-F238E27FC236}">
                <a16:creationId xmlns:a16="http://schemas.microsoft.com/office/drawing/2014/main" id="{8FB9D48E-31AA-0A87-9B76-9CBC41988DB0}"/>
              </a:ext>
            </a:extLst>
          </p:cNvPr>
          <p:cNvSpPr/>
          <p:nvPr/>
        </p:nvSpPr>
        <p:spPr>
          <a:xfrm>
            <a:off x="1475656" y="3268479"/>
            <a:ext cx="813828" cy="50405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F01-02</a:t>
            </a:r>
          </a:p>
        </p:txBody>
      </p:sp>
      <p:sp>
        <p:nvSpPr>
          <p:cNvPr id="12" name="CasellaDiTesto 12">
            <a:extLst>
              <a:ext uri="{FF2B5EF4-FFF2-40B4-BE49-F238E27FC236}">
                <a16:creationId xmlns:a16="http://schemas.microsoft.com/office/drawing/2014/main" id="{0BF8AB0C-C0F8-AADB-D7D1-07987AC429CA}"/>
              </a:ext>
            </a:extLst>
          </p:cNvPr>
          <p:cNvSpPr txBox="1"/>
          <p:nvPr/>
        </p:nvSpPr>
        <p:spPr>
          <a:xfrm>
            <a:off x="2411760" y="3289729"/>
            <a:ext cx="5616624" cy="369332"/>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Verdana" panose="020B0604030504040204" pitchFamily="34" charset="0"/>
              </a:rPr>
              <a:t>CHECL LIST PERIODICA</a:t>
            </a:r>
          </a:p>
        </p:txBody>
      </p:sp>
    </p:spTree>
    <p:extLst>
      <p:ext uri="{BB962C8B-B14F-4D97-AF65-F5344CB8AC3E}">
        <p14:creationId xmlns:p14="http://schemas.microsoft.com/office/powerpoint/2010/main" val="2030903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3E08262-3A12-9D23-C621-A90D576C1BCF}"/>
              </a:ext>
            </a:extLst>
          </p:cNvPr>
          <p:cNvSpPr>
            <a:spLocks noGrp="1"/>
          </p:cNvSpPr>
          <p:nvPr>
            <p:ph type="sldNum" sz="quarter" idx="10"/>
          </p:nvPr>
        </p:nvSpPr>
        <p:spPr/>
        <p:txBody>
          <a:bodyPr/>
          <a:lstStyle/>
          <a:p>
            <a:pPr>
              <a:defRPr/>
            </a:pPr>
            <a:fld id="{39CF1B48-30B5-442F-BC67-BB53F985A07E}" type="slidenum">
              <a:rPr lang="de-DE" smtClean="0"/>
              <a:pPr>
                <a:defRPr/>
              </a:pPr>
              <a:t>51</a:t>
            </a:fld>
            <a:endParaRPr lang="de-DE"/>
          </a:p>
        </p:txBody>
      </p:sp>
      <p:sp>
        <p:nvSpPr>
          <p:cNvPr id="6" name="CasellaDiTesto 5">
            <a:extLst>
              <a:ext uri="{FF2B5EF4-FFF2-40B4-BE49-F238E27FC236}">
                <a16:creationId xmlns:a16="http://schemas.microsoft.com/office/drawing/2014/main" id="{71CDCBC9-319C-0E78-843D-06294367E782}"/>
              </a:ext>
            </a:extLst>
          </p:cNvPr>
          <p:cNvSpPr txBox="1"/>
          <p:nvPr/>
        </p:nvSpPr>
        <p:spPr>
          <a:xfrm>
            <a:off x="611560" y="567313"/>
            <a:ext cx="7457697" cy="338554"/>
          </a:xfrm>
          <a:prstGeom prst="rect">
            <a:avLst/>
          </a:prstGeom>
          <a:solidFill>
            <a:srgbClr val="FFC000"/>
          </a:solidFill>
          <a:ln>
            <a:solidFill>
              <a:schemeClr val="tx1"/>
            </a:solidFill>
          </a:ln>
        </p:spPr>
        <p:txBody>
          <a:bodyPr wrap="square" rtlCol="0">
            <a:spAutoFit/>
          </a:bodyPr>
          <a:lstStyle/>
          <a:p>
            <a:pPr algn="just"/>
            <a:r>
              <a:rPr lang="it-IT" sz="1600" b="1" dirty="0"/>
              <a:t>CONTROLLO DI QUALITA’: A CHE PUNTO SIAMO (1)</a:t>
            </a:r>
          </a:p>
        </p:txBody>
      </p:sp>
      <p:sp>
        <p:nvSpPr>
          <p:cNvPr id="7" name="Ovale 6">
            <a:extLst>
              <a:ext uri="{FF2B5EF4-FFF2-40B4-BE49-F238E27FC236}">
                <a16:creationId xmlns:a16="http://schemas.microsoft.com/office/drawing/2014/main" id="{8AB0697D-D22F-C393-4F12-68CD707751CF}"/>
              </a:ext>
            </a:extLst>
          </p:cNvPr>
          <p:cNvSpPr/>
          <p:nvPr/>
        </p:nvSpPr>
        <p:spPr>
          <a:xfrm>
            <a:off x="118323" y="543935"/>
            <a:ext cx="360040" cy="307777"/>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8" name="Rettangolo con angoli arrotondati 7">
            <a:extLst>
              <a:ext uri="{FF2B5EF4-FFF2-40B4-BE49-F238E27FC236}">
                <a16:creationId xmlns:a16="http://schemas.microsoft.com/office/drawing/2014/main" id="{46C02218-415A-74D9-81C9-0F00A52B0E8F}"/>
              </a:ext>
            </a:extLst>
          </p:cNvPr>
          <p:cNvSpPr/>
          <p:nvPr/>
        </p:nvSpPr>
        <p:spPr bwMode="auto">
          <a:xfrm>
            <a:off x="504236" y="1028140"/>
            <a:ext cx="2843627" cy="78503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9" name="Rettangolo con angoli arrotondati 8">
            <a:extLst>
              <a:ext uri="{FF2B5EF4-FFF2-40B4-BE49-F238E27FC236}">
                <a16:creationId xmlns:a16="http://schemas.microsoft.com/office/drawing/2014/main" id="{427ABBDD-E875-2E42-92AD-461094F461E5}"/>
              </a:ext>
            </a:extLst>
          </p:cNvPr>
          <p:cNvSpPr/>
          <p:nvPr/>
        </p:nvSpPr>
        <p:spPr bwMode="auto">
          <a:xfrm>
            <a:off x="5261554" y="1048771"/>
            <a:ext cx="2808312" cy="78503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10" name="CasellaDiTesto 9">
            <a:extLst>
              <a:ext uri="{FF2B5EF4-FFF2-40B4-BE49-F238E27FC236}">
                <a16:creationId xmlns:a16="http://schemas.microsoft.com/office/drawing/2014/main" id="{8953EF71-0D19-CABA-8A00-9C984F33C0E9}"/>
              </a:ext>
            </a:extLst>
          </p:cNvPr>
          <p:cNvSpPr txBox="1"/>
          <p:nvPr/>
        </p:nvSpPr>
        <p:spPr>
          <a:xfrm>
            <a:off x="720261" y="1143543"/>
            <a:ext cx="2376264" cy="584775"/>
          </a:xfrm>
          <a:prstGeom prst="rect">
            <a:avLst/>
          </a:prstGeom>
          <a:noFill/>
          <a:ln>
            <a:noFill/>
          </a:ln>
        </p:spPr>
        <p:txBody>
          <a:bodyPr wrap="square" rtlCol="0">
            <a:spAutoFit/>
          </a:bodyPr>
          <a:lstStyle/>
          <a:p>
            <a:pPr algn="ctr"/>
            <a:r>
              <a:rPr lang="it-IT" sz="1600" b="1" dirty="0"/>
              <a:t>CONTROLLI INTERNI</a:t>
            </a:r>
          </a:p>
        </p:txBody>
      </p:sp>
      <p:sp>
        <p:nvSpPr>
          <p:cNvPr id="11" name="CasellaDiTesto 10">
            <a:extLst>
              <a:ext uri="{FF2B5EF4-FFF2-40B4-BE49-F238E27FC236}">
                <a16:creationId xmlns:a16="http://schemas.microsoft.com/office/drawing/2014/main" id="{0A509A55-8396-54D5-78CB-AC23933DDCFD}"/>
              </a:ext>
            </a:extLst>
          </p:cNvPr>
          <p:cNvSpPr txBox="1"/>
          <p:nvPr/>
        </p:nvSpPr>
        <p:spPr>
          <a:xfrm>
            <a:off x="5477578" y="1032921"/>
            <a:ext cx="2376264" cy="830997"/>
          </a:xfrm>
          <a:prstGeom prst="rect">
            <a:avLst/>
          </a:prstGeom>
          <a:noFill/>
          <a:ln>
            <a:noFill/>
          </a:ln>
        </p:spPr>
        <p:txBody>
          <a:bodyPr wrap="square" rtlCol="0">
            <a:spAutoFit/>
          </a:bodyPr>
          <a:lstStyle/>
          <a:p>
            <a:pPr algn="ctr"/>
            <a:r>
              <a:rPr lang="it-IT" sz="1600" b="1" dirty="0"/>
              <a:t>CONTROLLI ESTERNI</a:t>
            </a:r>
          </a:p>
          <a:p>
            <a:pPr algn="ctr"/>
            <a:r>
              <a:rPr lang="it-IT" sz="1600" b="1" dirty="0"/>
              <a:t>(in attesa)</a:t>
            </a:r>
          </a:p>
        </p:txBody>
      </p:sp>
      <p:sp>
        <p:nvSpPr>
          <p:cNvPr id="15" name="CasellaDiTesto 14">
            <a:extLst>
              <a:ext uri="{FF2B5EF4-FFF2-40B4-BE49-F238E27FC236}">
                <a16:creationId xmlns:a16="http://schemas.microsoft.com/office/drawing/2014/main" id="{A6FADD1C-9A74-5FB7-8EC9-3C51F6E38BA5}"/>
              </a:ext>
            </a:extLst>
          </p:cNvPr>
          <p:cNvSpPr txBox="1"/>
          <p:nvPr/>
        </p:nvSpPr>
        <p:spPr>
          <a:xfrm>
            <a:off x="504236" y="2339169"/>
            <a:ext cx="7992888" cy="2246769"/>
          </a:xfrm>
          <a:prstGeom prst="rect">
            <a:avLst/>
          </a:prstGeom>
          <a:noFill/>
          <a:ln>
            <a:solidFill>
              <a:schemeClr val="tx1"/>
            </a:solidFill>
          </a:ln>
        </p:spPr>
        <p:txBody>
          <a:bodyPr wrap="square">
            <a:spAutoFit/>
          </a:bodyPr>
          <a:lstStyle/>
          <a:p>
            <a:pPr algn="just"/>
            <a:r>
              <a:rPr lang="it-IT" sz="1400" b="1" dirty="0"/>
              <a:t>1)Linee Guida contenute negli International Standard on Quality Management (ISQM 1 e ISQM 2) ad integrazione di quanto già disposto dall’ISA Italia  220.</a:t>
            </a:r>
          </a:p>
          <a:p>
            <a:pPr algn="just"/>
            <a:endParaRPr lang="it-IT" sz="1400" b="1" dirty="0"/>
          </a:p>
          <a:p>
            <a:pPr algn="just"/>
            <a:r>
              <a:rPr lang="it-IT" sz="1400" b="1" dirty="0"/>
              <a:t>2)Introdotti con la determina n. RR 184 dell’8.8.2023 Ragioniere generale dello Stato, entrata in vigore il 1.1.2025, con possibilità di applicazione anticipata all’1.1.2024.</a:t>
            </a:r>
          </a:p>
          <a:p>
            <a:pPr algn="just"/>
            <a:endParaRPr lang="it-IT" sz="1400" b="1" dirty="0"/>
          </a:p>
          <a:p>
            <a:pPr algn="just"/>
            <a:r>
              <a:rPr lang="it-IT" sz="1400" b="1" dirty="0"/>
              <a:t>3) Comunicazione MEF del 28/01/25 «Entrata in vigore a regime dei principi professionali sulla gestione della qualità ISQM (Italia) 1, ISQM (Italia) 2, nonché del principio professionale di revisione aggiornato ISA (Italia) 220</a:t>
            </a:r>
          </a:p>
        </p:txBody>
      </p:sp>
      <p:sp>
        <p:nvSpPr>
          <p:cNvPr id="17" name="Freccia in giù 16">
            <a:extLst>
              <a:ext uri="{FF2B5EF4-FFF2-40B4-BE49-F238E27FC236}">
                <a16:creationId xmlns:a16="http://schemas.microsoft.com/office/drawing/2014/main" id="{B57D0DF5-5E2A-00E6-0CB3-567052EE426F}"/>
              </a:ext>
            </a:extLst>
          </p:cNvPr>
          <p:cNvSpPr/>
          <p:nvPr/>
        </p:nvSpPr>
        <p:spPr bwMode="auto">
          <a:xfrm>
            <a:off x="1835696" y="1916832"/>
            <a:ext cx="504056" cy="318680"/>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12" name="Titolo 1">
            <a:extLst>
              <a:ext uri="{FF2B5EF4-FFF2-40B4-BE49-F238E27FC236}">
                <a16:creationId xmlns:a16="http://schemas.microsoft.com/office/drawing/2014/main" id="{B73A4025-F838-CFF4-8F80-4D64163356A1}"/>
              </a:ext>
            </a:extLst>
          </p:cNvPr>
          <p:cNvSpPr>
            <a:spLocks noGrp="1"/>
          </p:cNvSpPr>
          <p:nvPr>
            <p:ph type="title"/>
          </p:nvPr>
        </p:nvSpPr>
        <p:spPr>
          <a:xfrm>
            <a:off x="540240" y="122712"/>
            <a:ext cx="7920880" cy="307777"/>
          </a:xfrm>
        </p:spPr>
        <p:txBody>
          <a:bodyPr/>
          <a:lstStyle/>
          <a:p>
            <a:r>
              <a:rPr lang="it-IT" sz="2000" b="1" dirty="0"/>
              <a:t>CONTROLLI QUALITA’ (1)</a:t>
            </a:r>
          </a:p>
        </p:txBody>
      </p:sp>
    </p:spTree>
    <p:extLst>
      <p:ext uri="{BB962C8B-B14F-4D97-AF65-F5344CB8AC3E}">
        <p14:creationId xmlns:p14="http://schemas.microsoft.com/office/powerpoint/2010/main" val="963321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25AE9-06DE-2F9B-1E7E-B6CD754C6FBB}"/>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1D91959-C970-849B-D7B4-1CC74DAA1020}"/>
              </a:ext>
            </a:extLst>
          </p:cNvPr>
          <p:cNvSpPr>
            <a:spLocks noGrp="1"/>
          </p:cNvSpPr>
          <p:nvPr>
            <p:ph type="sldNum" sz="quarter" idx="10"/>
          </p:nvPr>
        </p:nvSpPr>
        <p:spPr/>
        <p:txBody>
          <a:bodyPr/>
          <a:lstStyle/>
          <a:p>
            <a:pPr>
              <a:defRPr/>
            </a:pPr>
            <a:fld id="{39CF1B48-30B5-442F-BC67-BB53F985A07E}" type="slidenum">
              <a:rPr lang="de-DE" smtClean="0"/>
              <a:pPr>
                <a:defRPr/>
              </a:pPr>
              <a:t>52</a:t>
            </a:fld>
            <a:endParaRPr lang="de-DE"/>
          </a:p>
        </p:txBody>
      </p:sp>
      <p:sp>
        <p:nvSpPr>
          <p:cNvPr id="2" name="Titolo 1">
            <a:extLst>
              <a:ext uri="{FF2B5EF4-FFF2-40B4-BE49-F238E27FC236}">
                <a16:creationId xmlns:a16="http://schemas.microsoft.com/office/drawing/2014/main" id="{6C38A130-5CAB-A76D-3703-55452ADBD310}"/>
              </a:ext>
            </a:extLst>
          </p:cNvPr>
          <p:cNvSpPr>
            <a:spLocks noGrp="1"/>
          </p:cNvSpPr>
          <p:nvPr>
            <p:ph type="title"/>
          </p:nvPr>
        </p:nvSpPr>
        <p:spPr>
          <a:xfrm>
            <a:off x="540240" y="122712"/>
            <a:ext cx="7920880" cy="307777"/>
          </a:xfrm>
        </p:spPr>
        <p:txBody>
          <a:bodyPr/>
          <a:lstStyle/>
          <a:p>
            <a:r>
              <a:rPr lang="it-IT" sz="2000" b="1" dirty="0"/>
              <a:t>CONTROLLI QUALITA’ (2)</a:t>
            </a:r>
          </a:p>
        </p:txBody>
      </p:sp>
      <p:sp>
        <p:nvSpPr>
          <p:cNvPr id="3" name="Segnaposto numero diapositiva 3">
            <a:extLst>
              <a:ext uri="{FF2B5EF4-FFF2-40B4-BE49-F238E27FC236}">
                <a16:creationId xmlns:a16="http://schemas.microsoft.com/office/drawing/2014/main" id="{AF1A3930-45F2-CE6A-20FF-AEA57C8B2225}"/>
              </a:ext>
            </a:extLst>
          </p:cNvPr>
          <p:cNvSpPr txBox="1">
            <a:spLocks/>
          </p:cNvSpPr>
          <p:nvPr/>
        </p:nvSpPr>
        <p:spPr bwMode="auto">
          <a:xfrm>
            <a:off x="4391205" y="7015325"/>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52</a:t>
            </a:fld>
            <a:endParaRPr lang="de-DE"/>
          </a:p>
        </p:txBody>
      </p:sp>
      <p:sp>
        <p:nvSpPr>
          <p:cNvPr id="5" name="CasellaDiTesto 4">
            <a:extLst>
              <a:ext uri="{FF2B5EF4-FFF2-40B4-BE49-F238E27FC236}">
                <a16:creationId xmlns:a16="http://schemas.microsoft.com/office/drawing/2014/main" id="{63204540-0075-13FC-1A04-30092398733B}"/>
              </a:ext>
            </a:extLst>
          </p:cNvPr>
          <p:cNvSpPr txBox="1"/>
          <p:nvPr/>
        </p:nvSpPr>
        <p:spPr>
          <a:xfrm>
            <a:off x="395536" y="736420"/>
            <a:ext cx="8640958" cy="646331"/>
          </a:xfrm>
          <a:prstGeom prst="rect">
            <a:avLst/>
          </a:prstGeom>
          <a:solidFill>
            <a:schemeClr val="accent1"/>
          </a:solidFill>
          <a:ln>
            <a:solidFill>
              <a:schemeClr val="tx1"/>
            </a:solidFill>
          </a:ln>
        </p:spPr>
        <p:txBody>
          <a:bodyPr wrap="square">
            <a:spAutoFit/>
          </a:bodyPr>
          <a:lstStyle/>
          <a:p>
            <a:r>
              <a:rPr lang="it-IT" sz="1800" b="1" dirty="0"/>
              <a:t>Determina MEF n. RR 184 dell'8 agosto 2023-Nuovi Principi Revisione (1)</a:t>
            </a:r>
          </a:p>
        </p:txBody>
      </p:sp>
      <p:sp>
        <p:nvSpPr>
          <p:cNvPr id="6" name="Segnaposto numero diapositiva 3">
            <a:extLst>
              <a:ext uri="{FF2B5EF4-FFF2-40B4-BE49-F238E27FC236}">
                <a16:creationId xmlns:a16="http://schemas.microsoft.com/office/drawing/2014/main" id="{FC411C45-591D-B7C2-FDA5-4AF72585A0DA}"/>
              </a:ext>
            </a:extLst>
          </p:cNvPr>
          <p:cNvSpPr txBox="1">
            <a:spLocks/>
          </p:cNvSpPr>
          <p:nvPr/>
        </p:nvSpPr>
        <p:spPr bwMode="auto">
          <a:xfrm>
            <a:off x="4472717" y="7735405"/>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52</a:t>
            </a:fld>
            <a:endParaRPr lang="de-DE"/>
          </a:p>
        </p:txBody>
      </p:sp>
      <p:sp>
        <p:nvSpPr>
          <p:cNvPr id="7" name="CasellaDiTesto 6">
            <a:extLst>
              <a:ext uri="{FF2B5EF4-FFF2-40B4-BE49-F238E27FC236}">
                <a16:creationId xmlns:a16="http://schemas.microsoft.com/office/drawing/2014/main" id="{C5E4E37A-69DA-692D-E9D6-8DD3CEB1215F}"/>
              </a:ext>
            </a:extLst>
          </p:cNvPr>
          <p:cNvSpPr txBox="1"/>
          <p:nvPr/>
        </p:nvSpPr>
        <p:spPr>
          <a:xfrm>
            <a:off x="395536" y="1556792"/>
            <a:ext cx="8640960" cy="1569660"/>
          </a:xfrm>
          <a:prstGeom prst="rect">
            <a:avLst/>
          </a:prstGeom>
          <a:noFill/>
          <a:ln>
            <a:solidFill>
              <a:schemeClr val="tx1"/>
            </a:solidFill>
          </a:ln>
        </p:spPr>
        <p:txBody>
          <a:bodyPr wrap="square">
            <a:spAutoFit/>
          </a:bodyPr>
          <a:lstStyle/>
          <a:p>
            <a:pPr algn="just"/>
            <a:r>
              <a:rPr lang="it-IT" sz="1600" b="1" dirty="0"/>
              <a:t>Con determina del Ministero dell'economia e delle finanze (Ragioneria Generale dello Stato) n. RR 184 dell'8 agosto 2023 resa pubblica il 5 settembre 2023 sono stati adottati i principi professionali ISQM (Italia) 1, ISQM (Italia) 2 e il principio di revisione ISA (Italia) 220 aggiornato, preceduti dalla nuova versione dell’Introduzione ai principi stessi e del Glossario dei termini più utilizzati</a:t>
            </a:r>
            <a:endParaRPr lang="it-IT" sz="1600" dirty="0"/>
          </a:p>
        </p:txBody>
      </p:sp>
      <p:sp>
        <p:nvSpPr>
          <p:cNvPr id="8" name="CasellaDiTesto 7">
            <a:extLst>
              <a:ext uri="{FF2B5EF4-FFF2-40B4-BE49-F238E27FC236}">
                <a16:creationId xmlns:a16="http://schemas.microsoft.com/office/drawing/2014/main" id="{8E126CB8-1744-C9BF-2D85-12937031478D}"/>
              </a:ext>
            </a:extLst>
          </p:cNvPr>
          <p:cNvSpPr txBox="1"/>
          <p:nvPr/>
        </p:nvSpPr>
        <p:spPr>
          <a:xfrm>
            <a:off x="395534" y="3306156"/>
            <a:ext cx="8640960" cy="3293209"/>
          </a:xfrm>
          <a:prstGeom prst="rect">
            <a:avLst/>
          </a:prstGeom>
          <a:noFill/>
          <a:ln>
            <a:solidFill>
              <a:schemeClr val="tx1"/>
            </a:solidFill>
          </a:ln>
        </p:spPr>
        <p:txBody>
          <a:bodyPr wrap="square">
            <a:spAutoFit/>
          </a:bodyPr>
          <a:lstStyle/>
          <a:p>
            <a:pPr marL="342900" indent="-342900" algn="just">
              <a:buAutoNum type="arabicParenR"/>
            </a:pPr>
            <a:r>
              <a:rPr lang="it-IT" sz="1600" b="1" dirty="0"/>
              <a:t>il principio International Standard on Quality Management 1 </a:t>
            </a:r>
            <a:r>
              <a:rPr lang="it-IT" sz="1600" b="1" dirty="0">
                <a:highlight>
                  <a:srgbClr val="FFFF00"/>
                </a:highlight>
              </a:rPr>
              <a:t>(ISQM 1</a:t>
            </a:r>
            <a:r>
              <a:rPr lang="it-IT" sz="1600" b="1" dirty="0"/>
              <a:t>) - Quality Management for </a:t>
            </a:r>
            <a:r>
              <a:rPr lang="it-IT" sz="1600" b="1" dirty="0" err="1"/>
              <a:t>Firms</a:t>
            </a:r>
            <a:r>
              <a:rPr lang="it-IT" sz="1600" b="1" dirty="0"/>
              <a:t> </a:t>
            </a:r>
            <a:r>
              <a:rPr lang="it-IT" sz="1600" b="1" dirty="0" err="1"/>
              <a:t>that</a:t>
            </a:r>
            <a:r>
              <a:rPr lang="it-IT" sz="1600" b="1" dirty="0"/>
              <a:t> </a:t>
            </a:r>
            <a:r>
              <a:rPr lang="it-IT" sz="1600" b="1" dirty="0" err="1"/>
              <a:t>Perform</a:t>
            </a:r>
            <a:r>
              <a:rPr lang="it-IT" sz="1600" b="1" dirty="0"/>
              <a:t> Audits or Reviews of Financial </a:t>
            </a:r>
            <a:r>
              <a:rPr lang="it-IT" sz="1600" b="1" dirty="0" err="1"/>
              <a:t>Statements</a:t>
            </a:r>
            <a:r>
              <a:rPr lang="it-IT" sz="1600" b="1" dirty="0"/>
              <a:t>, or </a:t>
            </a:r>
            <a:r>
              <a:rPr lang="it-IT" sz="1600" b="1" dirty="0" err="1"/>
              <a:t>Other</a:t>
            </a:r>
            <a:r>
              <a:rPr lang="it-IT" sz="1600" b="1" dirty="0"/>
              <a:t> Assurance or </a:t>
            </a:r>
            <a:r>
              <a:rPr lang="it-IT" sz="1600" b="1" dirty="0" err="1"/>
              <a:t>Related</a:t>
            </a:r>
            <a:r>
              <a:rPr lang="it-IT" sz="1600" b="1" dirty="0"/>
              <a:t> Services Engagements ha sostituito il precedente principio International Standard on Quality Control 1 (ISQC 1) - Quality Control for </a:t>
            </a:r>
            <a:r>
              <a:rPr lang="it-IT" sz="1600" b="1" dirty="0" err="1"/>
              <a:t>Firms</a:t>
            </a:r>
            <a:r>
              <a:rPr lang="it-IT" sz="1600" b="1" dirty="0"/>
              <a:t> </a:t>
            </a:r>
            <a:r>
              <a:rPr lang="it-IT" sz="1600" b="1" dirty="0" err="1"/>
              <a:t>that</a:t>
            </a:r>
            <a:r>
              <a:rPr lang="it-IT" sz="1600" b="1" dirty="0"/>
              <a:t> </a:t>
            </a:r>
            <a:r>
              <a:rPr lang="it-IT" sz="1600" b="1" dirty="0" err="1"/>
              <a:t>Perform</a:t>
            </a:r>
            <a:r>
              <a:rPr lang="it-IT" sz="1600" b="1" dirty="0"/>
              <a:t> Audits and Reviews of Financial </a:t>
            </a:r>
            <a:r>
              <a:rPr lang="it-IT" sz="1600" b="1" dirty="0" err="1"/>
              <a:t>Statements</a:t>
            </a:r>
            <a:r>
              <a:rPr lang="it-IT" sz="1600" b="1" dirty="0"/>
              <a:t> and </a:t>
            </a:r>
            <a:r>
              <a:rPr lang="it-IT" sz="1600" b="1" dirty="0" err="1"/>
              <a:t>Other</a:t>
            </a:r>
            <a:r>
              <a:rPr lang="it-IT" sz="1600" b="1" dirty="0"/>
              <a:t> Assurance and </a:t>
            </a:r>
            <a:r>
              <a:rPr lang="it-IT" sz="1600" b="1" dirty="0" err="1"/>
              <a:t>Related</a:t>
            </a:r>
            <a:r>
              <a:rPr lang="it-IT" sz="1600" b="1" dirty="0"/>
              <a:t> Services Engagements;</a:t>
            </a:r>
          </a:p>
          <a:p>
            <a:pPr algn="just"/>
            <a:endParaRPr lang="it-IT" sz="1600" b="1" dirty="0"/>
          </a:p>
          <a:p>
            <a:pPr marL="342900" indent="-342900" algn="just">
              <a:buAutoNum type="arabicParenR"/>
            </a:pPr>
            <a:r>
              <a:rPr lang="it-IT" sz="1600" b="1" dirty="0"/>
              <a:t>Il  principio International Standard on Quality Management 2 (</a:t>
            </a:r>
            <a:r>
              <a:rPr lang="it-IT" sz="1600" b="1" dirty="0">
                <a:highlight>
                  <a:srgbClr val="FFFF00"/>
                </a:highlight>
              </a:rPr>
              <a:t>ISQM 2)</a:t>
            </a:r>
            <a:r>
              <a:rPr lang="it-IT" sz="1600" b="1" dirty="0"/>
              <a:t> ha sostituito le corrispondenti disposizioni dei citati principi ISQC 1 e dell’ISA 220 – Quality Control for an Audit of Financial </a:t>
            </a:r>
            <a:r>
              <a:rPr lang="it-IT" sz="1600" b="1" dirty="0" err="1"/>
              <a:t>Statements</a:t>
            </a:r>
            <a:r>
              <a:rPr lang="it-IT" sz="1600" b="1" dirty="0"/>
              <a:t>, denominato conseguentemente Quality Management </a:t>
            </a:r>
            <a:r>
              <a:rPr lang="en-US" sz="1600" b="1" dirty="0"/>
              <a:t>for an Audit of Financial Statements</a:t>
            </a:r>
            <a:endParaRPr lang="it-IT" sz="1600" b="1" dirty="0"/>
          </a:p>
        </p:txBody>
      </p:sp>
    </p:spTree>
    <p:extLst>
      <p:ext uri="{BB962C8B-B14F-4D97-AF65-F5344CB8AC3E}">
        <p14:creationId xmlns:p14="http://schemas.microsoft.com/office/powerpoint/2010/main" val="42005170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72E81-F436-EAA4-750D-E0EAA9DB092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E61612F-C36E-3DB0-EBC6-6EC39722E088}"/>
              </a:ext>
            </a:extLst>
          </p:cNvPr>
          <p:cNvSpPr>
            <a:spLocks noGrp="1"/>
          </p:cNvSpPr>
          <p:nvPr>
            <p:ph type="title"/>
          </p:nvPr>
        </p:nvSpPr>
        <p:spPr>
          <a:xfrm>
            <a:off x="467544" y="358306"/>
            <a:ext cx="7920880" cy="307777"/>
          </a:xfrm>
        </p:spPr>
        <p:txBody>
          <a:bodyPr/>
          <a:lstStyle/>
          <a:p>
            <a:r>
              <a:rPr lang="it-IT" sz="2000" b="1" dirty="0"/>
              <a:t>CONTROLLI QUALITA’ (3)</a:t>
            </a:r>
          </a:p>
        </p:txBody>
      </p:sp>
      <p:sp>
        <p:nvSpPr>
          <p:cNvPr id="3" name="Segnaposto numero diapositiva 3">
            <a:extLst>
              <a:ext uri="{FF2B5EF4-FFF2-40B4-BE49-F238E27FC236}">
                <a16:creationId xmlns:a16="http://schemas.microsoft.com/office/drawing/2014/main" id="{E92C6C01-B263-5A46-6253-4C72001D6827}"/>
              </a:ext>
            </a:extLst>
          </p:cNvPr>
          <p:cNvSpPr txBox="1">
            <a:spLocks/>
          </p:cNvSpPr>
          <p:nvPr/>
        </p:nvSpPr>
        <p:spPr bwMode="auto">
          <a:xfrm>
            <a:off x="4386145" y="6107505"/>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53</a:t>
            </a:fld>
            <a:endParaRPr lang="de-DE"/>
          </a:p>
        </p:txBody>
      </p:sp>
      <p:graphicFrame>
        <p:nvGraphicFramePr>
          <p:cNvPr id="7" name="Tabella 6">
            <a:extLst>
              <a:ext uri="{FF2B5EF4-FFF2-40B4-BE49-F238E27FC236}">
                <a16:creationId xmlns:a16="http://schemas.microsoft.com/office/drawing/2014/main" id="{F199D367-1B05-2A33-FEB4-5911995797F4}"/>
              </a:ext>
            </a:extLst>
          </p:cNvPr>
          <p:cNvGraphicFramePr>
            <a:graphicFrameLocks noGrp="1"/>
          </p:cNvGraphicFramePr>
          <p:nvPr>
            <p:extLst>
              <p:ext uri="{D42A27DB-BD31-4B8C-83A1-F6EECF244321}">
                <p14:modId xmlns:p14="http://schemas.microsoft.com/office/powerpoint/2010/main" val="2810254373"/>
              </p:ext>
            </p:extLst>
          </p:nvPr>
        </p:nvGraphicFramePr>
        <p:xfrm>
          <a:off x="682880" y="1052736"/>
          <a:ext cx="8119906" cy="3685233"/>
        </p:xfrm>
        <a:graphic>
          <a:graphicData uri="http://schemas.openxmlformats.org/drawingml/2006/table">
            <a:tbl>
              <a:tblPr firstRow="1" firstCol="1" bandRow="1"/>
              <a:tblGrid>
                <a:gridCol w="8119906">
                  <a:extLst>
                    <a:ext uri="{9D8B030D-6E8A-4147-A177-3AD203B41FA5}">
                      <a16:colId xmlns:a16="http://schemas.microsoft.com/office/drawing/2014/main" val="4098402709"/>
                    </a:ext>
                  </a:extLst>
                </a:gridCol>
              </a:tblGrid>
              <a:tr h="1395061">
                <a:tc>
                  <a:txBody>
                    <a:bodyPr/>
                    <a:lstStyle/>
                    <a:p>
                      <a:pPr algn="just">
                        <a:lnSpc>
                          <a:spcPct val="107000"/>
                        </a:lnSpc>
                        <a:spcAft>
                          <a:spcPts val="800"/>
                        </a:spcAft>
                      </a:pPr>
                      <a:r>
                        <a:rPr lang="it-IT" sz="1600" b="1" dirty="0">
                          <a:effectLst/>
                          <a:latin typeface="+mj-lt"/>
                          <a:ea typeface="Calibri" panose="020F0502020204030204" pitchFamily="34" charset="0"/>
                          <a:cs typeface="Times New Roman" panose="02020603050405020304" pitchFamily="18" charset="0"/>
                        </a:rPr>
                        <a:t>(ISQM Italia) 1 - Gestione della qualità per i soggetti abilitati che svolgono revisioni contabili complete o limitate del bilancio o altri incarichi finalizzati a fornire un livello di attendibilità ad un’informazione (“Incarichi di </a:t>
                      </a:r>
                      <a:r>
                        <a:rPr lang="it-IT" sz="1600" b="1" dirty="0" err="1">
                          <a:effectLst/>
                          <a:latin typeface="+mj-lt"/>
                          <a:ea typeface="Calibri" panose="020F0502020204030204" pitchFamily="34" charset="0"/>
                          <a:cs typeface="Times New Roman" panose="02020603050405020304" pitchFamily="18" charset="0"/>
                        </a:rPr>
                        <a:t>assurance</a:t>
                      </a:r>
                      <a:r>
                        <a:rPr lang="it-IT" sz="1600" b="1" dirty="0">
                          <a:effectLst/>
                          <a:latin typeface="+mj-lt"/>
                          <a:ea typeface="Calibri" panose="020F0502020204030204" pitchFamily="34" charset="0"/>
                          <a:cs typeface="Times New Roman" panose="02020603050405020304" pitchFamily="18" charset="0"/>
                        </a:rPr>
                        <a:t>”) o servizi connessi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37754524"/>
                  </a:ext>
                </a:extLst>
              </a:tr>
              <a:tr h="449431">
                <a:tc>
                  <a:txBody>
                    <a:bodyPr/>
                    <a:lstStyle/>
                    <a:p>
                      <a:pPr algn="just">
                        <a:lnSpc>
                          <a:spcPct val="107000"/>
                        </a:lnSpc>
                        <a:spcAft>
                          <a:spcPts val="800"/>
                        </a:spcAft>
                      </a:pPr>
                      <a:r>
                        <a:rPr lang="it-IT" sz="1600" b="1" dirty="0">
                          <a:effectLst/>
                          <a:latin typeface="+mj-lt"/>
                          <a:ea typeface="Calibri" panose="020F0502020204030204" pitchFamily="34" charset="0"/>
                          <a:cs typeface="Times New Roman" panose="02020603050405020304" pitchFamily="18" charset="0"/>
                        </a:rPr>
                        <a:t>(ISQM Italia) 2 - Riesame della qualità degli incarichi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4222802"/>
                  </a:ext>
                </a:extLst>
              </a:tr>
              <a:tr h="892517">
                <a:tc>
                  <a:txBody>
                    <a:bodyPr/>
                    <a:lstStyle/>
                    <a:p>
                      <a:pPr algn="just">
                        <a:lnSpc>
                          <a:spcPct val="107000"/>
                        </a:lnSpc>
                        <a:spcAft>
                          <a:spcPts val="800"/>
                        </a:spcAft>
                      </a:pPr>
                      <a:r>
                        <a:rPr lang="it-IT" sz="1600" b="1" dirty="0">
                          <a:effectLst/>
                          <a:latin typeface="+mj-lt"/>
                          <a:ea typeface="Calibri" panose="020F0502020204030204" pitchFamily="34" charset="0"/>
                          <a:cs typeface="Times New Roman" panose="02020603050405020304" pitchFamily="18" charset="0"/>
                        </a:rPr>
                        <a:t>(ISA Italia) n. 220 - Gestione della qualità dell’incarico di revisione contabile del bilancio, aggiornato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73553361"/>
                  </a:ext>
                </a:extLst>
              </a:tr>
              <a:tr h="449431">
                <a:tc>
                  <a:txBody>
                    <a:bodyPr/>
                    <a:lstStyle/>
                    <a:p>
                      <a:pPr algn="just">
                        <a:lnSpc>
                          <a:spcPct val="107000"/>
                        </a:lnSpc>
                        <a:spcAft>
                          <a:spcPts val="800"/>
                        </a:spcAft>
                      </a:pPr>
                      <a:r>
                        <a:rPr lang="it-IT" sz="1600" b="1" dirty="0">
                          <a:effectLst/>
                          <a:latin typeface="+mj-lt"/>
                          <a:ea typeface="Calibri" panose="020F0502020204030204" pitchFamily="34" charset="0"/>
                          <a:cs typeface="Times New Roman" panose="02020603050405020304" pitchFamily="18" charset="0"/>
                        </a:rPr>
                        <a:t>Introduzione aggiornata ai Principi di Revisione Internazionali (ISA Italia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66617013"/>
                  </a:ext>
                </a:extLst>
              </a:tr>
              <a:tr h="449431">
                <a:tc>
                  <a:txBody>
                    <a:bodyPr/>
                    <a:lstStyle/>
                    <a:p>
                      <a:pPr algn="just">
                        <a:lnSpc>
                          <a:spcPct val="107000"/>
                        </a:lnSpc>
                        <a:spcAft>
                          <a:spcPts val="800"/>
                        </a:spcAft>
                      </a:pPr>
                      <a:r>
                        <a:rPr lang="it-IT" sz="1600" b="1" dirty="0">
                          <a:effectLst/>
                          <a:latin typeface="+mj-lt"/>
                          <a:ea typeface="Calibri" panose="020F0502020204030204" pitchFamily="34" charset="0"/>
                          <a:cs typeface="Times New Roman" panose="02020603050405020304" pitchFamily="18" charset="0"/>
                        </a:rPr>
                        <a:t>Glossario dei Principi di Revisione (Italia) aggiornato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44173123"/>
                  </a:ext>
                </a:extLst>
              </a:tr>
            </a:tbl>
          </a:graphicData>
        </a:graphic>
      </p:graphicFrame>
      <p:sp>
        <p:nvSpPr>
          <p:cNvPr id="8" name="Freccia in giù 7">
            <a:extLst>
              <a:ext uri="{FF2B5EF4-FFF2-40B4-BE49-F238E27FC236}">
                <a16:creationId xmlns:a16="http://schemas.microsoft.com/office/drawing/2014/main" id="{E0C8877D-AE60-BDA5-8CC4-32F998050ACF}"/>
              </a:ext>
            </a:extLst>
          </p:cNvPr>
          <p:cNvSpPr/>
          <p:nvPr/>
        </p:nvSpPr>
        <p:spPr bwMode="auto">
          <a:xfrm>
            <a:off x="4571312" y="4869160"/>
            <a:ext cx="792088" cy="432048"/>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9" name="CasellaDiTesto 8">
            <a:extLst>
              <a:ext uri="{FF2B5EF4-FFF2-40B4-BE49-F238E27FC236}">
                <a16:creationId xmlns:a16="http://schemas.microsoft.com/office/drawing/2014/main" id="{40E95ACA-EFAB-80F6-5B30-5F7B5DFA6036}"/>
              </a:ext>
            </a:extLst>
          </p:cNvPr>
          <p:cNvSpPr txBox="1"/>
          <p:nvPr/>
        </p:nvSpPr>
        <p:spPr>
          <a:xfrm>
            <a:off x="1258944" y="5432399"/>
            <a:ext cx="6696744" cy="646331"/>
          </a:xfrm>
          <a:prstGeom prst="rect">
            <a:avLst/>
          </a:prstGeom>
          <a:noFill/>
          <a:ln>
            <a:solidFill>
              <a:schemeClr val="tx2"/>
            </a:solidFill>
          </a:ln>
        </p:spPr>
        <p:txBody>
          <a:bodyPr wrap="square" rtlCol="0">
            <a:spAutoFit/>
          </a:bodyPr>
          <a:lstStyle/>
          <a:p>
            <a:pPr algn="ctr"/>
            <a:r>
              <a:rPr lang="it-IT" sz="1800" b="1" dirty="0">
                <a:solidFill>
                  <a:schemeClr val="tx2"/>
                </a:solidFill>
              </a:rPr>
              <a:t>ENTRATA IN VIGORE:</a:t>
            </a:r>
          </a:p>
          <a:p>
            <a:pPr algn="ctr"/>
            <a:r>
              <a:rPr lang="it-IT" sz="1800" b="1" dirty="0">
                <a:solidFill>
                  <a:schemeClr val="tx2"/>
                </a:solidFill>
              </a:rPr>
              <a:t>01/01/2024 o 01/01/2025</a:t>
            </a:r>
          </a:p>
        </p:txBody>
      </p:sp>
    </p:spTree>
    <p:extLst>
      <p:ext uri="{BB962C8B-B14F-4D97-AF65-F5344CB8AC3E}">
        <p14:creationId xmlns:p14="http://schemas.microsoft.com/office/powerpoint/2010/main" val="20004984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67470-9671-5C13-0FDD-CA3EC40A1177}"/>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07859EA-8529-C1C6-BA12-F0725CD63CB0}"/>
              </a:ext>
            </a:extLst>
          </p:cNvPr>
          <p:cNvSpPr>
            <a:spLocks noGrp="1"/>
          </p:cNvSpPr>
          <p:nvPr>
            <p:ph type="sldNum" sz="quarter" idx="10"/>
          </p:nvPr>
        </p:nvSpPr>
        <p:spPr/>
        <p:txBody>
          <a:bodyPr/>
          <a:lstStyle/>
          <a:p>
            <a:pPr>
              <a:defRPr/>
            </a:pPr>
            <a:fld id="{39CF1B48-30B5-442F-BC67-BB53F985A07E}" type="slidenum">
              <a:rPr lang="de-DE" smtClean="0"/>
              <a:pPr>
                <a:defRPr/>
              </a:pPr>
              <a:t>54</a:t>
            </a:fld>
            <a:endParaRPr lang="de-DE"/>
          </a:p>
        </p:txBody>
      </p:sp>
      <p:sp>
        <p:nvSpPr>
          <p:cNvPr id="2" name="Titolo 1">
            <a:extLst>
              <a:ext uri="{FF2B5EF4-FFF2-40B4-BE49-F238E27FC236}">
                <a16:creationId xmlns:a16="http://schemas.microsoft.com/office/drawing/2014/main" id="{1ABED217-771F-559B-5699-C441AD975557}"/>
              </a:ext>
            </a:extLst>
          </p:cNvPr>
          <p:cNvSpPr>
            <a:spLocks noGrp="1"/>
          </p:cNvSpPr>
          <p:nvPr>
            <p:ph type="title"/>
          </p:nvPr>
        </p:nvSpPr>
        <p:spPr>
          <a:xfrm>
            <a:off x="540240" y="122712"/>
            <a:ext cx="7920880" cy="307777"/>
          </a:xfrm>
        </p:spPr>
        <p:txBody>
          <a:bodyPr/>
          <a:lstStyle/>
          <a:p>
            <a:r>
              <a:rPr lang="it-IT" sz="2000" b="1" dirty="0"/>
              <a:t>CONTROLLI QUALITA’ (4)</a:t>
            </a:r>
          </a:p>
        </p:txBody>
      </p:sp>
      <p:sp>
        <p:nvSpPr>
          <p:cNvPr id="3" name="Segnaposto numero diapositiva 3">
            <a:extLst>
              <a:ext uri="{FF2B5EF4-FFF2-40B4-BE49-F238E27FC236}">
                <a16:creationId xmlns:a16="http://schemas.microsoft.com/office/drawing/2014/main" id="{B530B6CD-A29E-A741-3C2D-EF24195F06DE}"/>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54</a:t>
            </a:fld>
            <a:endParaRPr lang="de-DE"/>
          </a:p>
        </p:txBody>
      </p:sp>
      <p:sp>
        <p:nvSpPr>
          <p:cNvPr id="5" name="CasellaDiTesto 4">
            <a:extLst>
              <a:ext uri="{FF2B5EF4-FFF2-40B4-BE49-F238E27FC236}">
                <a16:creationId xmlns:a16="http://schemas.microsoft.com/office/drawing/2014/main" id="{E30A66ED-381C-38CC-F527-AFFEA641B071}"/>
              </a:ext>
            </a:extLst>
          </p:cNvPr>
          <p:cNvSpPr txBox="1"/>
          <p:nvPr/>
        </p:nvSpPr>
        <p:spPr>
          <a:xfrm>
            <a:off x="539552" y="951016"/>
            <a:ext cx="8391147" cy="5570756"/>
          </a:xfrm>
          <a:prstGeom prst="rect">
            <a:avLst/>
          </a:prstGeom>
          <a:noFill/>
          <a:ln>
            <a:solidFill>
              <a:schemeClr val="tx1"/>
            </a:solidFill>
          </a:ln>
        </p:spPr>
        <p:txBody>
          <a:bodyPr wrap="square">
            <a:spAutoFit/>
          </a:bodyPr>
          <a:lstStyle/>
          <a:p>
            <a:pPr algn="just"/>
            <a:r>
              <a:rPr lang="it-IT" sz="1800" b="1" dirty="0">
                <a:highlight>
                  <a:srgbClr val="FFFF00"/>
                </a:highlight>
              </a:rPr>
              <a:t>REVISORI ANTICIPATARI</a:t>
            </a:r>
          </a:p>
          <a:p>
            <a:pPr algn="just"/>
            <a:endParaRPr lang="it-IT" sz="1800" b="1" dirty="0">
              <a:highlight>
                <a:srgbClr val="FFFF00"/>
              </a:highlight>
            </a:endParaRPr>
          </a:p>
          <a:p>
            <a:pPr algn="just"/>
            <a:r>
              <a:rPr lang="it-IT" sz="1600" b="1" dirty="0"/>
              <a:t>La Determina RR 184 dell’8 agosto 2023 ha introdotto ISQM (Italia) 1, ISQM (Italia) 2, nonché il principio professionale di revisione aggiornato ISA (Italia) 220, elaborati ai sensi dell’art. 11, comma 2, </a:t>
            </a:r>
            <a:r>
              <a:rPr lang="it-IT" sz="1600" b="1" dirty="0" err="1"/>
              <a:t>D.Lgs.</a:t>
            </a:r>
            <a:r>
              <a:rPr lang="it-IT" sz="1600" b="1" dirty="0"/>
              <a:t> n. 39/201 </a:t>
            </a:r>
          </a:p>
          <a:p>
            <a:pPr algn="just"/>
            <a:r>
              <a:rPr lang="it-IT" sz="1600" b="1" dirty="0"/>
              <a:t>I principi professionali consentono la relativa applicazione anticipata a decorrere dal 1° gennaio 2024 per quanto riguarda l’ISQM (Italia) 1 e dallo svolgimento delle revisioni legali dei bilanci relativi a periodi amministrativi con inizio dalla medesima data del 1° gennaio 2024 o successiva per quanto riguarda l’ISQM (Italia) 2 e l’ISA (Italia) 220.</a:t>
            </a:r>
          </a:p>
          <a:p>
            <a:pPr algn="just"/>
            <a:endParaRPr lang="it-IT" sz="1600" b="1" dirty="0"/>
          </a:p>
          <a:p>
            <a:pPr algn="just"/>
            <a:r>
              <a:rPr lang="it-IT" sz="1600" b="1" dirty="0"/>
              <a:t>Con l’informativa n. 145/2023 del 28 novembre 2023 il Consiglio Nazionale dei Dottori Commercialisti e degli Esperti Contabili comunica che il Ministero dell’economia e delle finanze - Dipartimento della Ragioneria generale dello Stato ha reso note le modalità attraverso le quali le persone fisiche e le società di revisione iscritte al registro della revisione legale dei conti che intendono adottare anticipatamente i nuovi principi professionali sulla gestione della qualità della revisione legale (c.d. </a:t>
            </a:r>
            <a:r>
              <a:rPr lang="it-IT" sz="1600" b="1" dirty="0" err="1"/>
              <a:t>early</a:t>
            </a:r>
            <a:r>
              <a:rPr lang="it-IT" sz="1600" b="1" dirty="0"/>
              <a:t> </a:t>
            </a:r>
            <a:r>
              <a:rPr lang="it-IT" sz="1600" b="1" dirty="0" err="1"/>
              <a:t>adopter</a:t>
            </a:r>
            <a:r>
              <a:rPr lang="it-IT" sz="1600" b="1" dirty="0"/>
              <a:t>) comunicano tale intenzione entro il 31 dicembre 2023.</a:t>
            </a:r>
          </a:p>
          <a:p>
            <a:pPr algn="just"/>
            <a:r>
              <a:rPr lang="it-IT" sz="1600" b="1" dirty="0"/>
              <a:t>all’indirizzo PEC: gestione.qualita@pec.mef.gov.it.</a:t>
            </a:r>
          </a:p>
        </p:txBody>
      </p:sp>
      <p:sp>
        <p:nvSpPr>
          <p:cNvPr id="6" name="CasellaDiTesto 5">
            <a:extLst>
              <a:ext uri="{FF2B5EF4-FFF2-40B4-BE49-F238E27FC236}">
                <a16:creationId xmlns:a16="http://schemas.microsoft.com/office/drawing/2014/main" id="{F4127F58-1DA8-70CC-74B4-0CD8FEB4A935}"/>
              </a:ext>
            </a:extLst>
          </p:cNvPr>
          <p:cNvSpPr txBox="1"/>
          <p:nvPr/>
        </p:nvSpPr>
        <p:spPr>
          <a:xfrm>
            <a:off x="289741" y="506086"/>
            <a:ext cx="8640958" cy="369332"/>
          </a:xfrm>
          <a:prstGeom prst="rect">
            <a:avLst/>
          </a:prstGeom>
          <a:solidFill>
            <a:schemeClr val="accent2">
              <a:lumMod val="20000"/>
              <a:lumOff val="80000"/>
            </a:schemeClr>
          </a:solidFill>
          <a:ln>
            <a:solidFill>
              <a:schemeClr val="tx1"/>
            </a:solidFill>
          </a:ln>
        </p:spPr>
        <p:txBody>
          <a:bodyPr wrap="square">
            <a:spAutoFit/>
          </a:bodyPr>
          <a:lstStyle/>
          <a:p>
            <a:r>
              <a:rPr lang="it-IT" sz="1800" b="1" dirty="0"/>
              <a:t>CNDCEC, Informativa n. 145/2023 del 28 novembre 2023</a:t>
            </a:r>
          </a:p>
        </p:txBody>
      </p:sp>
    </p:spTree>
    <p:extLst>
      <p:ext uri="{BB962C8B-B14F-4D97-AF65-F5344CB8AC3E}">
        <p14:creationId xmlns:p14="http://schemas.microsoft.com/office/powerpoint/2010/main" val="21517161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D0D48-97DF-922C-4619-9A7239B505A0}"/>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BA030DF-2000-1830-5C78-3CCA646ED1B3}"/>
              </a:ext>
            </a:extLst>
          </p:cNvPr>
          <p:cNvSpPr>
            <a:spLocks noGrp="1"/>
          </p:cNvSpPr>
          <p:nvPr>
            <p:ph type="sldNum" sz="quarter" idx="10"/>
          </p:nvPr>
        </p:nvSpPr>
        <p:spPr/>
        <p:txBody>
          <a:bodyPr/>
          <a:lstStyle/>
          <a:p>
            <a:pPr>
              <a:defRPr/>
            </a:pPr>
            <a:fld id="{39CF1B48-30B5-442F-BC67-BB53F985A07E}" type="slidenum">
              <a:rPr lang="de-DE" smtClean="0"/>
              <a:pPr>
                <a:defRPr/>
              </a:pPr>
              <a:t>55</a:t>
            </a:fld>
            <a:endParaRPr lang="de-DE"/>
          </a:p>
        </p:txBody>
      </p:sp>
      <p:sp>
        <p:nvSpPr>
          <p:cNvPr id="2" name="Titolo 1">
            <a:extLst>
              <a:ext uri="{FF2B5EF4-FFF2-40B4-BE49-F238E27FC236}">
                <a16:creationId xmlns:a16="http://schemas.microsoft.com/office/drawing/2014/main" id="{294E1E34-C2B6-23B1-3FB6-B297750BF1F2}"/>
              </a:ext>
            </a:extLst>
          </p:cNvPr>
          <p:cNvSpPr>
            <a:spLocks noGrp="1"/>
          </p:cNvSpPr>
          <p:nvPr>
            <p:ph type="title"/>
          </p:nvPr>
        </p:nvSpPr>
        <p:spPr>
          <a:xfrm>
            <a:off x="540240" y="122712"/>
            <a:ext cx="7920880" cy="307777"/>
          </a:xfrm>
        </p:spPr>
        <p:txBody>
          <a:bodyPr/>
          <a:lstStyle/>
          <a:p>
            <a:r>
              <a:rPr lang="it-IT" sz="2000" b="1" dirty="0"/>
              <a:t>CONTROLLI QUALITA’ (5)</a:t>
            </a:r>
          </a:p>
        </p:txBody>
      </p:sp>
      <p:sp>
        <p:nvSpPr>
          <p:cNvPr id="3" name="Segnaposto numero diapositiva 3">
            <a:extLst>
              <a:ext uri="{FF2B5EF4-FFF2-40B4-BE49-F238E27FC236}">
                <a16:creationId xmlns:a16="http://schemas.microsoft.com/office/drawing/2014/main" id="{679800CA-3F19-F921-2040-BAE949A2412D}"/>
              </a:ext>
            </a:extLst>
          </p:cNvPr>
          <p:cNvSpPr txBox="1">
            <a:spLocks/>
          </p:cNvSpPr>
          <p:nvPr/>
        </p:nvSpPr>
        <p:spPr bwMode="auto">
          <a:xfrm>
            <a:off x="4170809" y="7167117"/>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55</a:t>
            </a:fld>
            <a:endParaRPr lang="de-DE"/>
          </a:p>
        </p:txBody>
      </p:sp>
      <p:sp>
        <p:nvSpPr>
          <p:cNvPr id="5" name="CasellaDiTesto 4">
            <a:extLst>
              <a:ext uri="{FF2B5EF4-FFF2-40B4-BE49-F238E27FC236}">
                <a16:creationId xmlns:a16="http://schemas.microsoft.com/office/drawing/2014/main" id="{B6EF0B13-925D-232E-F82C-BB3CCA46474E}"/>
              </a:ext>
            </a:extLst>
          </p:cNvPr>
          <p:cNvSpPr txBox="1"/>
          <p:nvPr/>
        </p:nvSpPr>
        <p:spPr>
          <a:xfrm>
            <a:off x="128504" y="888212"/>
            <a:ext cx="8640958" cy="369332"/>
          </a:xfrm>
          <a:prstGeom prst="rect">
            <a:avLst/>
          </a:prstGeom>
          <a:solidFill>
            <a:schemeClr val="accent2">
              <a:lumMod val="20000"/>
              <a:lumOff val="80000"/>
            </a:schemeClr>
          </a:solidFill>
          <a:ln>
            <a:solidFill>
              <a:schemeClr val="tx1"/>
            </a:solidFill>
          </a:ln>
        </p:spPr>
        <p:txBody>
          <a:bodyPr wrap="square">
            <a:spAutoFit/>
          </a:bodyPr>
          <a:lstStyle/>
          <a:p>
            <a:r>
              <a:rPr lang="it-IT" sz="1800" b="1" dirty="0"/>
              <a:t>Comunicazione MEF del 28/01/25 </a:t>
            </a:r>
          </a:p>
        </p:txBody>
      </p:sp>
      <p:sp>
        <p:nvSpPr>
          <p:cNvPr id="6" name="Freccia in giù 5">
            <a:extLst>
              <a:ext uri="{FF2B5EF4-FFF2-40B4-BE49-F238E27FC236}">
                <a16:creationId xmlns:a16="http://schemas.microsoft.com/office/drawing/2014/main" id="{DFA749CC-581E-F85C-232F-653691420757}"/>
              </a:ext>
            </a:extLst>
          </p:cNvPr>
          <p:cNvSpPr/>
          <p:nvPr/>
        </p:nvSpPr>
        <p:spPr>
          <a:xfrm>
            <a:off x="3768808" y="1680300"/>
            <a:ext cx="936104" cy="504056"/>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83169687-7392-3F2D-52DE-B132DFA98755}"/>
              </a:ext>
            </a:extLst>
          </p:cNvPr>
          <p:cNvSpPr txBox="1"/>
          <p:nvPr/>
        </p:nvSpPr>
        <p:spPr>
          <a:xfrm>
            <a:off x="971600" y="2348880"/>
            <a:ext cx="6491824" cy="369332"/>
          </a:xfrm>
          <a:prstGeom prst="rect">
            <a:avLst/>
          </a:prstGeom>
          <a:solidFill>
            <a:schemeClr val="accent1">
              <a:lumMod val="90000"/>
            </a:schemeClr>
          </a:solidFill>
          <a:ln>
            <a:solidFill>
              <a:schemeClr val="tx1"/>
            </a:solidFill>
          </a:ln>
        </p:spPr>
        <p:txBody>
          <a:bodyPr wrap="square" rtlCol="0">
            <a:spAutoFit/>
          </a:bodyPr>
          <a:lstStyle/>
          <a:p>
            <a:pPr algn="ctr"/>
            <a:r>
              <a:rPr lang="it-IT" sz="1800" b="1" dirty="0"/>
              <a:t>OBBLIGATORI DAL 1 GENNAIO 2025</a:t>
            </a:r>
          </a:p>
        </p:txBody>
      </p:sp>
      <p:sp>
        <p:nvSpPr>
          <p:cNvPr id="8" name="Freccia in giù 7">
            <a:extLst>
              <a:ext uri="{FF2B5EF4-FFF2-40B4-BE49-F238E27FC236}">
                <a16:creationId xmlns:a16="http://schemas.microsoft.com/office/drawing/2014/main" id="{802CA057-A59E-1AC7-2A65-615C09C618D7}"/>
              </a:ext>
            </a:extLst>
          </p:cNvPr>
          <p:cNvSpPr/>
          <p:nvPr/>
        </p:nvSpPr>
        <p:spPr>
          <a:xfrm>
            <a:off x="3749460" y="3023664"/>
            <a:ext cx="936104" cy="504056"/>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CD657256-CEFF-5386-4408-9D6E384AF03E}"/>
              </a:ext>
            </a:extLst>
          </p:cNvPr>
          <p:cNvSpPr txBox="1"/>
          <p:nvPr/>
        </p:nvSpPr>
        <p:spPr>
          <a:xfrm>
            <a:off x="582015" y="3912548"/>
            <a:ext cx="8206288" cy="1089529"/>
          </a:xfrm>
          <a:prstGeom prst="rect">
            <a:avLst/>
          </a:prstGeom>
          <a:solidFill>
            <a:srgbClr val="FFFF00"/>
          </a:solidFill>
          <a:ln w="12700">
            <a:solidFill>
              <a:schemeClr val="tx1">
                <a:lumMod val="65000"/>
                <a:lumOff val="35000"/>
              </a:schemeClr>
            </a:solidFill>
          </a:ln>
        </p:spPr>
        <p:txBody>
          <a:bodyPr wrap="square">
            <a:spAutoFit/>
          </a:bodyPr>
          <a:lstStyle/>
          <a:p>
            <a:pPr algn="just">
              <a:lnSpc>
                <a:spcPct val="90000"/>
              </a:lnSpc>
              <a:spcBef>
                <a:spcPts val="600"/>
              </a:spcBef>
            </a:pPr>
            <a:r>
              <a:rPr lang="it-IT" sz="1800" b="1" dirty="0">
                <a:effectLst/>
                <a:latin typeface="+mj-lt"/>
                <a:ea typeface="Calibri" panose="020F0502020204030204" pitchFamily="34" charset="0"/>
                <a:cs typeface="Arial" panose="020B0604020202020204" pitchFamily="34" charset="0"/>
              </a:rPr>
              <a:t>Comunicazione MEF del 28/01/25 «Entrata in vigore a regime dei principi professionali sulla gestione della qualità ISQM (Italia) 1, ISQM (Italia) 2, nonché del principio professionale di revisione aggiornato ISA (Italia) 220</a:t>
            </a:r>
          </a:p>
        </p:txBody>
      </p:sp>
    </p:spTree>
    <p:extLst>
      <p:ext uri="{BB962C8B-B14F-4D97-AF65-F5344CB8AC3E}">
        <p14:creationId xmlns:p14="http://schemas.microsoft.com/office/powerpoint/2010/main" val="31440454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0FFF5-1287-9684-1F3A-9DAEA788B537}"/>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7DFFE9C-F7FA-C152-AA88-5D855EA923ED}"/>
              </a:ext>
            </a:extLst>
          </p:cNvPr>
          <p:cNvSpPr>
            <a:spLocks noGrp="1"/>
          </p:cNvSpPr>
          <p:nvPr>
            <p:ph type="sldNum" sz="quarter" idx="10"/>
          </p:nvPr>
        </p:nvSpPr>
        <p:spPr/>
        <p:txBody>
          <a:bodyPr/>
          <a:lstStyle/>
          <a:p>
            <a:pPr>
              <a:defRPr/>
            </a:pPr>
            <a:fld id="{39CF1B48-30B5-442F-BC67-BB53F985A07E}" type="slidenum">
              <a:rPr lang="de-DE" smtClean="0"/>
              <a:pPr>
                <a:defRPr/>
              </a:pPr>
              <a:t>56</a:t>
            </a:fld>
            <a:endParaRPr lang="de-DE"/>
          </a:p>
        </p:txBody>
      </p:sp>
      <p:sp>
        <p:nvSpPr>
          <p:cNvPr id="6" name="CasellaDiTesto 5">
            <a:extLst>
              <a:ext uri="{FF2B5EF4-FFF2-40B4-BE49-F238E27FC236}">
                <a16:creationId xmlns:a16="http://schemas.microsoft.com/office/drawing/2014/main" id="{EB5357E4-72B0-9B6B-72BE-F3003AEF24F4}"/>
              </a:ext>
            </a:extLst>
          </p:cNvPr>
          <p:cNvSpPr txBox="1"/>
          <p:nvPr/>
        </p:nvSpPr>
        <p:spPr>
          <a:xfrm>
            <a:off x="334876" y="245823"/>
            <a:ext cx="8474248" cy="369332"/>
          </a:xfrm>
          <a:prstGeom prst="rect">
            <a:avLst/>
          </a:prstGeom>
          <a:solidFill>
            <a:srgbClr val="FFFF00"/>
          </a:solidFill>
          <a:ln>
            <a:solidFill>
              <a:schemeClr val="tx1"/>
            </a:solidFill>
          </a:ln>
        </p:spPr>
        <p:txBody>
          <a:bodyPr wrap="square">
            <a:spAutoFit/>
          </a:bodyPr>
          <a:lstStyle/>
          <a:p>
            <a:r>
              <a:rPr lang="it-IT" sz="1800" b="1" dirty="0"/>
              <a:t>PRINCIPIO ISQM Italia 1, GESTIONE DELLA QUALITÀ (1) </a:t>
            </a:r>
          </a:p>
        </p:txBody>
      </p:sp>
      <p:sp>
        <p:nvSpPr>
          <p:cNvPr id="7" name="CasellaDiTesto 6">
            <a:extLst>
              <a:ext uri="{FF2B5EF4-FFF2-40B4-BE49-F238E27FC236}">
                <a16:creationId xmlns:a16="http://schemas.microsoft.com/office/drawing/2014/main" id="{840D31A9-8C05-7E4F-7697-3D1CCCD6F219}"/>
              </a:ext>
            </a:extLst>
          </p:cNvPr>
          <p:cNvSpPr txBox="1"/>
          <p:nvPr/>
        </p:nvSpPr>
        <p:spPr>
          <a:xfrm>
            <a:off x="211560" y="891930"/>
            <a:ext cx="8845152" cy="2554545"/>
          </a:xfrm>
          <a:prstGeom prst="rect">
            <a:avLst/>
          </a:prstGeom>
          <a:noFill/>
          <a:ln>
            <a:solidFill>
              <a:schemeClr val="tx1"/>
            </a:solidFill>
          </a:ln>
        </p:spPr>
        <p:txBody>
          <a:bodyPr wrap="square">
            <a:spAutoFit/>
          </a:bodyPr>
          <a:lstStyle/>
          <a:p>
            <a:pPr algn="just"/>
            <a:r>
              <a:rPr lang="it-IT" sz="1600" b="1" dirty="0"/>
              <a:t>Il Principio ISQM Italia 1, si caratterizza per la lunghezza del titolo ossia “</a:t>
            </a:r>
            <a:r>
              <a:rPr lang="it-IT" sz="1600" b="1" i="1" dirty="0"/>
              <a:t>Gestione della Qualità per i soggetti abilitati che svolgono revisioni contabili complete o limitate del bilancio o altri incarichi finalizzati a fornire un livello di attendibilità ad una informazione ( “ incarichi di </a:t>
            </a:r>
            <a:r>
              <a:rPr lang="it-IT" sz="1600" b="1" i="1" dirty="0" err="1"/>
              <a:t>assurance</a:t>
            </a:r>
            <a:r>
              <a:rPr lang="it-IT" sz="1600" b="1" i="1" dirty="0"/>
              <a:t>) o servizi connessi</a:t>
            </a:r>
            <a:r>
              <a:rPr lang="it-IT" sz="1600" b="1" dirty="0"/>
              <a:t>” proprio a voler sottolineare le finalità del contenuto vale a dire </a:t>
            </a:r>
            <a:r>
              <a:rPr lang="it-IT" sz="1600" b="1" u="sng" dirty="0"/>
              <a:t>la responsabilità del soggetto abilitato nel configurare, mettere in atto e rendere operativo un sistema di gestione della qualità degli incarichi di revisione legale dei conti.</a:t>
            </a:r>
          </a:p>
          <a:p>
            <a:pPr algn="just"/>
            <a:r>
              <a:rPr lang="it-IT" sz="1600" b="1" u="sng" dirty="0"/>
              <a:t>Il </a:t>
            </a:r>
            <a:r>
              <a:rPr lang="it-IT" sz="1600" b="1" u="sng" dirty="0" err="1"/>
              <a:t>pt</a:t>
            </a:r>
            <a:r>
              <a:rPr lang="it-IT" sz="1600" b="1" u="sng" dirty="0"/>
              <a:t> 6 del principio definisce in modo chiaro che cosa si debba intendere per sistema della qualità e quali sono le sue componenti.</a:t>
            </a:r>
          </a:p>
        </p:txBody>
      </p:sp>
      <p:sp>
        <p:nvSpPr>
          <p:cNvPr id="8" name="CasellaDiTesto 7">
            <a:extLst>
              <a:ext uri="{FF2B5EF4-FFF2-40B4-BE49-F238E27FC236}">
                <a16:creationId xmlns:a16="http://schemas.microsoft.com/office/drawing/2014/main" id="{50964D20-FB96-02DA-5521-A4D3220A107A}"/>
              </a:ext>
            </a:extLst>
          </p:cNvPr>
          <p:cNvSpPr txBox="1"/>
          <p:nvPr/>
        </p:nvSpPr>
        <p:spPr>
          <a:xfrm>
            <a:off x="157808" y="3861897"/>
            <a:ext cx="8952656" cy="2677656"/>
          </a:xfrm>
          <a:prstGeom prst="rect">
            <a:avLst/>
          </a:prstGeom>
          <a:noFill/>
          <a:ln>
            <a:solidFill>
              <a:schemeClr val="tx1"/>
            </a:solidFill>
          </a:ln>
        </p:spPr>
        <p:txBody>
          <a:bodyPr wrap="square">
            <a:spAutoFit/>
          </a:bodyPr>
          <a:lstStyle/>
          <a:p>
            <a:pPr algn="just"/>
            <a:r>
              <a:rPr lang="it-IT" sz="2400" b="1" i="1" dirty="0"/>
              <a:t>“</a:t>
            </a:r>
            <a:r>
              <a:rPr lang="it-IT" sz="1600" b="1" i="1" dirty="0"/>
              <a:t>un sistema di gestione della qualità opera in maniera continua e iterativa e risponde ai cambiamenti nella natura e nelle circostanze del soggetto abilitato e degli incarichi che svolge. Inoltre, non opera in modo lineare. Un sistema di gestione della qualità tratta le seguenti otto componenti: 1)il processo adottato dal soggetto abilitato per la valutazione del rischio; 2) la governance e la leadership; 3) i principi etici applicabili; 4) l’accettazione ed il mantenimento dei rapporti con il cliente e dei relativi incarichi; 5) lo svolgimento dell’incarico; 6) le risorse; 7) l’informazione e la comunicazione; 8) il processo di monitoraggio e di implementazione delle azioni correttive”.</a:t>
            </a:r>
            <a:endParaRPr lang="it-IT" sz="1600" dirty="0"/>
          </a:p>
        </p:txBody>
      </p:sp>
      <p:sp>
        <p:nvSpPr>
          <p:cNvPr id="9" name="Freccia in giù 8">
            <a:extLst>
              <a:ext uri="{FF2B5EF4-FFF2-40B4-BE49-F238E27FC236}">
                <a16:creationId xmlns:a16="http://schemas.microsoft.com/office/drawing/2014/main" id="{B564168A-9C63-31AC-1EC4-24A576EC3390}"/>
              </a:ext>
            </a:extLst>
          </p:cNvPr>
          <p:cNvSpPr/>
          <p:nvPr/>
        </p:nvSpPr>
        <p:spPr bwMode="auto">
          <a:xfrm>
            <a:off x="4211960" y="3501008"/>
            <a:ext cx="1080120" cy="43204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8095924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68E00-7E9B-C4EE-F3D2-0AB807ACCF81}"/>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F024828-CA6A-DEE5-ECE2-A413B3C10A44}"/>
              </a:ext>
            </a:extLst>
          </p:cNvPr>
          <p:cNvSpPr>
            <a:spLocks noGrp="1"/>
          </p:cNvSpPr>
          <p:nvPr>
            <p:ph type="sldNum" sz="quarter" idx="10"/>
          </p:nvPr>
        </p:nvSpPr>
        <p:spPr/>
        <p:txBody>
          <a:bodyPr/>
          <a:lstStyle/>
          <a:p>
            <a:pPr>
              <a:defRPr/>
            </a:pPr>
            <a:fld id="{39CF1B48-30B5-442F-BC67-BB53F985A07E}" type="slidenum">
              <a:rPr lang="de-DE" smtClean="0"/>
              <a:pPr>
                <a:defRPr/>
              </a:pPr>
              <a:t>57</a:t>
            </a:fld>
            <a:endParaRPr lang="de-DE"/>
          </a:p>
        </p:txBody>
      </p:sp>
      <p:sp>
        <p:nvSpPr>
          <p:cNvPr id="5" name="CasellaDiTesto 4">
            <a:extLst>
              <a:ext uri="{FF2B5EF4-FFF2-40B4-BE49-F238E27FC236}">
                <a16:creationId xmlns:a16="http://schemas.microsoft.com/office/drawing/2014/main" id="{1A0F5999-FB85-FCFD-980A-25FB13E336CC}"/>
              </a:ext>
            </a:extLst>
          </p:cNvPr>
          <p:cNvSpPr txBox="1"/>
          <p:nvPr/>
        </p:nvSpPr>
        <p:spPr>
          <a:xfrm>
            <a:off x="351177" y="301700"/>
            <a:ext cx="8474248" cy="369332"/>
          </a:xfrm>
          <a:prstGeom prst="rect">
            <a:avLst/>
          </a:prstGeom>
          <a:solidFill>
            <a:srgbClr val="FFFF00"/>
          </a:solidFill>
          <a:ln>
            <a:solidFill>
              <a:schemeClr val="tx1"/>
            </a:solidFill>
          </a:ln>
        </p:spPr>
        <p:txBody>
          <a:bodyPr wrap="square">
            <a:spAutoFit/>
          </a:bodyPr>
          <a:lstStyle/>
          <a:p>
            <a:r>
              <a:rPr lang="it-IT" sz="1800" b="1" dirty="0"/>
              <a:t>PRINCIPIO ISQM Italia 1, GESTIONE DELLA QUALITÀ (2) </a:t>
            </a:r>
          </a:p>
        </p:txBody>
      </p:sp>
      <p:sp>
        <p:nvSpPr>
          <p:cNvPr id="6" name="CasellaDiTesto 5">
            <a:extLst>
              <a:ext uri="{FF2B5EF4-FFF2-40B4-BE49-F238E27FC236}">
                <a16:creationId xmlns:a16="http://schemas.microsoft.com/office/drawing/2014/main" id="{2732FFAD-6342-FF69-8B43-65A27FB8F0D6}"/>
              </a:ext>
            </a:extLst>
          </p:cNvPr>
          <p:cNvSpPr txBox="1"/>
          <p:nvPr/>
        </p:nvSpPr>
        <p:spPr>
          <a:xfrm>
            <a:off x="332627" y="854170"/>
            <a:ext cx="8596361" cy="338554"/>
          </a:xfrm>
          <a:prstGeom prst="rect">
            <a:avLst/>
          </a:prstGeom>
          <a:solidFill>
            <a:schemeClr val="accent1">
              <a:lumMod val="90000"/>
            </a:schemeClr>
          </a:solidFill>
          <a:ln>
            <a:solidFill>
              <a:schemeClr val="tx1"/>
            </a:solidFill>
          </a:ln>
        </p:spPr>
        <p:txBody>
          <a:bodyPr wrap="square">
            <a:spAutoFit/>
          </a:bodyPr>
          <a:lstStyle/>
          <a:p>
            <a:r>
              <a:rPr lang="it-IT" sz="1600" b="1" dirty="0"/>
              <a:t>SOGGETTI OBBLIGATI A RECEPIRE ISQM Italia 1</a:t>
            </a:r>
          </a:p>
        </p:txBody>
      </p:sp>
      <p:sp>
        <p:nvSpPr>
          <p:cNvPr id="7" name="Ovale 6">
            <a:extLst>
              <a:ext uri="{FF2B5EF4-FFF2-40B4-BE49-F238E27FC236}">
                <a16:creationId xmlns:a16="http://schemas.microsoft.com/office/drawing/2014/main" id="{D81EDCCB-D98C-D53D-BB7A-C45F3BEA0A22}"/>
              </a:ext>
            </a:extLst>
          </p:cNvPr>
          <p:cNvSpPr/>
          <p:nvPr/>
        </p:nvSpPr>
        <p:spPr>
          <a:xfrm>
            <a:off x="99491" y="1577764"/>
            <a:ext cx="368053" cy="338555"/>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8" name="CasellaDiTesto 7">
            <a:extLst>
              <a:ext uri="{FF2B5EF4-FFF2-40B4-BE49-F238E27FC236}">
                <a16:creationId xmlns:a16="http://schemas.microsoft.com/office/drawing/2014/main" id="{03DDE79B-9AAD-F10A-8CEB-9AA33590AEC5}"/>
              </a:ext>
            </a:extLst>
          </p:cNvPr>
          <p:cNvSpPr txBox="1"/>
          <p:nvPr/>
        </p:nvSpPr>
        <p:spPr>
          <a:xfrm>
            <a:off x="634312" y="1410840"/>
            <a:ext cx="8330176" cy="1815882"/>
          </a:xfrm>
          <a:prstGeom prst="rect">
            <a:avLst/>
          </a:prstGeom>
          <a:noFill/>
          <a:ln>
            <a:solidFill>
              <a:schemeClr val="tx1"/>
            </a:solidFill>
          </a:ln>
        </p:spPr>
        <p:txBody>
          <a:bodyPr wrap="square">
            <a:spAutoFit/>
          </a:bodyPr>
          <a:lstStyle/>
          <a:p>
            <a:pPr algn="just"/>
            <a:r>
              <a:rPr lang="it-IT" sz="1600" b="1" dirty="0"/>
              <a:t>ISQM Italia si applica a tutti i soggetti abilitati che svolgono incarichi di revisione contabile completa o limitata del bilancio, o altri incarichi di </a:t>
            </a:r>
            <a:r>
              <a:rPr lang="it-IT" sz="1600" b="1" dirty="0" err="1"/>
              <a:t>assurance</a:t>
            </a:r>
            <a:r>
              <a:rPr lang="it-IT" sz="1600" b="1" dirty="0"/>
              <a:t> o servizi connessi (ossia, se il soggetto abilitato svolge uno qualsiasi di questi incarichi si applica il presente ISQM Italia e il sistema di gestione della qualità definito in conformità alle regole del presente ISQM Italia consente lo svolgimento di tutti questi incarichi da parte del soggetto abilitato in modo uniforme).</a:t>
            </a:r>
          </a:p>
        </p:txBody>
      </p:sp>
      <p:sp>
        <p:nvSpPr>
          <p:cNvPr id="9" name="Ovale 8">
            <a:extLst>
              <a:ext uri="{FF2B5EF4-FFF2-40B4-BE49-F238E27FC236}">
                <a16:creationId xmlns:a16="http://schemas.microsoft.com/office/drawing/2014/main" id="{08AC0CE7-6578-DB4A-B573-B811F0B16573}"/>
              </a:ext>
            </a:extLst>
          </p:cNvPr>
          <p:cNvSpPr/>
          <p:nvPr/>
        </p:nvSpPr>
        <p:spPr>
          <a:xfrm>
            <a:off x="109958" y="3284985"/>
            <a:ext cx="368053" cy="338554"/>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10" name="CasellaDiTesto 9">
            <a:extLst>
              <a:ext uri="{FF2B5EF4-FFF2-40B4-BE49-F238E27FC236}">
                <a16:creationId xmlns:a16="http://schemas.microsoft.com/office/drawing/2014/main" id="{F1403EA3-FE7E-1382-9D58-04BEFF145413}"/>
              </a:ext>
            </a:extLst>
          </p:cNvPr>
          <p:cNvSpPr txBox="1"/>
          <p:nvPr/>
        </p:nvSpPr>
        <p:spPr>
          <a:xfrm>
            <a:off x="648802" y="3356878"/>
            <a:ext cx="8315685" cy="830997"/>
          </a:xfrm>
          <a:prstGeom prst="rect">
            <a:avLst/>
          </a:prstGeom>
          <a:noFill/>
          <a:ln>
            <a:solidFill>
              <a:schemeClr val="tx1"/>
            </a:solidFill>
          </a:ln>
        </p:spPr>
        <p:txBody>
          <a:bodyPr wrap="square">
            <a:spAutoFit/>
          </a:bodyPr>
          <a:lstStyle/>
          <a:p>
            <a:r>
              <a:rPr lang="it-IT" sz="1600" b="1" dirty="0">
                <a:highlight>
                  <a:srgbClr val="FFFF00"/>
                </a:highlight>
              </a:rPr>
              <a:t>ISQM Italia si applica obbligatoriamente a tutti i soggetti abilitati che svolgono incarichi di revisione contabile del bilancio conferiti ai sensi del </a:t>
            </a:r>
            <a:r>
              <a:rPr lang="it-IT" sz="1600" b="1" dirty="0" err="1">
                <a:highlight>
                  <a:srgbClr val="FFFF00"/>
                </a:highlight>
              </a:rPr>
              <a:t>D.Lgs.</a:t>
            </a:r>
            <a:r>
              <a:rPr lang="it-IT" sz="1600" b="1" dirty="0">
                <a:highlight>
                  <a:srgbClr val="FFFF00"/>
                </a:highlight>
              </a:rPr>
              <a:t> 39/10. </a:t>
            </a:r>
          </a:p>
        </p:txBody>
      </p:sp>
      <p:sp>
        <p:nvSpPr>
          <p:cNvPr id="11" name="Freccia in giù 10">
            <a:extLst>
              <a:ext uri="{FF2B5EF4-FFF2-40B4-BE49-F238E27FC236}">
                <a16:creationId xmlns:a16="http://schemas.microsoft.com/office/drawing/2014/main" id="{B5F10415-647F-DCC4-7763-EEAC6B6739F3}"/>
              </a:ext>
            </a:extLst>
          </p:cNvPr>
          <p:cNvSpPr/>
          <p:nvPr/>
        </p:nvSpPr>
        <p:spPr>
          <a:xfrm>
            <a:off x="4355976" y="4209519"/>
            <a:ext cx="665525" cy="470798"/>
          </a:xfrm>
          <a:prstGeom prst="downArrow">
            <a:avLst/>
          </a:prstGeom>
          <a:solidFill>
            <a:schemeClr val="accent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5647E255-F78D-662D-FAA5-49ACF5488267}"/>
              </a:ext>
            </a:extLst>
          </p:cNvPr>
          <p:cNvSpPr txBox="1"/>
          <p:nvPr/>
        </p:nvSpPr>
        <p:spPr>
          <a:xfrm>
            <a:off x="634312" y="4725144"/>
            <a:ext cx="8315684" cy="830997"/>
          </a:xfrm>
          <a:prstGeom prst="rect">
            <a:avLst/>
          </a:prstGeom>
          <a:solidFill>
            <a:srgbClr val="FFFF00"/>
          </a:solidFill>
          <a:ln>
            <a:solidFill>
              <a:schemeClr val="tx1"/>
            </a:solidFill>
          </a:ln>
        </p:spPr>
        <p:txBody>
          <a:bodyPr wrap="square">
            <a:spAutoFit/>
          </a:bodyPr>
          <a:lstStyle/>
          <a:p>
            <a:pPr algn="just"/>
            <a:r>
              <a:rPr lang="it-IT" sz="1600" b="1" dirty="0"/>
              <a:t>L’applicazione del presente ISQM Italia consente di soddisfare le previsioni normative contenute negli artt. 10-bis, 10-ter e 10-quater del </a:t>
            </a:r>
            <a:r>
              <a:rPr lang="it-IT" sz="1600" b="1" dirty="0" err="1"/>
              <a:t>D.Lgs.</a:t>
            </a:r>
            <a:r>
              <a:rPr lang="it-IT" sz="1600" b="1" dirty="0"/>
              <a:t> 39/10 e degli artt. 6, 8 e 13 del Regolamento (UE) 537/14. </a:t>
            </a:r>
          </a:p>
        </p:txBody>
      </p:sp>
    </p:spTree>
    <p:extLst>
      <p:ext uri="{BB962C8B-B14F-4D97-AF65-F5344CB8AC3E}">
        <p14:creationId xmlns:p14="http://schemas.microsoft.com/office/powerpoint/2010/main" val="21328880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1A916-3DA1-8F48-B286-E4EC7F579E9D}"/>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9E863525-0BD5-0ED3-CD70-C5FAD7B33D6A}"/>
              </a:ext>
            </a:extLst>
          </p:cNvPr>
          <p:cNvSpPr>
            <a:spLocks noGrp="1"/>
          </p:cNvSpPr>
          <p:nvPr>
            <p:ph type="sldNum" sz="quarter" idx="10"/>
          </p:nvPr>
        </p:nvSpPr>
        <p:spPr/>
        <p:txBody>
          <a:bodyPr/>
          <a:lstStyle/>
          <a:p>
            <a:pPr>
              <a:defRPr/>
            </a:pPr>
            <a:fld id="{39CF1B48-30B5-442F-BC67-BB53F985A07E}" type="slidenum">
              <a:rPr lang="de-DE" smtClean="0"/>
              <a:pPr>
                <a:defRPr/>
              </a:pPr>
              <a:t>58</a:t>
            </a:fld>
            <a:endParaRPr lang="de-DE"/>
          </a:p>
        </p:txBody>
      </p:sp>
      <p:sp>
        <p:nvSpPr>
          <p:cNvPr id="2" name="Titolo 1">
            <a:extLst>
              <a:ext uri="{FF2B5EF4-FFF2-40B4-BE49-F238E27FC236}">
                <a16:creationId xmlns:a16="http://schemas.microsoft.com/office/drawing/2014/main" id="{751E9046-6318-1EDD-CA71-2DD2AC3C532F}"/>
              </a:ext>
            </a:extLst>
          </p:cNvPr>
          <p:cNvSpPr>
            <a:spLocks noGrp="1"/>
          </p:cNvSpPr>
          <p:nvPr>
            <p:ph type="title"/>
          </p:nvPr>
        </p:nvSpPr>
        <p:spPr>
          <a:xfrm>
            <a:off x="540240" y="122712"/>
            <a:ext cx="7920880" cy="307777"/>
          </a:xfrm>
        </p:spPr>
        <p:txBody>
          <a:bodyPr/>
          <a:lstStyle/>
          <a:p>
            <a:r>
              <a:rPr lang="it-IT" sz="2000" b="1" dirty="0"/>
              <a:t>CONTROLLI QUALITA’ (3)</a:t>
            </a:r>
          </a:p>
        </p:txBody>
      </p:sp>
      <p:sp>
        <p:nvSpPr>
          <p:cNvPr id="5" name="CasellaDiTesto 4">
            <a:extLst>
              <a:ext uri="{FF2B5EF4-FFF2-40B4-BE49-F238E27FC236}">
                <a16:creationId xmlns:a16="http://schemas.microsoft.com/office/drawing/2014/main" id="{433608F7-AD02-6D48-D11F-C95E5ED33BD8}"/>
              </a:ext>
            </a:extLst>
          </p:cNvPr>
          <p:cNvSpPr txBox="1"/>
          <p:nvPr/>
        </p:nvSpPr>
        <p:spPr>
          <a:xfrm>
            <a:off x="334876" y="139059"/>
            <a:ext cx="8474248" cy="369332"/>
          </a:xfrm>
          <a:prstGeom prst="rect">
            <a:avLst/>
          </a:prstGeom>
          <a:solidFill>
            <a:srgbClr val="FFFF00"/>
          </a:solidFill>
          <a:ln>
            <a:solidFill>
              <a:schemeClr val="tx1"/>
            </a:solidFill>
          </a:ln>
        </p:spPr>
        <p:txBody>
          <a:bodyPr wrap="square">
            <a:spAutoFit/>
          </a:bodyPr>
          <a:lstStyle/>
          <a:p>
            <a:r>
              <a:rPr lang="it-IT" sz="1800" b="1" dirty="0"/>
              <a:t>PRINCIPIO ISQM Italia 1, GESTIONE DELLA QUALITÀ (3) </a:t>
            </a:r>
          </a:p>
        </p:txBody>
      </p:sp>
      <p:sp>
        <p:nvSpPr>
          <p:cNvPr id="6" name="CasellaDiTesto 5">
            <a:extLst>
              <a:ext uri="{FF2B5EF4-FFF2-40B4-BE49-F238E27FC236}">
                <a16:creationId xmlns:a16="http://schemas.microsoft.com/office/drawing/2014/main" id="{4B2ECDEF-642E-4442-4EF1-BBB7F08E91A5}"/>
              </a:ext>
            </a:extLst>
          </p:cNvPr>
          <p:cNvSpPr txBox="1"/>
          <p:nvPr/>
        </p:nvSpPr>
        <p:spPr>
          <a:xfrm>
            <a:off x="135016" y="568198"/>
            <a:ext cx="8432294" cy="584775"/>
          </a:xfrm>
          <a:prstGeom prst="rect">
            <a:avLst/>
          </a:prstGeom>
          <a:solidFill>
            <a:schemeClr val="accent2">
              <a:lumMod val="20000"/>
              <a:lumOff val="80000"/>
            </a:schemeClr>
          </a:solidFill>
          <a:ln>
            <a:solidFill>
              <a:schemeClr val="tx1"/>
            </a:solidFill>
          </a:ln>
        </p:spPr>
        <p:txBody>
          <a:bodyPr wrap="square">
            <a:spAutoFit/>
          </a:bodyPr>
          <a:lstStyle/>
          <a:p>
            <a:r>
              <a:rPr lang="it-IT" sz="1600" b="1" dirty="0"/>
              <a:t>8 COMPONENTI DEL SISTEMA DI GESTIONE DELLA QUALITA’ DEL SOGGETTO ABILITATO</a:t>
            </a:r>
          </a:p>
        </p:txBody>
      </p:sp>
      <p:sp>
        <p:nvSpPr>
          <p:cNvPr id="7" name="Ovale 6">
            <a:extLst>
              <a:ext uri="{FF2B5EF4-FFF2-40B4-BE49-F238E27FC236}">
                <a16:creationId xmlns:a16="http://schemas.microsoft.com/office/drawing/2014/main" id="{FE774602-C720-8D8F-2881-0BAF5DB58771}"/>
              </a:ext>
            </a:extLst>
          </p:cNvPr>
          <p:cNvSpPr/>
          <p:nvPr/>
        </p:nvSpPr>
        <p:spPr>
          <a:xfrm>
            <a:off x="135016" y="1460071"/>
            <a:ext cx="404536" cy="384754"/>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8" name="CasellaDiTesto 7">
            <a:extLst>
              <a:ext uri="{FF2B5EF4-FFF2-40B4-BE49-F238E27FC236}">
                <a16:creationId xmlns:a16="http://schemas.microsoft.com/office/drawing/2014/main" id="{44FE2FA1-FC31-75A3-C504-65090A48F905}"/>
              </a:ext>
            </a:extLst>
          </p:cNvPr>
          <p:cNvSpPr txBox="1"/>
          <p:nvPr/>
        </p:nvSpPr>
        <p:spPr>
          <a:xfrm>
            <a:off x="739896" y="1212780"/>
            <a:ext cx="8269088" cy="5401479"/>
          </a:xfrm>
          <a:prstGeom prst="rect">
            <a:avLst/>
          </a:prstGeom>
          <a:noFill/>
        </p:spPr>
        <p:txBody>
          <a:bodyPr wrap="square">
            <a:spAutoFit/>
          </a:bodyPr>
          <a:lstStyle/>
          <a:p>
            <a:pPr>
              <a:lnSpc>
                <a:spcPts val="2300"/>
              </a:lnSpc>
            </a:pPr>
            <a:r>
              <a:rPr lang="it-IT" sz="1800" b="1" dirty="0"/>
              <a:t>Il processo adottato dal soggetto abilitato per la valutazione del rischio;</a:t>
            </a:r>
          </a:p>
          <a:p>
            <a:pPr>
              <a:lnSpc>
                <a:spcPts val="2300"/>
              </a:lnSpc>
            </a:pPr>
            <a:r>
              <a:rPr lang="it-IT" sz="1800" b="1" dirty="0"/>
              <a:t>  </a:t>
            </a:r>
          </a:p>
          <a:p>
            <a:pPr>
              <a:lnSpc>
                <a:spcPts val="2300"/>
              </a:lnSpc>
            </a:pPr>
            <a:r>
              <a:rPr lang="it-IT" sz="1800" b="1" dirty="0"/>
              <a:t>La governance e la leadership;  </a:t>
            </a:r>
          </a:p>
          <a:p>
            <a:pPr>
              <a:lnSpc>
                <a:spcPts val="2300"/>
              </a:lnSpc>
            </a:pPr>
            <a:endParaRPr lang="it-IT" sz="1800" b="1" dirty="0"/>
          </a:p>
          <a:p>
            <a:pPr>
              <a:lnSpc>
                <a:spcPts val="2300"/>
              </a:lnSpc>
            </a:pPr>
            <a:r>
              <a:rPr lang="it-IT" sz="1800" b="1" dirty="0"/>
              <a:t>I principi etici applicabili;  </a:t>
            </a:r>
          </a:p>
          <a:p>
            <a:pPr>
              <a:lnSpc>
                <a:spcPts val="2300"/>
              </a:lnSpc>
            </a:pPr>
            <a:endParaRPr lang="it-IT" sz="1800" b="1" dirty="0"/>
          </a:p>
          <a:p>
            <a:pPr>
              <a:lnSpc>
                <a:spcPts val="2300"/>
              </a:lnSpc>
            </a:pPr>
            <a:r>
              <a:rPr lang="it-IT" sz="1800" b="1" dirty="0"/>
              <a:t>L’accettazione ed il mantenimento dei rapporti con il cliente e dei relativi incarichi; </a:t>
            </a:r>
          </a:p>
          <a:p>
            <a:pPr>
              <a:lnSpc>
                <a:spcPts val="2300"/>
              </a:lnSpc>
            </a:pPr>
            <a:endParaRPr lang="it-IT" sz="1800" b="1" dirty="0"/>
          </a:p>
          <a:p>
            <a:pPr>
              <a:lnSpc>
                <a:spcPts val="2300"/>
              </a:lnSpc>
            </a:pPr>
            <a:r>
              <a:rPr lang="it-IT" sz="1800" b="1" dirty="0"/>
              <a:t>Lo svolgimento dell’incarico;  </a:t>
            </a:r>
          </a:p>
          <a:p>
            <a:pPr>
              <a:lnSpc>
                <a:spcPts val="2300"/>
              </a:lnSpc>
            </a:pPr>
            <a:endParaRPr lang="it-IT" sz="1800" b="1" dirty="0"/>
          </a:p>
          <a:p>
            <a:pPr>
              <a:lnSpc>
                <a:spcPts val="2300"/>
              </a:lnSpc>
            </a:pPr>
            <a:r>
              <a:rPr lang="it-IT" sz="1800" b="1" dirty="0"/>
              <a:t>le risorse;  </a:t>
            </a:r>
          </a:p>
          <a:p>
            <a:pPr>
              <a:lnSpc>
                <a:spcPts val="2300"/>
              </a:lnSpc>
            </a:pPr>
            <a:endParaRPr lang="it-IT" sz="1800" b="1" dirty="0"/>
          </a:p>
          <a:p>
            <a:pPr>
              <a:lnSpc>
                <a:spcPts val="2300"/>
              </a:lnSpc>
            </a:pPr>
            <a:r>
              <a:rPr lang="it-IT" sz="1800" b="1" dirty="0"/>
              <a:t>l’informazione e la comunicazione;  </a:t>
            </a:r>
          </a:p>
          <a:p>
            <a:pPr>
              <a:lnSpc>
                <a:spcPts val="2300"/>
              </a:lnSpc>
            </a:pPr>
            <a:endParaRPr lang="it-IT" sz="1800" b="1" dirty="0"/>
          </a:p>
          <a:p>
            <a:pPr>
              <a:lnSpc>
                <a:spcPts val="2300"/>
              </a:lnSpc>
            </a:pPr>
            <a:r>
              <a:rPr lang="it-IT" sz="1800" b="1" dirty="0"/>
              <a:t>il processo di monitoraggio e di implementazione delle azioni correttive.</a:t>
            </a:r>
          </a:p>
        </p:txBody>
      </p:sp>
      <p:sp>
        <p:nvSpPr>
          <p:cNvPr id="9" name="Ovale 8">
            <a:extLst>
              <a:ext uri="{FF2B5EF4-FFF2-40B4-BE49-F238E27FC236}">
                <a16:creationId xmlns:a16="http://schemas.microsoft.com/office/drawing/2014/main" id="{C6330325-D226-756F-1CA8-846BDB326BF9}"/>
              </a:ext>
            </a:extLst>
          </p:cNvPr>
          <p:cNvSpPr/>
          <p:nvPr/>
        </p:nvSpPr>
        <p:spPr>
          <a:xfrm>
            <a:off x="148333" y="2151923"/>
            <a:ext cx="404536" cy="384754"/>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10" name="Ovale 9">
            <a:extLst>
              <a:ext uri="{FF2B5EF4-FFF2-40B4-BE49-F238E27FC236}">
                <a16:creationId xmlns:a16="http://schemas.microsoft.com/office/drawing/2014/main" id="{B7D8A61F-9B77-AAE5-BF67-99526D62D4A7}"/>
              </a:ext>
            </a:extLst>
          </p:cNvPr>
          <p:cNvSpPr/>
          <p:nvPr/>
        </p:nvSpPr>
        <p:spPr>
          <a:xfrm>
            <a:off x="132608" y="2780928"/>
            <a:ext cx="404536" cy="384754"/>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3</a:t>
            </a:r>
          </a:p>
        </p:txBody>
      </p:sp>
      <p:sp>
        <p:nvSpPr>
          <p:cNvPr id="11" name="Ovale 10">
            <a:extLst>
              <a:ext uri="{FF2B5EF4-FFF2-40B4-BE49-F238E27FC236}">
                <a16:creationId xmlns:a16="http://schemas.microsoft.com/office/drawing/2014/main" id="{4DF22904-9D1D-0F28-66EC-DF42CEDAA2D8}"/>
              </a:ext>
            </a:extLst>
          </p:cNvPr>
          <p:cNvSpPr/>
          <p:nvPr/>
        </p:nvSpPr>
        <p:spPr>
          <a:xfrm>
            <a:off x="180281" y="3426202"/>
            <a:ext cx="404536" cy="384754"/>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4</a:t>
            </a:r>
          </a:p>
        </p:txBody>
      </p:sp>
      <p:sp>
        <p:nvSpPr>
          <p:cNvPr id="12" name="Ovale 11">
            <a:extLst>
              <a:ext uri="{FF2B5EF4-FFF2-40B4-BE49-F238E27FC236}">
                <a16:creationId xmlns:a16="http://schemas.microsoft.com/office/drawing/2014/main" id="{7B624799-4D81-BB16-F29C-EB8963DDAB51}"/>
              </a:ext>
            </a:extLst>
          </p:cNvPr>
          <p:cNvSpPr/>
          <p:nvPr/>
        </p:nvSpPr>
        <p:spPr>
          <a:xfrm>
            <a:off x="211352" y="4164632"/>
            <a:ext cx="404536" cy="384754"/>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5</a:t>
            </a:r>
          </a:p>
        </p:txBody>
      </p:sp>
      <p:sp>
        <p:nvSpPr>
          <p:cNvPr id="13" name="Ovale 12">
            <a:extLst>
              <a:ext uri="{FF2B5EF4-FFF2-40B4-BE49-F238E27FC236}">
                <a16:creationId xmlns:a16="http://schemas.microsoft.com/office/drawing/2014/main" id="{3B926C56-9274-9E7B-2B1D-C3CFD0638A93}"/>
              </a:ext>
            </a:extLst>
          </p:cNvPr>
          <p:cNvSpPr/>
          <p:nvPr/>
        </p:nvSpPr>
        <p:spPr>
          <a:xfrm>
            <a:off x="180281" y="4793637"/>
            <a:ext cx="404536" cy="384754"/>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6</a:t>
            </a:r>
          </a:p>
        </p:txBody>
      </p:sp>
      <p:sp>
        <p:nvSpPr>
          <p:cNvPr id="14" name="Ovale 13">
            <a:extLst>
              <a:ext uri="{FF2B5EF4-FFF2-40B4-BE49-F238E27FC236}">
                <a16:creationId xmlns:a16="http://schemas.microsoft.com/office/drawing/2014/main" id="{A409E6E7-1EB6-AD66-70DA-9FDEC06A1783}"/>
              </a:ext>
            </a:extLst>
          </p:cNvPr>
          <p:cNvSpPr/>
          <p:nvPr/>
        </p:nvSpPr>
        <p:spPr>
          <a:xfrm>
            <a:off x="205875" y="5397929"/>
            <a:ext cx="404536" cy="384754"/>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7</a:t>
            </a:r>
          </a:p>
        </p:txBody>
      </p:sp>
      <p:sp>
        <p:nvSpPr>
          <p:cNvPr id="15" name="Ovale 14">
            <a:extLst>
              <a:ext uri="{FF2B5EF4-FFF2-40B4-BE49-F238E27FC236}">
                <a16:creationId xmlns:a16="http://schemas.microsoft.com/office/drawing/2014/main" id="{FAA1D725-F1D8-B1EC-696E-01CC11A55C42}"/>
              </a:ext>
            </a:extLst>
          </p:cNvPr>
          <p:cNvSpPr/>
          <p:nvPr/>
        </p:nvSpPr>
        <p:spPr>
          <a:xfrm>
            <a:off x="247985" y="6057118"/>
            <a:ext cx="404536" cy="384754"/>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8</a:t>
            </a:r>
          </a:p>
        </p:txBody>
      </p:sp>
    </p:spTree>
    <p:extLst>
      <p:ext uri="{BB962C8B-B14F-4D97-AF65-F5344CB8AC3E}">
        <p14:creationId xmlns:p14="http://schemas.microsoft.com/office/powerpoint/2010/main" val="1085503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1BFD5-B2B1-BE7C-FBFD-0F95D284E16E}"/>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60D68A6-856C-B7EA-1BF7-F0F8CA7B1BD4}"/>
              </a:ext>
            </a:extLst>
          </p:cNvPr>
          <p:cNvSpPr>
            <a:spLocks noGrp="1"/>
          </p:cNvSpPr>
          <p:nvPr>
            <p:ph type="sldNum" sz="quarter" idx="10"/>
          </p:nvPr>
        </p:nvSpPr>
        <p:spPr/>
        <p:txBody>
          <a:bodyPr/>
          <a:lstStyle/>
          <a:p>
            <a:pPr>
              <a:defRPr/>
            </a:pPr>
            <a:fld id="{39CF1B48-30B5-442F-BC67-BB53F985A07E}" type="slidenum">
              <a:rPr lang="de-DE" smtClean="0"/>
              <a:pPr>
                <a:defRPr/>
              </a:pPr>
              <a:t>59</a:t>
            </a:fld>
            <a:endParaRPr lang="de-DE"/>
          </a:p>
        </p:txBody>
      </p:sp>
      <p:sp>
        <p:nvSpPr>
          <p:cNvPr id="2" name="Titolo 1">
            <a:extLst>
              <a:ext uri="{FF2B5EF4-FFF2-40B4-BE49-F238E27FC236}">
                <a16:creationId xmlns:a16="http://schemas.microsoft.com/office/drawing/2014/main" id="{EA044C24-F9BD-BB67-D12F-66181782FC2C}"/>
              </a:ext>
            </a:extLst>
          </p:cNvPr>
          <p:cNvSpPr>
            <a:spLocks noGrp="1"/>
          </p:cNvSpPr>
          <p:nvPr>
            <p:ph type="title"/>
          </p:nvPr>
        </p:nvSpPr>
        <p:spPr>
          <a:xfrm>
            <a:off x="540240" y="122712"/>
            <a:ext cx="7920880" cy="307777"/>
          </a:xfrm>
        </p:spPr>
        <p:txBody>
          <a:bodyPr/>
          <a:lstStyle/>
          <a:p>
            <a:r>
              <a:rPr lang="it-IT" sz="2000" b="1" dirty="0"/>
              <a:t>CONTROLLI QUALITA’ (3)</a:t>
            </a:r>
          </a:p>
        </p:txBody>
      </p:sp>
      <p:sp>
        <p:nvSpPr>
          <p:cNvPr id="5" name="CasellaDiTesto 4">
            <a:extLst>
              <a:ext uri="{FF2B5EF4-FFF2-40B4-BE49-F238E27FC236}">
                <a16:creationId xmlns:a16="http://schemas.microsoft.com/office/drawing/2014/main" id="{EAA4EB98-9903-C8C7-DA28-F6E5F101E817}"/>
              </a:ext>
            </a:extLst>
          </p:cNvPr>
          <p:cNvSpPr txBox="1"/>
          <p:nvPr/>
        </p:nvSpPr>
        <p:spPr>
          <a:xfrm>
            <a:off x="334876" y="139059"/>
            <a:ext cx="8474248" cy="369332"/>
          </a:xfrm>
          <a:prstGeom prst="rect">
            <a:avLst/>
          </a:prstGeom>
          <a:solidFill>
            <a:srgbClr val="FFFF00"/>
          </a:solidFill>
          <a:ln>
            <a:solidFill>
              <a:schemeClr val="tx1"/>
            </a:solidFill>
          </a:ln>
        </p:spPr>
        <p:txBody>
          <a:bodyPr wrap="square">
            <a:spAutoFit/>
          </a:bodyPr>
          <a:lstStyle/>
          <a:p>
            <a:r>
              <a:rPr lang="it-IT" sz="1800" b="1" dirty="0"/>
              <a:t>PRINCIPIO ISQM Italia 1, GESTIONE DELLA QUALITÀ (4) </a:t>
            </a:r>
          </a:p>
        </p:txBody>
      </p:sp>
      <p:sp>
        <p:nvSpPr>
          <p:cNvPr id="6" name="CasellaDiTesto 5">
            <a:extLst>
              <a:ext uri="{FF2B5EF4-FFF2-40B4-BE49-F238E27FC236}">
                <a16:creationId xmlns:a16="http://schemas.microsoft.com/office/drawing/2014/main" id="{4B11A60A-8BF8-CDCC-4B96-8F5D20023F65}"/>
              </a:ext>
            </a:extLst>
          </p:cNvPr>
          <p:cNvSpPr txBox="1"/>
          <p:nvPr/>
        </p:nvSpPr>
        <p:spPr>
          <a:xfrm>
            <a:off x="324297" y="615907"/>
            <a:ext cx="7981056" cy="369332"/>
          </a:xfrm>
          <a:prstGeom prst="rect">
            <a:avLst/>
          </a:prstGeom>
          <a:solidFill>
            <a:schemeClr val="accent1">
              <a:lumMod val="90000"/>
            </a:schemeClr>
          </a:solidFill>
          <a:ln>
            <a:solidFill>
              <a:schemeClr val="tx1"/>
            </a:solidFill>
          </a:ln>
        </p:spPr>
        <p:txBody>
          <a:bodyPr wrap="square">
            <a:spAutoFit/>
          </a:bodyPr>
          <a:lstStyle/>
          <a:p>
            <a:pPr algn="ctr"/>
            <a:r>
              <a:rPr lang="it-IT" sz="1800" b="1" dirty="0"/>
              <a:t>CARATTERISTICHE</a:t>
            </a:r>
          </a:p>
        </p:txBody>
      </p:sp>
      <p:sp>
        <p:nvSpPr>
          <p:cNvPr id="7" name="Freccia in giù 6">
            <a:extLst>
              <a:ext uri="{FF2B5EF4-FFF2-40B4-BE49-F238E27FC236}">
                <a16:creationId xmlns:a16="http://schemas.microsoft.com/office/drawing/2014/main" id="{C88050FC-A76D-AB7F-DE2E-77D9FA8421F7}"/>
              </a:ext>
            </a:extLst>
          </p:cNvPr>
          <p:cNvSpPr/>
          <p:nvPr/>
        </p:nvSpPr>
        <p:spPr>
          <a:xfrm>
            <a:off x="3917658" y="1110086"/>
            <a:ext cx="648072" cy="4461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056D95B8-36A2-31C0-3418-459CE7AAAFC6}"/>
              </a:ext>
            </a:extLst>
          </p:cNvPr>
          <p:cNvSpPr/>
          <p:nvPr/>
        </p:nvSpPr>
        <p:spPr>
          <a:xfrm>
            <a:off x="238453" y="1533012"/>
            <a:ext cx="425502" cy="3963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9" name="CasellaDiTesto 8">
            <a:extLst>
              <a:ext uri="{FF2B5EF4-FFF2-40B4-BE49-F238E27FC236}">
                <a16:creationId xmlns:a16="http://schemas.microsoft.com/office/drawing/2014/main" id="{CD741DA2-8DCA-6333-B9D5-00BE6F23EBA5}"/>
              </a:ext>
            </a:extLst>
          </p:cNvPr>
          <p:cNvSpPr txBox="1"/>
          <p:nvPr/>
        </p:nvSpPr>
        <p:spPr>
          <a:xfrm>
            <a:off x="755575" y="1582421"/>
            <a:ext cx="8149970" cy="338554"/>
          </a:xfrm>
          <a:prstGeom prst="rect">
            <a:avLst/>
          </a:prstGeom>
          <a:noFill/>
          <a:ln>
            <a:solidFill>
              <a:schemeClr val="tx1"/>
            </a:solidFill>
          </a:ln>
        </p:spPr>
        <p:txBody>
          <a:bodyPr wrap="square">
            <a:spAutoFit/>
          </a:bodyPr>
          <a:lstStyle/>
          <a:p>
            <a:r>
              <a:rPr lang="it-IT" sz="1600" b="1" dirty="0"/>
              <a:t>L’approccio basato sul rischio</a:t>
            </a:r>
          </a:p>
        </p:txBody>
      </p:sp>
      <p:sp>
        <p:nvSpPr>
          <p:cNvPr id="10" name="Ovale 9">
            <a:extLst>
              <a:ext uri="{FF2B5EF4-FFF2-40B4-BE49-F238E27FC236}">
                <a16:creationId xmlns:a16="http://schemas.microsoft.com/office/drawing/2014/main" id="{724C7FFF-FB22-5248-462C-12D90EDBA856}"/>
              </a:ext>
            </a:extLst>
          </p:cNvPr>
          <p:cNvSpPr/>
          <p:nvPr/>
        </p:nvSpPr>
        <p:spPr>
          <a:xfrm>
            <a:off x="238453" y="2312124"/>
            <a:ext cx="425502" cy="3963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11" name="CasellaDiTesto 10">
            <a:extLst>
              <a:ext uri="{FF2B5EF4-FFF2-40B4-BE49-F238E27FC236}">
                <a16:creationId xmlns:a16="http://schemas.microsoft.com/office/drawing/2014/main" id="{5C72FBF4-EC02-7250-4929-ACB45A79B37D}"/>
              </a:ext>
            </a:extLst>
          </p:cNvPr>
          <p:cNvSpPr txBox="1"/>
          <p:nvPr/>
        </p:nvSpPr>
        <p:spPr>
          <a:xfrm>
            <a:off x="755575" y="2085884"/>
            <a:ext cx="8149971" cy="1077218"/>
          </a:xfrm>
          <a:prstGeom prst="rect">
            <a:avLst/>
          </a:prstGeom>
          <a:noFill/>
          <a:ln>
            <a:solidFill>
              <a:schemeClr val="tx1"/>
            </a:solidFill>
          </a:ln>
        </p:spPr>
        <p:txBody>
          <a:bodyPr wrap="square">
            <a:spAutoFit/>
          </a:bodyPr>
          <a:lstStyle/>
          <a:p>
            <a:pPr algn="just"/>
            <a:r>
              <a:rPr lang="it-IT" sz="1600" b="1" dirty="0"/>
              <a:t>Scalabilità. Nell’applicare un approccio basato sul rischio, il soggetto abilitato è tenuto a prendere in considerazione:  (a) la natura e le circostanze proprie del soggetto abilitato; (b) la natura e le circostanze degli incarichi svolti dal soggetto abilitato. </a:t>
            </a:r>
          </a:p>
        </p:txBody>
      </p:sp>
      <p:sp>
        <p:nvSpPr>
          <p:cNvPr id="12" name="CasellaDiTesto 11">
            <a:extLst>
              <a:ext uri="{FF2B5EF4-FFF2-40B4-BE49-F238E27FC236}">
                <a16:creationId xmlns:a16="http://schemas.microsoft.com/office/drawing/2014/main" id="{347DB32C-A2C1-4A68-E543-7EB6D5B06AC3}"/>
              </a:ext>
            </a:extLst>
          </p:cNvPr>
          <p:cNvSpPr txBox="1"/>
          <p:nvPr/>
        </p:nvSpPr>
        <p:spPr>
          <a:xfrm>
            <a:off x="748361" y="3328011"/>
            <a:ext cx="8157183" cy="2800767"/>
          </a:xfrm>
          <a:prstGeom prst="rect">
            <a:avLst/>
          </a:prstGeom>
          <a:noFill/>
          <a:ln>
            <a:solidFill>
              <a:schemeClr val="tx1"/>
            </a:solidFill>
          </a:ln>
        </p:spPr>
        <p:txBody>
          <a:bodyPr wrap="square">
            <a:spAutoFit/>
          </a:bodyPr>
          <a:lstStyle/>
          <a:p>
            <a:pPr algn="just"/>
            <a:r>
              <a:rPr lang="it-IT" sz="1600" b="1" dirty="0"/>
              <a:t>L’obiettivo del soggetto abilitato è quello di configurare, mettere in atto e rendere operativo un sistema di gestione della qualità degli incarichi di revisione contabile completa o limitata del bilancio, o degli altri incarichi di </a:t>
            </a:r>
            <a:r>
              <a:rPr lang="it-IT" sz="1600" b="1" dirty="0" err="1"/>
              <a:t>assurance</a:t>
            </a:r>
            <a:r>
              <a:rPr lang="it-IT" sz="1600" b="1" dirty="0"/>
              <a:t> o di servizi connessi svolti da tale soggetto, affinché gli fornisca una ragionevole sicurezza che: </a:t>
            </a:r>
          </a:p>
          <a:p>
            <a:pPr lvl="1" algn="just"/>
            <a:r>
              <a:rPr lang="it-IT" sz="1600" b="1" dirty="0"/>
              <a:t>-il soggetto abilitato e il suo personale adempiano alle proprie responsabilità e svolgano gli incarichi in conformità ai principi professionali e alle disposizioni di legge e regolamentari applicabili;</a:t>
            </a:r>
          </a:p>
          <a:p>
            <a:pPr lvl="1" algn="just"/>
            <a:r>
              <a:rPr lang="it-IT" sz="1600" b="1" dirty="0"/>
              <a:t>-le relazioni relative agli incarichi emesse dal soggetto abilitato o dai responsabili dell’incarico siano appropriate alle circostanze. </a:t>
            </a:r>
          </a:p>
        </p:txBody>
      </p:sp>
      <p:sp>
        <p:nvSpPr>
          <p:cNvPr id="13" name="Ovale 12">
            <a:extLst>
              <a:ext uri="{FF2B5EF4-FFF2-40B4-BE49-F238E27FC236}">
                <a16:creationId xmlns:a16="http://schemas.microsoft.com/office/drawing/2014/main" id="{4C089593-E331-3395-AB14-48E4087B3031}"/>
              </a:ext>
            </a:extLst>
          </p:cNvPr>
          <p:cNvSpPr/>
          <p:nvPr/>
        </p:nvSpPr>
        <p:spPr>
          <a:xfrm>
            <a:off x="196181" y="3573016"/>
            <a:ext cx="425502" cy="3963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3</a:t>
            </a:r>
          </a:p>
        </p:txBody>
      </p:sp>
    </p:spTree>
    <p:extLst>
      <p:ext uri="{BB962C8B-B14F-4D97-AF65-F5344CB8AC3E}">
        <p14:creationId xmlns:p14="http://schemas.microsoft.com/office/powerpoint/2010/main" val="277566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C4A3E-FE5B-2EFF-9734-7BD866E76E0A}"/>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0330F11-3E15-BD7B-8361-96995385D25A}"/>
              </a:ext>
            </a:extLst>
          </p:cNvPr>
          <p:cNvSpPr>
            <a:spLocks noGrp="1"/>
          </p:cNvSpPr>
          <p:nvPr>
            <p:ph type="sldNum" sz="quarter" idx="10"/>
          </p:nvPr>
        </p:nvSpPr>
        <p:spPr/>
        <p:txBody>
          <a:bodyPr/>
          <a:lstStyle/>
          <a:p>
            <a:pPr>
              <a:defRPr/>
            </a:pPr>
            <a:fld id="{39CF1B48-30B5-442F-BC67-BB53F985A07E}" type="slidenum">
              <a:rPr lang="de-DE" smtClean="0"/>
              <a:pPr>
                <a:defRPr/>
              </a:pPr>
              <a:t>6</a:t>
            </a:fld>
            <a:endParaRPr lang="de-DE"/>
          </a:p>
        </p:txBody>
      </p:sp>
      <p:sp>
        <p:nvSpPr>
          <p:cNvPr id="8" name="CasellaDiTesto 7">
            <a:extLst>
              <a:ext uri="{FF2B5EF4-FFF2-40B4-BE49-F238E27FC236}">
                <a16:creationId xmlns:a16="http://schemas.microsoft.com/office/drawing/2014/main" id="{21C25D45-176B-D395-DFDF-A488F19CDD74}"/>
              </a:ext>
            </a:extLst>
          </p:cNvPr>
          <p:cNvSpPr txBox="1"/>
          <p:nvPr/>
        </p:nvSpPr>
        <p:spPr>
          <a:xfrm>
            <a:off x="313066" y="806590"/>
            <a:ext cx="8280920" cy="338554"/>
          </a:xfrm>
          <a:prstGeom prst="rect">
            <a:avLst/>
          </a:prstGeom>
          <a:solidFill>
            <a:srgbClr val="FFFF00"/>
          </a:solidFill>
          <a:ln>
            <a:solidFill>
              <a:schemeClr val="tx1"/>
            </a:solidFill>
          </a:ln>
        </p:spPr>
        <p:txBody>
          <a:bodyPr wrap="square" rtlCol="0">
            <a:spAutoFit/>
          </a:bodyPr>
          <a:lstStyle/>
          <a:p>
            <a:pPr algn="just"/>
            <a:r>
              <a:rPr lang="it-IT" sz="1600" b="1" dirty="0"/>
              <a:t>ASSIREVI</a:t>
            </a:r>
          </a:p>
        </p:txBody>
      </p:sp>
      <p:sp>
        <p:nvSpPr>
          <p:cNvPr id="10" name="CasellaDiTesto 9">
            <a:extLst>
              <a:ext uri="{FF2B5EF4-FFF2-40B4-BE49-F238E27FC236}">
                <a16:creationId xmlns:a16="http://schemas.microsoft.com/office/drawing/2014/main" id="{EDD3BA99-1F1F-DC1A-716F-E8592B325867}"/>
              </a:ext>
            </a:extLst>
          </p:cNvPr>
          <p:cNvSpPr txBox="1"/>
          <p:nvPr/>
        </p:nvSpPr>
        <p:spPr>
          <a:xfrm>
            <a:off x="313066" y="3911984"/>
            <a:ext cx="8579414" cy="1077218"/>
          </a:xfrm>
          <a:prstGeom prst="rect">
            <a:avLst/>
          </a:prstGeom>
          <a:noFill/>
          <a:ln>
            <a:solidFill>
              <a:schemeClr val="tx1"/>
            </a:solidFill>
          </a:ln>
        </p:spPr>
        <p:txBody>
          <a:bodyPr wrap="square">
            <a:spAutoFit/>
          </a:bodyPr>
          <a:lstStyle/>
          <a:p>
            <a:r>
              <a:rPr lang="it-IT" sz="1600" b="1" dirty="0"/>
              <a:t>Documento di Ricerca n. 262</a:t>
            </a:r>
          </a:p>
          <a:p>
            <a:r>
              <a:rPr lang="it-IT" sz="1600" b="1" dirty="0"/>
              <a:t>Aspetti relativi alla relazione del soggetto incaricato dell’esame limitato della rendicontazione di sostenibilità ai sensi del </a:t>
            </a:r>
            <a:r>
              <a:rPr lang="it-IT" sz="1600" b="1" dirty="0" err="1"/>
              <a:t>D.Lgs.</a:t>
            </a:r>
            <a:r>
              <a:rPr lang="it-IT" sz="1600" b="1" dirty="0"/>
              <a:t> 125/2024</a:t>
            </a:r>
          </a:p>
          <a:p>
            <a:r>
              <a:rPr lang="it-IT" sz="1600" b="1" dirty="0"/>
              <a:t>Marzo 2025</a:t>
            </a:r>
          </a:p>
        </p:txBody>
      </p:sp>
      <p:sp>
        <p:nvSpPr>
          <p:cNvPr id="16" name="CasellaDiTesto 15">
            <a:extLst>
              <a:ext uri="{FF2B5EF4-FFF2-40B4-BE49-F238E27FC236}">
                <a16:creationId xmlns:a16="http://schemas.microsoft.com/office/drawing/2014/main" id="{E9CAEEA0-023A-B064-6881-1698A85728ED}"/>
              </a:ext>
            </a:extLst>
          </p:cNvPr>
          <p:cNvSpPr txBox="1"/>
          <p:nvPr/>
        </p:nvSpPr>
        <p:spPr>
          <a:xfrm>
            <a:off x="313066" y="2904320"/>
            <a:ext cx="8579414" cy="830997"/>
          </a:xfrm>
          <a:prstGeom prst="rect">
            <a:avLst/>
          </a:prstGeom>
          <a:noFill/>
          <a:ln>
            <a:solidFill>
              <a:schemeClr val="tx1"/>
            </a:solidFill>
          </a:ln>
        </p:spPr>
        <p:txBody>
          <a:bodyPr wrap="square">
            <a:spAutoFit/>
          </a:bodyPr>
          <a:lstStyle/>
          <a:p>
            <a:r>
              <a:rPr lang="it-IT" sz="1600" b="1" dirty="0"/>
              <a:t>Documento di Ricerca n. 251R</a:t>
            </a:r>
          </a:p>
          <a:p>
            <a:r>
              <a:rPr lang="it-IT" sz="1600" b="1" dirty="0"/>
              <a:t>Le attestazioni della Direzione.</a:t>
            </a:r>
          </a:p>
          <a:p>
            <a:r>
              <a:rPr lang="it-IT" sz="1600" b="1" dirty="0"/>
              <a:t>Gennaio 2025</a:t>
            </a:r>
          </a:p>
        </p:txBody>
      </p:sp>
      <p:sp>
        <p:nvSpPr>
          <p:cNvPr id="3" name="CasellaDiTesto 2">
            <a:extLst>
              <a:ext uri="{FF2B5EF4-FFF2-40B4-BE49-F238E27FC236}">
                <a16:creationId xmlns:a16="http://schemas.microsoft.com/office/drawing/2014/main" id="{07F88E78-46A3-6F9C-8826-A39F0BF75667}"/>
              </a:ext>
            </a:extLst>
          </p:cNvPr>
          <p:cNvSpPr txBox="1"/>
          <p:nvPr/>
        </p:nvSpPr>
        <p:spPr>
          <a:xfrm>
            <a:off x="306614" y="1404214"/>
            <a:ext cx="8460940" cy="1323439"/>
          </a:xfrm>
          <a:prstGeom prst="rect">
            <a:avLst/>
          </a:prstGeom>
          <a:noFill/>
          <a:ln>
            <a:solidFill>
              <a:schemeClr val="tx1"/>
            </a:solidFill>
          </a:ln>
        </p:spPr>
        <p:txBody>
          <a:bodyPr wrap="square">
            <a:spAutoFit/>
          </a:bodyPr>
          <a:lstStyle/>
          <a:p>
            <a:r>
              <a:rPr lang="it-IT" sz="1600" b="1" dirty="0"/>
              <a:t>Documento di Ricerca n. 259</a:t>
            </a:r>
          </a:p>
          <a:p>
            <a:r>
              <a:rPr lang="it-IT" sz="1600" b="1" dirty="0"/>
              <a:t>L’obbligo di segnalazione da parte del revisore di situazioni di crisi e insolvenza ai sensi dell’art. 25 –</a:t>
            </a:r>
            <a:r>
              <a:rPr lang="it-IT" sz="1600" b="1" dirty="0" err="1"/>
              <a:t>octies</a:t>
            </a:r>
            <a:r>
              <a:rPr lang="it-IT" sz="1600" b="1" dirty="0"/>
              <a:t> CCII modificato dal </a:t>
            </a:r>
            <a:r>
              <a:rPr lang="it-IT" sz="1600" b="1" dirty="0" err="1"/>
              <a:t>D.Lgs</a:t>
            </a:r>
            <a:r>
              <a:rPr lang="it-IT" sz="1600" b="1" dirty="0"/>
              <a:t> 136/2024 (correttivo –Ter)</a:t>
            </a:r>
          </a:p>
          <a:p>
            <a:r>
              <a:rPr lang="it-IT" sz="1600" b="1" dirty="0"/>
              <a:t>Dicembre 2024</a:t>
            </a:r>
          </a:p>
        </p:txBody>
      </p:sp>
      <p:sp>
        <p:nvSpPr>
          <p:cNvPr id="11" name="Titolo 1">
            <a:extLst>
              <a:ext uri="{FF2B5EF4-FFF2-40B4-BE49-F238E27FC236}">
                <a16:creationId xmlns:a16="http://schemas.microsoft.com/office/drawing/2014/main" id="{992099E2-0CDF-C82C-421B-2D6A91952770}"/>
              </a:ext>
            </a:extLst>
          </p:cNvPr>
          <p:cNvSpPr>
            <a:spLocks noGrp="1"/>
          </p:cNvSpPr>
          <p:nvPr>
            <p:ph type="title"/>
          </p:nvPr>
        </p:nvSpPr>
        <p:spPr>
          <a:xfrm>
            <a:off x="467544" y="260648"/>
            <a:ext cx="7056437" cy="307777"/>
          </a:xfrm>
        </p:spPr>
        <p:txBody>
          <a:bodyPr/>
          <a:lstStyle/>
          <a:p>
            <a:r>
              <a:rPr lang="it-IT" sz="2000" b="1" dirty="0"/>
              <a:t>DOCUMENTI- LINEE GUIDE DI RIFERIMENTO (2)</a:t>
            </a:r>
          </a:p>
        </p:txBody>
      </p:sp>
    </p:spTree>
    <p:extLst>
      <p:ext uri="{BB962C8B-B14F-4D97-AF65-F5344CB8AC3E}">
        <p14:creationId xmlns:p14="http://schemas.microsoft.com/office/powerpoint/2010/main" val="100933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C5461-24C4-BBEE-EEA3-CAFBFCDCE3B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56AE528-7278-063E-AAF6-AA1C9B370839}"/>
              </a:ext>
            </a:extLst>
          </p:cNvPr>
          <p:cNvSpPr>
            <a:spLocks noGrp="1"/>
          </p:cNvSpPr>
          <p:nvPr>
            <p:ph type="title"/>
          </p:nvPr>
        </p:nvSpPr>
        <p:spPr>
          <a:xfrm>
            <a:off x="540240" y="122712"/>
            <a:ext cx="7920880" cy="307777"/>
          </a:xfrm>
        </p:spPr>
        <p:txBody>
          <a:bodyPr/>
          <a:lstStyle/>
          <a:p>
            <a:r>
              <a:rPr lang="it-IT" sz="2000" b="1" dirty="0"/>
              <a:t>CONTROLLI QUALITA’ (3)</a:t>
            </a:r>
          </a:p>
        </p:txBody>
      </p:sp>
      <p:sp>
        <p:nvSpPr>
          <p:cNvPr id="5" name="CasellaDiTesto 4">
            <a:extLst>
              <a:ext uri="{FF2B5EF4-FFF2-40B4-BE49-F238E27FC236}">
                <a16:creationId xmlns:a16="http://schemas.microsoft.com/office/drawing/2014/main" id="{F0E6DA4A-12C5-07D4-07B9-68A591716272}"/>
              </a:ext>
            </a:extLst>
          </p:cNvPr>
          <p:cNvSpPr txBox="1"/>
          <p:nvPr/>
        </p:nvSpPr>
        <p:spPr>
          <a:xfrm>
            <a:off x="334876" y="139059"/>
            <a:ext cx="8474248" cy="369332"/>
          </a:xfrm>
          <a:prstGeom prst="rect">
            <a:avLst/>
          </a:prstGeom>
          <a:solidFill>
            <a:srgbClr val="FFFF00"/>
          </a:solidFill>
          <a:ln>
            <a:solidFill>
              <a:schemeClr val="tx1"/>
            </a:solidFill>
          </a:ln>
        </p:spPr>
        <p:txBody>
          <a:bodyPr wrap="square">
            <a:spAutoFit/>
          </a:bodyPr>
          <a:lstStyle/>
          <a:p>
            <a:r>
              <a:rPr lang="it-IT" sz="1800" b="1" dirty="0"/>
              <a:t>PRINCIPIO ISQM Italia 2, GESTIONE DELLA QUALITÀ (5) </a:t>
            </a:r>
          </a:p>
        </p:txBody>
      </p:sp>
      <p:sp>
        <p:nvSpPr>
          <p:cNvPr id="6" name="CasellaDiTesto 5">
            <a:extLst>
              <a:ext uri="{FF2B5EF4-FFF2-40B4-BE49-F238E27FC236}">
                <a16:creationId xmlns:a16="http://schemas.microsoft.com/office/drawing/2014/main" id="{DDEB0996-70C3-06A2-C4F6-641F084AE037}"/>
              </a:ext>
            </a:extLst>
          </p:cNvPr>
          <p:cNvSpPr txBox="1"/>
          <p:nvPr/>
        </p:nvSpPr>
        <p:spPr>
          <a:xfrm>
            <a:off x="84534" y="564467"/>
            <a:ext cx="8807946" cy="1323439"/>
          </a:xfrm>
          <a:prstGeom prst="rect">
            <a:avLst/>
          </a:prstGeom>
          <a:noFill/>
          <a:ln>
            <a:solidFill>
              <a:schemeClr val="tx1"/>
            </a:solidFill>
          </a:ln>
        </p:spPr>
        <p:txBody>
          <a:bodyPr wrap="square">
            <a:spAutoFit/>
          </a:bodyPr>
          <a:lstStyle/>
          <a:p>
            <a:r>
              <a:rPr lang="it-IT" sz="1600" b="1" dirty="0"/>
              <a:t>Il principio ISQM Italia 2 tratta:  </a:t>
            </a:r>
          </a:p>
          <a:p>
            <a:r>
              <a:rPr lang="it-IT" sz="1600" b="1" dirty="0"/>
              <a:t>a) della nomina e dell'idoneità del responsabile del riesame della qualità dell'incarico;  (</a:t>
            </a:r>
            <a:r>
              <a:rPr lang="it-IT" sz="1600" b="1" dirty="0">
                <a:highlight>
                  <a:srgbClr val="00FFFF"/>
                </a:highlight>
              </a:rPr>
              <a:t>QUALITY REVIEWER)</a:t>
            </a:r>
          </a:p>
          <a:p>
            <a:r>
              <a:rPr lang="it-IT" sz="1600" b="1" dirty="0"/>
              <a:t>b) delle sue responsabilità per lo svolgimento e la documentazione di tale riesame.</a:t>
            </a:r>
          </a:p>
        </p:txBody>
      </p:sp>
      <p:sp>
        <p:nvSpPr>
          <p:cNvPr id="7" name="CasellaDiTesto 6">
            <a:extLst>
              <a:ext uri="{FF2B5EF4-FFF2-40B4-BE49-F238E27FC236}">
                <a16:creationId xmlns:a16="http://schemas.microsoft.com/office/drawing/2014/main" id="{207C0F35-CBDE-C27D-EAC7-FE3044D242B4}"/>
              </a:ext>
            </a:extLst>
          </p:cNvPr>
          <p:cNvSpPr txBox="1"/>
          <p:nvPr/>
        </p:nvSpPr>
        <p:spPr>
          <a:xfrm>
            <a:off x="637177" y="2423711"/>
            <a:ext cx="8383996" cy="4031873"/>
          </a:xfrm>
          <a:prstGeom prst="rect">
            <a:avLst/>
          </a:prstGeom>
          <a:noFill/>
          <a:ln>
            <a:solidFill>
              <a:schemeClr val="tx1"/>
            </a:solidFill>
          </a:ln>
        </p:spPr>
        <p:txBody>
          <a:bodyPr wrap="square">
            <a:spAutoFit/>
          </a:bodyPr>
          <a:lstStyle/>
          <a:p>
            <a:r>
              <a:rPr lang="it-IT" sz="1600" b="1" dirty="0"/>
              <a:t>Il riesame della qualità dell’incarico è una valutazione obiettiva dei giudizi significativi formulati dal team dell'incarico e delle conclusioni raggiunte in merito.</a:t>
            </a:r>
          </a:p>
          <a:p>
            <a:endParaRPr lang="it-IT" sz="1600" b="1" dirty="0"/>
          </a:p>
          <a:p>
            <a:pPr algn="just"/>
            <a:r>
              <a:rPr lang="it-IT" sz="1600" b="1" dirty="0"/>
              <a:t>Un riesame della qualità dell’incarico non va inteso come una valutazione della conformità dell'intero incarico ai principi professionali e alle disposizioni di legge e regolamentari applicabili, o alle direttive o procedure del soggetto abilitato. </a:t>
            </a:r>
            <a:r>
              <a:rPr lang="it-IT" sz="1600" b="1" dirty="0">
                <a:highlight>
                  <a:srgbClr val="FFFF00"/>
                </a:highlight>
              </a:rPr>
              <a:t>L'obiettivo del soggetto abilitato, mediante la nomina di un idoneo responsabile del riesame della qualità dell'incarico, è quello di effettuare una valutazione obiettiva dei giudizi significativi formulati dal team dell’incarico, e delle conclusioni raggiunte in merito</a:t>
            </a:r>
            <a:r>
              <a:rPr lang="it-IT" sz="1600" b="1" dirty="0"/>
              <a:t>. </a:t>
            </a:r>
          </a:p>
          <a:p>
            <a:endParaRPr lang="it-IT" sz="1600" b="1" dirty="0"/>
          </a:p>
          <a:p>
            <a:r>
              <a:rPr lang="it-IT" sz="1600" b="1" dirty="0"/>
              <a:t>Il responsabile del riesame della qualità dell’incarico non è un membro del team dell'incarico. Fondamentale indipendenza e periodo di </a:t>
            </a:r>
            <a:r>
              <a:rPr lang="it-IT" sz="1600" b="1" dirty="0" err="1"/>
              <a:t>cooling</a:t>
            </a:r>
            <a:r>
              <a:rPr lang="it-IT" sz="1600" b="1" dirty="0"/>
              <a:t>-off .</a:t>
            </a:r>
          </a:p>
        </p:txBody>
      </p:sp>
      <p:sp>
        <p:nvSpPr>
          <p:cNvPr id="8" name="CasellaDiTesto 7">
            <a:extLst>
              <a:ext uri="{FF2B5EF4-FFF2-40B4-BE49-F238E27FC236}">
                <a16:creationId xmlns:a16="http://schemas.microsoft.com/office/drawing/2014/main" id="{A040B2E5-832A-7BC0-956B-E9B1A43D5908}"/>
              </a:ext>
            </a:extLst>
          </p:cNvPr>
          <p:cNvSpPr txBox="1"/>
          <p:nvPr/>
        </p:nvSpPr>
        <p:spPr>
          <a:xfrm>
            <a:off x="461018" y="1924463"/>
            <a:ext cx="8544086" cy="369332"/>
          </a:xfrm>
          <a:prstGeom prst="rect">
            <a:avLst/>
          </a:prstGeom>
          <a:solidFill>
            <a:schemeClr val="accent1">
              <a:lumMod val="90000"/>
            </a:schemeClr>
          </a:solidFill>
          <a:ln>
            <a:solidFill>
              <a:schemeClr val="tx1"/>
            </a:solidFill>
          </a:ln>
        </p:spPr>
        <p:txBody>
          <a:bodyPr wrap="square">
            <a:spAutoFit/>
          </a:bodyPr>
          <a:lstStyle/>
          <a:p>
            <a:pPr algn="ctr"/>
            <a:r>
              <a:rPr lang="it-IT" sz="1800" b="1" dirty="0"/>
              <a:t>CARATTERISTICHE</a:t>
            </a:r>
          </a:p>
        </p:txBody>
      </p:sp>
      <p:sp>
        <p:nvSpPr>
          <p:cNvPr id="9" name="Ovale 8">
            <a:extLst>
              <a:ext uri="{FF2B5EF4-FFF2-40B4-BE49-F238E27FC236}">
                <a16:creationId xmlns:a16="http://schemas.microsoft.com/office/drawing/2014/main" id="{64C2ACE2-682E-EF02-4E73-F00A6DB32495}"/>
              </a:ext>
            </a:extLst>
          </p:cNvPr>
          <p:cNvSpPr/>
          <p:nvPr/>
        </p:nvSpPr>
        <p:spPr>
          <a:xfrm>
            <a:off x="121443" y="2599368"/>
            <a:ext cx="366154" cy="3693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10" name="Ovale 9">
            <a:extLst>
              <a:ext uri="{FF2B5EF4-FFF2-40B4-BE49-F238E27FC236}">
                <a16:creationId xmlns:a16="http://schemas.microsoft.com/office/drawing/2014/main" id="{8B2E56D1-41A5-B171-BE92-2A92071842BE}"/>
              </a:ext>
            </a:extLst>
          </p:cNvPr>
          <p:cNvSpPr/>
          <p:nvPr/>
        </p:nvSpPr>
        <p:spPr>
          <a:xfrm>
            <a:off x="108435" y="3540058"/>
            <a:ext cx="366154" cy="34924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11" name="Ovale 10">
            <a:extLst>
              <a:ext uri="{FF2B5EF4-FFF2-40B4-BE49-F238E27FC236}">
                <a16:creationId xmlns:a16="http://schemas.microsoft.com/office/drawing/2014/main" id="{A47EF970-B2E9-A501-C2C6-B48A02F68F4D}"/>
              </a:ext>
            </a:extLst>
          </p:cNvPr>
          <p:cNvSpPr/>
          <p:nvPr/>
        </p:nvSpPr>
        <p:spPr>
          <a:xfrm>
            <a:off x="108435" y="5608070"/>
            <a:ext cx="366154" cy="34924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3</a:t>
            </a:r>
          </a:p>
        </p:txBody>
      </p:sp>
    </p:spTree>
    <p:extLst>
      <p:ext uri="{BB962C8B-B14F-4D97-AF65-F5344CB8AC3E}">
        <p14:creationId xmlns:p14="http://schemas.microsoft.com/office/powerpoint/2010/main" val="15267905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1257D-8D3B-C6C8-A33C-4A3D5510E560}"/>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19F29D8-8714-E80E-22FC-20C713923811}"/>
              </a:ext>
            </a:extLst>
          </p:cNvPr>
          <p:cNvSpPr>
            <a:spLocks noGrp="1"/>
          </p:cNvSpPr>
          <p:nvPr>
            <p:ph type="sldNum" sz="quarter" idx="10"/>
          </p:nvPr>
        </p:nvSpPr>
        <p:spPr/>
        <p:txBody>
          <a:bodyPr/>
          <a:lstStyle/>
          <a:p>
            <a:pPr>
              <a:defRPr/>
            </a:pPr>
            <a:fld id="{39CF1B48-30B5-442F-BC67-BB53F985A07E}" type="slidenum">
              <a:rPr lang="de-DE" smtClean="0"/>
              <a:pPr>
                <a:defRPr/>
              </a:pPr>
              <a:t>61</a:t>
            </a:fld>
            <a:endParaRPr lang="de-DE"/>
          </a:p>
        </p:txBody>
      </p:sp>
      <p:sp>
        <p:nvSpPr>
          <p:cNvPr id="2" name="Titolo 1">
            <a:extLst>
              <a:ext uri="{FF2B5EF4-FFF2-40B4-BE49-F238E27FC236}">
                <a16:creationId xmlns:a16="http://schemas.microsoft.com/office/drawing/2014/main" id="{03E44EE6-D393-B2B2-1A7C-F60A77C39DEA}"/>
              </a:ext>
            </a:extLst>
          </p:cNvPr>
          <p:cNvSpPr>
            <a:spLocks noGrp="1"/>
          </p:cNvSpPr>
          <p:nvPr>
            <p:ph type="title"/>
          </p:nvPr>
        </p:nvSpPr>
        <p:spPr>
          <a:xfrm>
            <a:off x="540240" y="122712"/>
            <a:ext cx="7920880" cy="307777"/>
          </a:xfrm>
        </p:spPr>
        <p:txBody>
          <a:bodyPr/>
          <a:lstStyle/>
          <a:p>
            <a:r>
              <a:rPr lang="it-IT" sz="2000" b="1" dirty="0"/>
              <a:t>CONTROLLI QUALITA’ (3)</a:t>
            </a:r>
          </a:p>
        </p:txBody>
      </p:sp>
      <p:sp>
        <p:nvSpPr>
          <p:cNvPr id="5" name="CasellaDiTesto 4">
            <a:extLst>
              <a:ext uri="{FF2B5EF4-FFF2-40B4-BE49-F238E27FC236}">
                <a16:creationId xmlns:a16="http://schemas.microsoft.com/office/drawing/2014/main" id="{EAA9158E-3AFF-6E40-A5AF-E51953E6ECF5}"/>
              </a:ext>
            </a:extLst>
          </p:cNvPr>
          <p:cNvSpPr txBox="1"/>
          <p:nvPr/>
        </p:nvSpPr>
        <p:spPr>
          <a:xfrm>
            <a:off x="334876" y="139059"/>
            <a:ext cx="8474248" cy="646331"/>
          </a:xfrm>
          <a:prstGeom prst="rect">
            <a:avLst/>
          </a:prstGeom>
          <a:solidFill>
            <a:srgbClr val="FFFF00"/>
          </a:solidFill>
          <a:ln>
            <a:solidFill>
              <a:schemeClr val="tx1"/>
            </a:solidFill>
          </a:ln>
        </p:spPr>
        <p:txBody>
          <a:bodyPr wrap="square">
            <a:spAutoFit/>
          </a:bodyPr>
          <a:lstStyle/>
          <a:p>
            <a:r>
              <a:rPr lang="it-IT" sz="1800" b="1" dirty="0"/>
              <a:t>PRINCIPIO ISA ITALIA 220, GESTIONE DELLA QUALITÀ DELL’INCARICO DI REVISIONE CONTABILE DEL BILANCIO(1)</a:t>
            </a:r>
          </a:p>
        </p:txBody>
      </p:sp>
      <p:sp>
        <p:nvSpPr>
          <p:cNvPr id="6" name="CasellaDiTesto 5">
            <a:extLst>
              <a:ext uri="{FF2B5EF4-FFF2-40B4-BE49-F238E27FC236}">
                <a16:creationId xmlns:a16="http://schemas.microsoft.com/office/drawing/2014/main" id="{D0ABF2A9-359F-D6C5-9FD5-6D0731380B23}"/>
              </a:ext>
            </a:extLst>
          </p:cNvPr>
          <p:cNvSpPr txBox="1"/>
          <p:nvPr/>
        </p:nvSpPr>
        <p:spPr>
          <a:xfrm>
            <a:off x="179512" y="982446"/>
            <a:ext cx="8050305" cy="369332"/>
          </a:xfrm>
          <a:prstGeom prst="rect">
            <a:avLst/>
          </a:prstGeom>
          <a:solidFill>
            <a:schemeClr val="accent1">
              <a:lumMod val="90000"/>
            </a:schemeClr>
          </a:solidFill>
          <a:ln>
            <a:solidFill>
              <a:schemeClr val="tx1"/>
            </a:solidFill>
          </a:ln>
        </p:spPr>
        <p:txBody>
          <a:bodyPr wrap="square">
            <a:spAutoFit/>
          </a:bodyPr>
          <a:lstStyle/>
          <a:p>
            <a:pPr algn="ctr"/>
            <a:r>
              <a:rPr lang="it-IT" sz="1800" b="1" dirty="0"/>
              <a:t>NOVITA’</a:t>
            </a:r>
          </a:p>
        </p:txBody>
      </p:sp>
      <p:sp>
        <p:nvSpPr>
          <p:cNvPr id="7" name="Ovale 6">
            <a:extLst>
              <a:ext uri="{FF2B5EF4-FFF2-40B4-BE49-F238E27FC236}">
                <a16:creationId xmlns:a16="http://schemas.microsoft.com/office/drawing/2014/main" id="{084E514A-FBAC-5BB3-2E57-6A5772D19132}"/>
              </a:ext>
            </a:extLst>
          </p:cNvPr>
          <p:cNvSpPr/>
          <p:nvPr/>
        </p:nvSpPr>
        <p:spPr>
          <a:xfrm>
            <a:off x="143332" y="1635477"/>
            <a:ext cx="396220" cy="36189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8" name="CasellaDiTesto 7">
            <a:extLst>
              <a:ext uri="{FF2B5EF4-FFF2-40B4-BE49-F238E27FC236}">
                <a16:creationId xmlns:a16="http://schemas.microsoft.com/office/drawing/2014/main" id="{6FE110AA-D573-7F6B-7B37-E3CCD67A1E93}"/>
              </a:ext>
            </a:extLst>
          </p:cNvPr>
          <p:cNvSpPr txBox="1"/>
          <p:nvPr/>
        </p:nvSpPr>
        <p:spPr>
          <a:xfrm>
            <a:off x="812519" y="1478378"/>
            <a:ext cx="8079962" cy="1077218"/>
          </a:xfrm>
          <a:prstGeom prst="rect">
            <a:avLst/>
          </a:prstGeom>
          <a:noFill/>
          <a:ln>
            <a:solidFill>
              <a:schemeClr val="tx1"/>
            </a:solidFill>
          </a:ln>
        </p:spPr>
        <p:txBody>
          <a:bodyPr wrap="square">
            <a:spAutoFit/>
          </a:bodyPr>
          <a:lstStyle/>
          <a:p>
            <a:pPr algn="just"/>
            <a:r>
              <a:rPr lang="it-IT" sz="1600" b="1" dirty="0"/>
              <a:t>Nuova formulazione «gestione della qualità” al posto di  “procedure di controllo”.</a:t>
            </a:r>
          </a:p>
          <a:p>
            <a:pPr algn="just"/>
            <a:r>
              <a:rPr lang="it-IT" sz="1600" b="1" dirty="0"/>
              <a:t>Cambio del titolo. Precedente «Controllo della Qualità dell’incarico di Revisione contabile del bilancio»</a:t>
            </a:r>
          </a:p>
        </p:txBody>
      </p:sp>
      <p:sp>
        <p:nvSpPr>
          <p:cNvPr id="9" name="Ovale 8">
            <a:extLst>
              <a:ext uri="{FF2B5EF4-FFF2-40B4-BE49-F238E27FC236}">
                <a16:creationId xmlns:a16="http://schemas.microsoft.com/office/drawing/2014/main" id="{BA1936F3-23BC-2365-3746-25AE78B62A3E}"/>
              </a:ext>
            </a:extLst>
          </p:cNvPr>
          <p:cNvSpPr/>
          <p:nvPr/>
        </p:nvSpPr>
        <p:spPr>
          <a:xfrm>
            <a:off x="154673" y="2756914"/>
            <a:ext cx="384879" cy="36189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10" name="CasellaDiTesto 9">
            <a:extLst>
              <a:ext uri="{FF2B5EF4-FFF2-40B4-BE49-F238E27FC236}">
                <a16:creationId xmlns:a16="http://schemas.microsoft.com/office/drawing/2014/main" id="{F074E44F-3B87-8951-4EF1-A26F2C0737FF}"/>
              </a:ext>
            </a:extLst>
          </p:cNvPr>
          <p:cNvSpPr txBox="1"/>
          <p:nvPr/>
        </p:nvSpPr>
        <p:spPr>
          <a:xfrm>
            <a:off x="829265" y="2751066"/>
            <a:ext cx="7999819" cy="338554"/>
          </a:xfrm>
          <a:prstGeom prst="rect">
            <a:avLst/>
          </a:prstGeom>
          <a:noFill/>
          <a:ln>
            <a:solidFill>
              <a:schemeClr val="tx1"/>
            </a:solidFill>
          </a:ln>
        </p:spPr>
        <p:txBody>
          <a:bodyPr wrap="square">
            <a:spAutoFit/>
          </a:bodyPr>
          <a:lstStyle/>
          <a:p>
            <a:pPr algn="just"/>
            <a:r>
              <a:rPr lang="it-IT" sz="1600" b="1" dirty="0"/>
              <a:t>Introdotto il principio di scalabilità (novità introdotta dall’ISQM 1);</a:t>
            </a:r>
          </a:p>
        </p:txBody>
      </p:sp>
      <p:sp>
        <p:nvSpPr>
          <p:cNvPr id="11" name="Ovale 10">
            <a:extLst>
              <a:ext uri="{FF2B5EF4-FFF2-40B4-BE49-F238E27FC236}">
                <a16:creationId xmlns:a16="http://schemas.microsoft.com/office/drawing/2014/main" id="{10F89A3E-8879-F612-D2E4-38D392DDEB2D}"/>
              </a:ext>
            </a:extLst>
          </p:cNvPr>
          <p:cNvSpPr/>
          <p:nvPr/>
        </p:nvSpPr>
        <p:spPr>
          <a:xfrm>
            <a:off x="235660" y="3739188"/>
            <a:ext cx="384879" cy="3693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3</a:t>
            </a:r>
          </a:p>
        </p:txBody>
      </p:sp>
      <p:sp>
        <p:nvSpPr>
          <p:cNvPr id="12" name="CasellaDiTesto 11">
            <a:extLst>
              <a:ext uri="{FF2B5EF4-FFF2-40B4-BE49-F238E27FC236}">
                <a16:creationId xmlns:a16="http://schemas.microsoft.com/office/drawing/2014/main" id="{167E1D0F-9BEA-7642-4A18-FE241FA8EDC2}"/>
              </a:ext>
            </a:extLst>
          </p:cNvPr>
          <p:cNvSpPr txBox="1"/>
          <p:nvPr/>
        </p:nvSpPr>
        <p:spPr>
          <a:xfrm>
            <a:off x="892661" y="3429001"/>
            <a:ext cx="7999818" cy="830997"/>
          </a:xfrm>
          <a:prstGeom prst="rect">
            <a:avLst/>
          </a:prstGeom>
          <a:noFill/>
          <a:ln>
            <a:solidFill>
              <a:schemeClr val="tx1"/>
            </a:solidFill>
          </a:ln>
        </p:spPr>
        <p:txBody>
          <a:bodyPr wrap="square">
            <a:spAutoFit/>
          </a:bodyPr>
          <a:lstStyle/>
          <a:p>
            <a:pPr algn="just"/>
            <a:r>
              <a:rPr lang="it-IT" sz="1600" b="1" dirty="0"/>
              <a:t>L’assunzione della responsabilità complessiva della gestione e del conseguimento della qualità e gli indicatori del coinvolgimento insufficiente del responsabile dell'incarico.</a:t>
            </a:r>
          </a:p>
        </p:txBody>
      </p:sp>
    </p:spTree>
    <p:extLst>
      <p:ext uri="{BB962C8B-B14F-4D97-AF65-F5344CB8AC3E}">
        <p14:creationId xmlns:p14="http://schemas.microsoft.com/office/powerpoint/2010/main" val="40922629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AC6DA-B9CA-2C61-59B6-A67C0418D15D}"/>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A933F49-2A5E-D7EE-5D91-526C8C49A4F7}"/>
              </a:ext>
            </a:extLst>
          </p:cNvPr>
          <p:cNvSpPr>
            <a:spLocks noGrp="1"/>
          </p:cNvSpPr>
          <p:nvPr>
            <p:ph type="sldNum" sz="quarter" idx="10"/>
          </p:nvPr>
        </p:nvSpPr>
        <p:spPr/>
        <p:txBody>
          <a:bodyPr/>
          <a:lstStyle/>
          <a:p>
            <a:pPr>
              <a:defRPr/>
            </a:pPr>
            <a:fld id="{39CF1B48-30B5-442F-BC67-BB53F985A07E}" type="slidenum">
              <a:rPr lang="de-DE" smtClean="0"/>
              <a:pPr>
                <a:defRPr/>
              </a:pPr>
              <a:t>62</a:t>
            </a:fld>
            <a:endParaRPr lang="de-DE"/>
          </a:p>
        </p:txBody>
      </p:sp>
      <p:sp>
        <p:nvSpPr>
          <p:cNvPr id="2" name="Titolo 1">
            <a:extLst>
              <a:ext uri="{FF2B5EF4-FFF2-40B4-BE49-F238E27FC236}">
                <a16:creationId xmlns:a16="http://schemas.microsoft.com/office/drawing/2014/main" id="{42409D8B-9973-EC7E-9D1C-C89EC85DDABB}"/>
              </a:ext>
            </a:extLst>
          </p:cNvPr>
          <p:cNvSpPr>
            <a:spLocks noGrp="1"/>
          </p:cNvSpPr>
          <p:nvPr>
            <p:ph type="title"/>
          </p:nvPr>
        </p:nvSpPr>
        <p:spPr>
          <a:xfrm>
            <a:off x="540240" y="122712"/>
            <a:ext cx="7920880" cy="307777"/>
          </a:xfrm>
        </p:spPr>
        <p:txBody>
          <a:bodyPr/>
          <a:lstStyle/>
          <a:p>
            <a:r>
              <a:rPr lang="it-IT" sz="2000" b="1" dirty="0"/>
              <a:t>CONTROLLI QUALITA’ (3)</a:t>
            </a:r>
          </a:p>
        </p:txBody>
      </p:sp>
      <p:graphicFrame>
        <p:nvGraphicFramePr>
          <p:cNvPr id="5" name="Tabella 4">
            <a:extLst>
              <a:ext uri="{FF2B5EF4-FFF2-40B4-BE49-F238E27FC236}">
                <a16:creationId xmlns:a16="http://schemas.microsoft.com/office/drawing/2014/main" id="{069E2A5C-479D-EC36-D33D-9DA9B1D94894}"/>
              </a:ext>
            </a:extLst>
          </p:cNvPr>
          <p:cNvGraphicFramePr>
            <a:graphicFrameLocks noGrp="1"/>
          </p:cNvGraphicFramePr>
          <p:nvPr>
            <p:extLst>
              <p:ext uri="{D42A27DB-BD31-4B8C-83A1-F6EECF244321}">
                <p14:modId xmlns:p14="http://schemas.microsoft.com/office/powerpoint/2010/main" val="168435380"/>
              </p:ext>
            </p:extLst>
          </p:nvPr>
        </p:nvGraphicFramePr>
        <p:xfrm>
          <a:off x="125506" y="1412776"/>
          <a:ext cx="8892988" cy="3625550"/>
        </p:xfrm>
        <a:graphic>
          <a:graphicData uri="http://schemas.openxmlformats.org/drawingml/2006/table">
            <a:tbl>
              <a:tblPr firstRow="1" bandRow="1">
                <a:tableStyleId>{5C22544A-7EE6-4342-B048-85BDC9FD1C3A}</a:tableStyleId>
              </a:tblPr>
              <a:tblGrid>
                <a:gridCol w="1915969">
                  <a:extLst>
                    <a:ext uri="{9D8B030D-6E8A-4147-A177-3AD203B41FA5}">
                      <a16:colId xmlns:a16="http://schemas.microsoft.com/office/drawing/2014/main" val="2034335373"/>
                    </a:ext>
                  </a:extLst>
                </a:gridCol>
                <a:gridCol w="2530525">
                  <a:extLst>
                    <a:ext uri="{9D8B030D-6E8A-4147-A177-3AD203B41FA5}">
                      <a16:colId xmlns:a16="http://schemas.microsoft.com/office/drawing/2014/main" val="2350794479"/>
                    </a:ext>
                  </a:extLst>
                </a:gridCol>
                <a:gridCol w="2223247">
                  <a:extLst>
                    <a:ext uri="{9D8B030D-6E8A-4147-A177-3AD203B41FA5}">
                      <a16:colId xmlns:a16="http://schemas.microsoft.com/office/drawing/2014/main" val="1434108610"/>
                    </a:ext>
                  </a:extLst>
                </a:gridCol>
                <a:gridCol w="2223247">
                  <a:extLst>
                    <a:ext uri="{9D8B030D-6E8A-4147-A177-3AD203B41FA5}">
                      <a16:colId xmlns:a16="http://schemas.microsoft.com/office/drawing/2014/main" val="3018195814"/>
                    </a:ext>
                  </a:extLst>
                </a:gridCol>
              </a:tblGrid>
              <a:tr h="535685">
                <a:tc>
                  <a:txBody>
                    <a:bodyPr/>
                    <a:lstStyle/>
                    <a:p>
                      <a:endParaRPr lang="it-IT"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600" b="1" dirty="0">
                          <a:solidFill>
                            <a:schemeClr val="tx1"/>
                          </a:solidFill>
                        </a:rPr>
                        <a:t>ISQM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600" b="1" dirty="0">
                          <a:solidFill>
                            <a:schemeClr val="tx1"/>
                          </a:solidFill>
                        </a:rPr>
                        <a:t>ISQM 2</a:t>
                      </a:r>
                    </a:p>
                    <a:p>
                      <a:endParaRPr lang="it-IT"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600" b="1" dirty="0">
                          <a:solidFill>
                            <a:schemeClr val="tx1"/>
                          </a:solidFill>
                        </a:rPr>
                        <a:t>ISA 220</a:t>
                      </a:r>
                    </a:p>
                    <a:p>
                      <a:endParaRPr lang="it-IT"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7854129"/>
                  </a:ext>
                </a:extLst>
              </a:tr>
              <a:tr h="874013">
                <a:tc>
                  <a:txBody>
                    <a:bodyPr/>
                    <a:lstStyle/>
                    <a:p>
                      <a:r>
                        <a:rPr lang="it-IT" sz="1600" b="1" dirty="0">
                          <a:solidFill>
                            <a:schemeClr val="tx1"/>
                          </a:solidFill>
                        </a:rPr>
                        <a:t>Obiettivo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it-IT" sz="1400" b="1" dirty="0">
                          <a:solidFill>
                            <a:schemeClr val="tx1"/>
                          </a:solidFill>
                        </a:rPr>
                        <a:t>Sistema di gestione</a:t>
                      </a:r>
                    </a:p>
                    <a:p>
                      <a:pPr algn="l"/>
                      <a:r>
                        <a:rPr lang="it-IT" sz="1400" b="1" dirty="0">
                          <a:solidFill>
                            <a:schemeClr val="tx1"/>
                          </a:solidFill>
                        </a:rPr>
                        <a:t> della qualità a livello</a:t>
                      </a:r>
                    </a:p>
                    <a:p>
                      <a:pPr algn="l"/>
                      <a:r>
                        <a:rPr lang="it-IT" sz="1400" b="1" dirty="0">
                          <a:solidFill>
                            <a:schemeClr val="tx1"/>
                          </a:solidFill>
                        </a:rPr>
                        <a:t> aziendale.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it-IT" sz="1400" b="1" dirty="0">
                          <a:solidFill>
                            <a:schemeClr val="tx1"/>
                          </a:solidFill>
                        </a:rPr>
                        <a:t>Revisione della qualità</a:t>
                      </a:r>
                    </a:p>
                    <a:p>
                      <a:pPr algn="l"/>
                      <a:r>
                        <a:rPr lang="it-IT" sz="1400" b="1" dirty="0">
                          <a:solidFill>
                            <a:schemeClr val="tx1"/>
                          </a:solidFill>
                        </a:rPr>
                        <a:t> a livello di incarico.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it-IT" sz="1400" b="1" dirty="0">
                          <a:solidFill>
                            <a:schemeClr val="tx1"/>
                          </a:solidFill>
                        </a:rPr>
                        <a:t>Gestione della qualità</a:t>
                      </a:r>
                    </a:p>
                    <a:p>
                      <a:pPr algn="l"/>
                      <a:r>
                        <a:rPr lang="it-IT" sz="1400" b="1" dirty="0">
                          <a:solidFill>
                            <a:schemeClr val="tx1"/>
                          </a:solidFill>
                        </a:rPr>
                        <a:t> durante il singolo</a:t>
                      </a:r>
                    </a:p>
                    <a:p>
                      <a:pPr algn="l"/>
                      <a:r>
                        <a:rPr lang="it-IT" sz="1400" b="1" dirty="0">
                          <a:solidFill>
                            <a:schemeClr val="tx1"/>
                          </a:solidFill>
                        </a:rPr>
                        <a:t> incarico.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3813519"/>
                  </a:ext>
                </a:extLst>
              </a:tr>
              <a:tr h="553262">
                <a:tc>
                  <a:txBody>
                    <a:bodyPr/>
                    <a:lstStyle/>
                    <a:p>
                      <a:r>
                        <a:rPr lang="it-IT" sz="1600" b="1" dirty="0">
                          <a:solidFill>
                            <a:schemeClr val="tx1"/>
                          </a:solidFill>
                        </a:rPr>
                        <a:t> Applicabilità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400" b="1" dirty="0">
                          <a:solidFill>
                            <a:schemeClr val="tx1"/>
                          </a:solidFill>
                        </a:rPr>
                        <a:t>A tutte le imprese di  revisione.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400" b="1" dirty="0">
                          <a:solidFill>
                            <a:schemeClr val="tx1"/>
                          </a:solidFill>
                        </a:rPr>
                        <a:t>Solo agli incarichi</a:t>
                      </a:r>
                    </a:p>
                    <a:p>
                      <a:r>
                        <a:rPr lang="it-IT" sz="1400" b="1" dirty="0">
                          <a:solidFill>
                            <a:schemeClr val="tx1"/>
                          </a:solidFill>
                        </a:rPr>
                        <a:t> specifici.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400" b="1" dirty="0">
                          <a:solidFill>
                            <a:schemeClr val="tx1"/>
                          </a:solidFill>
                        </a:rPr>
                        <a:t>A ogni incarico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3614069"/>
                  </a:ext>
                </a:extLst>
              </a:tr>
              <a:tr h="676655">
                <a:tc>
                  <a:txBody>
                    <a:bodyPr/>
                    <a:lstStyle/>
                    <a:p>
                      <a:r>
                        <a:rPr lang="it-IT" sz="1600" b="1" dirty="0">
                          <a:solidFill>
                            <a:schemeClr val="tx1"/>
                          </a:solidFill>
                        </a:rPr>
                        <a:t> Responsabilità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400" b="1" dirty="0">
                          <a:solidFill>
                            <a:schemeClr val="tx1"/>
                          </a:solidFill>
                        </a:rPr>
                        <a:t>Responsabili</a:t>
                      </a:r>
                    </a:p>
                    <a:p>
                      <a:r>
                        <a:rPr lang="it-IT" sz="1400" b="1" dirty="0">
                          <a:solidFill>
                            <a:schemeClr val="tx1"/>
                          </a:solidFill>
                        </a:rPr>
                        <a:t>governance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400" b="1" dirty="0">
                          <a:solidFill>
                            <a:schemeClr val="tx1"/>
                          </a:solidFill>
                        </a:rPr>
                        <a:t>Revisore della qualità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400" b="1" dirty="0">
                          <a:solidFill>
                            <a:schemeClr val="tx1"/>
                          </a:solidFill>
                        </a:rPr>
                        <a:t>Revisore responsabile</a:t>
                      </a:r>
                    </a:p>
                    <a:p>
                      <a:r>
                        <a:rPr lang="it-IT" sz="1400" b="1" dirty="0">
                          <a:solidFill>
                            <a:schemeClr val="tx1"/>
                          </a:solidFill>
                        </a:rPr>
                        <a:t>dell'incarico.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889062"/>
                  </a:ext>
                </a:extLst>
              </a:tr>
              <a:tr h="816768">
                <a:tc>
                  <a:txBody>
                    <a:bodyPr/>
                    <a:lstStyle/>
                    <a:p>
                      <a:r>
                        <a:rPr lang="it-IT" sz="1600" b="1" dirty="0">
                          <a:solidFill>
                            <a:schemeClr val="tx1"/>
                          </a:solidFill>
                        </a:rPr>
                        <a:t> Monitoraggio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400" b="1" dirty="0">
                          <a:solidFill>
                            <a:schemeClr val="tx1"/>
                          </a:solidFill>
                        </a:rPr>
                        <a:t>Continuo e su larga  scala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400" b="1" dirty="0">
                          <a:solidFill>
                            <a:schemeClr val="tx1"/>
                          </a:solidFill>
                        </a:rPr>
                        <a:t>Revisione di lavori  specifici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400" b="1" dirty="0">
                          <a:solidFill>
                            <a:schemeClr val="tx1"/>
                          </a:solidFill>
                        </a:rPr>
                        <a:t>Supervisione durante  l'incarico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5798712"/>
                  </a:ext>
                </a:extLst>
              </a:tr>
            </a:tbl>
          </a:graphicData>
        </a:graphic>
      </p:graphicFrame>
      <p:sp>
        <p:nvSpPr>
          <p:cNvPr id="6" name="CasellaDiTesto 5">
            <a:extLst>
              <a:ext uri="{FF2B5EF4-FFF2-40B4-BE49-F238E27FC236}">
                <a16:creationId xmlns:a16="http://schemas.microsoft.com/office/drawing/2014/main" id="{9E4B1A97-0C13-7502-0678-532282186195}"/>
              </a:ext>
            </a:extLst>
          </p:cNvPr>
          <p:cNvSpPr txBox="1"/>
          <p:nvPr/>
        </p:nvSpPr>
        <p:spPr>
          <a:xfrm>
            <a:off x="334876" y="139059"/>
            <a:ext cx="8474248" cy="369332"/>
          </a:xfrm>
          <a:prstGeom prst="rect">
            <a:avLst/>
          </a:prstGeom>
          <a:solidFill>
            <a:srgbClr val="FFFF00"/>
          </a:solidFill>
          <a:ln>
            <a:solidFill>
              <a:schemeClr val="tx1"/>
            </a:solidFill>
          </a:ln>
        </p:spPr>
        <p:txBody>
          <a:bodyPr wrap="square">
            <a:spAutoFit/>
          </a:bodyPr>
          <a:lstStyle/>
          <a:p>
            <a:r>
              <a:rPr lang="it-IT" sz="1800" b="1" dirty="0"/>
              <a:t>SINTESI: ISQM1-ISQM2-ISA 220</a:t>
            </a:r>
          </a:p>
        </p:txBody>
      </p:sp>
    </p:spTree>
    <p:extLst>
      <p:ext uri="{BB962C8B-B14F-4D97-AF65-F5344CB8AC3E}">
        <p14:creationId xmlns:p14="http://schemas.microsoft.com/office/powerpoint/2010/main" val="34108962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568ED-1B40-2859-BC8E-415ED6D301F3}"/>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214254C-4BE3-3B8D-79E1-06E72F5A1795}"/>
              </a:ext>
            </a:extLst>
          </p:cNvPr>
          <p:cNvSpPr>
            <a:spLocks noGrp="1"/>
          </p:cNvSpPr>
          <p:nvPr>
            <p:ph type="sldNum" sz="quarter" idx="10"/>
          </p:nvPr>
        </p:nvSpPr>
        <p:spPr/>
        <p:txBody>
          <a:bodyPr/>
          <a:lstStyle/>
          <a:p>
            <a:pPr>
              <a:defRPr/>
            </a:pPr>
            <a:fld id="{39CF1B48-30B5-442F-BC67-BB53F985A07E}" type="slidenum">
              <a:rPr lang="de-DE" smtClean="0"/>
              <a:pPr>
                <a:defRPr/>
              </a:pPr>
              <a:t>63</a:t>
            </a:fld>
            <a:endParaRPr lang="de-DE"/>
          </a:p>
        </p:txBody>
      </p:sp>
      <p:sp>
        <p:nvSpPr>
          <p:cNvPr id="5" name="Rettangolo con angoli arrotondati 4">
            <a:extLst>
              <a:ext uri="{FF2B5EF4-FFF2-40B4-BE49-F238E27FC236}">
                <a16:creationId xmlns:a16="http://schemas.microsoft.com/office/drawing/2014/main" id="{4B3D7212-DF04-1E60-D498-7FF836FFE772}"/>
              </a:ext>
            </a:extLst>
          </p:cNvPr>
          <p:cNvSpPr/>
          <p:nvPr/>
        </p:nvSpPr>
        <p:spPr bwMode="auto">
          <a:xfrm>
            <a:off x="89756" y="548680"/>
            <a:ext cx="8964488" cy="57606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6" name="CasellaDiTesto 5">
            <a:extLst>
              <a:ext uri="{FF2B5EF4-FFF2-40B4-BE49-F238E27FC236}">
                <a16:creationId xmlns:a16="http://schemas.microsoft.com/office/drawing/2014/main" id="{A48302BC-B694-472D-68D7-973347DA818B}"/>
              </a:ext>
            </a:extLst>
          </p:cNvPr>
          <p:cNvSpPr txBox="1"/>
          <p:nvPr/>
        </p:nvSpPr>
        <p:spPr>
          <a:xfrm>
            <a:off x="858440" y="620688"/>
            <a:ext cx="7890023" cy="369332"/>
          </a:xfrm>
          <a:prstGeom prst="rect">
            <a:avLst/>
          </a:prstGeom>
          <a:noFill/>
        </p:spPr>
        <p:txBody>
          <a:bodyPr wrap="square" rtlCol="0">
            <a:spAutoFit/>
          </a:bodyPr>
          <a:lstStyle/>
          <a:p>
            <a:r>
              <a:rPr lang="it-IT" sz="1800" b="1" dirty="0"/>
              <a:t>CONTROLLI ATTIVITA’ DEL REVISORE LEGALE DEI CONTI</a:t>
            </a:r>
          </a:p>
        </p:txBody>
      </p:sp>
      <p:sp>
        <p:nvSpPr>
          <p:cNvPr id="7" name="Rettangolo con angoli arrotondati 6">
            <a:extLst>
              <a:ext uri="{FF2B5EF4-FFF2-40B4-BE49-F238E27FC236}">
                <a16:creationId xmlns:a16="http://schemas.microsoft.com/office/drawing/2014/main" id="{D314C945-AAB6-0909-772E-E2D97F273551}"/>
              </a:ext>
            </a:extLst>
          </p:cNvPr>
          <p:cNvSpPr/>
          <p:nvPr/>
        </p:nvSpPr>
        <p:spPr bwMode="auto">
          <a:xfrm>
            <a:off x="323528" y="1628800"/>
            <a:ext cx="4032448" cy="1296144"/>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8" name="CasellaDiTesto 7">
            <a:extLst>
              <a:ext uri="{FF2B5EF4-FFF2-40B4-BE49-F238E27FC236}">
                <a16:creationId xmlns:a16="http://schemas.microsoft.com/office/drawing/2014/main" id="{AC791E30-519E-F3DC-F36B-02358C95EF20}"/>
              </a:ext>
            </a:extLst>
          </p:cNvPr>
          <p:cNvSpPr txBox="1"/>
          <p:nvPr/>
        </p:nvSpPr>
        <p:spPr>
          <a:xfrm>
            <a:off x="827584" y="1861373"/>
            <a:ext cx="3456384" cy="830997"/>
          </a:xfrm>
          <a:prstGeom prst="rect">
            <a:avLst/>
          </a:prstGeom>
          <a:noFill/>
        </p:spPr>
        <p:txBody>
          <a:bodyPr wrap="square" rtlCol="0">
            <a:spAutoFit/>
          </a:bodyPr>
          <a:lstStyle/>
          <a:p>
            <a:r>
              <a:rPr lang="it-IT" sz="1600" b="1" dirty="0"/>
              <a:t>SISTEMA DI CONTROLLO INTERNO DELLA QUALITA’</a:t>
            </a:r>
          </a:p>
          <a:p>
            <a:r>
              <a:rPr lang="it-IT" sz="1600" b="1" dirty="0"/>
              <a:t>(ISQM1, ISQM2, ISA 220) </a:t>
            </a:r>
          </a:p>
        </p:txBody>
      </p:sp>
      <p:sp>
        <p:nvSpPr>
          <p:cNvPr id="9" name="Rettangolo con angoli arrotondati 8">
            <a:extLst>
              <a:ext uri="{FF2B5EF4-FFF2-40B4-BE49-F238E27FC236}">
                <a16:creationId xmlns:a16="http://schemas.microsoft.com/office/drawing/2014/main" id="{0D415F20-FBFE-1A0D-AEA0-3E4C0BE11B0C}"/>
              </a:ext>
            </a:extLst>
          </p:cNvPr>
          <p:cNvSpPr/>
          <p:nvPr/>
        </p:nvSpPr>
        <p:spPr bwMode="auto">
          <a:xfrm>
            <a:off x="323528" y="3888309"/>
            <a:ext cx="4032448" cy="1296144"/>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10" name="CasellaDiTesto 9">
            <a:extLst>
              <a:ext uri="{FF2B5EF4-FFF2-40B4-BE49-F238E27FC236}">
                <a16:creationId xmlns:a16="http://schemas.microsoft.com/office/drawing/2014/main" id="{15AEF500-EF44-B5A3-1C14-99BAEA91C49F}"/>
              </a:ext>
            </a:extLst>
          </p:cNvPr>
          <p:cNvSpPr txBox="1"/>
          <p:nvPr/>
        </p:nvSpPr>
        <p:spPr>
          <a:xfrm>
            <a:off x="755576" y="4120882"/>
            <a:ext cx="3456384" cy="830997"/>
          </a:xfrm>
          <a:prstGeom prst="rect">
            <a:avLst/>
          </a:prstGeom>
          <a:noFill/>
        </p:spPr>
        <p:txBody>
          <a:bodyPr wrap="square" rtlCol="0">
            <a:spAutoFit/>
          </a:bodyPr>
          <a:lstStyle/>
          <a:p>
            <a:r>
              <a:rPr lang="it-IT" sz="1600" b="1" dirty="0"/>
              <a:t>SISTEMA DI CONTROLLO ESTERNO DELLA QUALITA’</a:t>
            </a:r>
          </a:p>
          <a:p>
            <a:r>
              <a:rPr lang="it-IT" sz="1600" b="1" dirty="0"/>
              <a:t>ISPETTORI MEF, CONSOB</a:t>
            </a:r>
          </a:p>
        </p:txBody>
      </p:sp>
      <p:sp>
        <p:nvSpPr>
          <p:cNvPr id="11" name="Freccia circolare in su 10">
            <a:extLst>
              <a:ext uri="{FF2B5EF4-FFF2-40B4-BE49-F238E27FC236}">
                <a16:creationId xmlns:a16="http://schemas.microsoft.com/office/drawing/2014/main" id="{E079355D-4336-AC14-2A04-E915571E9E2B}"/>
              </a:ext>
            </a:extLst>
          </p:cNvPr>
          <p:cNvSpPr/>
          <p:nvPr/>
        </p:nvSpPr>
        <p:spPr bwMode="auto">
          <a:xfrm rot="-5340000">
            <a:off x="4553119" y="2107914"/>
            <a:ext cx="2643951" cy="2560435"/>
          </a:xfrm>
          <a:prstGeom prst="curved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5814423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C2811-96A4-467E-A82E-D3D03FA039FB}"/>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0ECBD01-EA7F-702A-46F3-DC30CA93B0FD}"/>
              </a:ext>
            </a:extLst>
          </p:cNvPr>
          <p:cNvSpPr>
            <a:spLocks noGrp="1"/>
          </p:cNvSpPr>
          <p:nvPr>
            <p:ph type="sldNum" sz="quarter" idx="10"/>
          </p:nvPr>
        </p:nvSpPr>
        <p:spPr/>
        <p:txBody>
          <a:bodyPr/>
          <a:lstStyle/>
          <a:p>
            <a:pPr>
              <a:defRPr/>
            </a:pPr>
            <a:fld id="{39CF1B48-30B5-442F-BC67-BB53F985A07E}" type="slidenum">
              <a:rPr lang="de-DE" smtClean="0"/>
              <a:pPr>
                <a:defRPr/>
              </a:pPr>
              <a:t>64</a:t>
            </a:fld>
            <a:endParaRPr lang="de-DE"/>
          </a:p>
        </p:txBody>
      </p:sp>
      <p:sp>
        <p:nvSpPr>
          <p:cNvPr id="2" name="Titolo 1">
            <a:extLst>
              <a:ext uri="{FF2B5EF4-FFF2-40B4-BE49-F238E27FC236}">
                <a16:creationId xmlns:a16="http://schemas.microsoft.com/office/drawing/2014/main" id="{48763396-DDFE-D709-E05E-19E46FF18509}"/>
              </a:ext>
            </a:extLst>
          </p:cNvPr>
          <p:cNvSpPr>
            <a:spLocks noGrp="1"/>
          </p:cNvSpPr>
          <p:nvPr>
            <p:ph type="title"/>
          </p:nvPr>
        </p:nvSpPr>
        <p:spPr>
          <a:xfrm>
            <a:off x="539552" y="260648"/>
            <a:ext cx="7920880" cy="307777"/>
          </a:xfrm>
        </p:spPr>
        <p:txBody>
          <a:bodyPr/>
          <a:lstStyle/>
          <a:p>
            <a:r>
              <a:rPr lang="it-IT" sz="2000" b="1" dirty="0"/>
              <a:t>CONTROLLI QUALITA’ E CARTE DA LAVORO (1)</a:t>
            </a:r>
          </a:p>
        </p:txBody>
      </p:sp>
      <p:sp>
        <p:nvSpPr>
          <p:cNvPr id="3" name="Segnaposto numero diapositiva 3">
            <a:extLst>
              <a:ext uri="{FF2B5EF4-FFF2-40B4-BE49-F238E27FC236}">
                <a16:creationId xmlns:a16="http://schemas.microsoft.com/office/drawing/2014/main" id="{6EA04234-1DF2-4674-EB92-C40C719327C4}"/>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64</a:t>
            </a:fld>
            <a:endParaRPr lang="de-DE"/>
          </a:p>
        </p:txBody>
      </p:sp>
      <p:sp>
        <p:nvSpPr>
          <p:cNvPr id="7" name="object 2">
            <a:extLst>
              <a:ext uri="{FF2B5EF4-FFF2-40B4-BE49-F238E27FC236}">
                <a16:creationId xmlns:a16="http://schemas.microsoft.com/office/drawing/2014/main" id="{FB17038E-3F08-D291-FA57-10C183B35BD4}"/>
              </a:ext>
            </a:extLst>
          </p:cNvPr>
          <p:cNvSpPr txBox="1"/>
          <p:nvPr/>
        </p:nvSpPr>
        <p:spPr>
          <a:xfrm>
            <a:off x="251521" y="1700808"/>
            <a:ext cx="8352928" cy="4447371"/>
          </a:xfrm>
          <a:prstGeom prst="rect">
            <a:avLst/>
          </a:prstGeom>
          <a:ln>
            <a:solidFill>
              <a:schemeClr val="tx1"/>
            </a:solidFill>
          </a:ln>
        </p:spPr>
        <p:txBody>
          <a:bodyPr vert="horz" wrap="square" lIns="0" tIns="12700" rIns="0" bIns="0" rtlCol="0">
            <a:spAutoFit/>
          </a:bodyPr>
          <a:lstStyle/>
          <a:p>
            <a:pPr>
              <a:lnSpc>
                <a:spcPct val="100000"/>
              </a:lnSpc>
              <a:spcBef>
                <a:spcPts val="20"/>
              </a:spcBef>
            </a:pPr>
            <a:endParaRPr sz="1750" dirty="0">
              <a:latin typeface="Carlito"/>
              <a:cs typeface="Carlito"/>
            </a:endParaRPr>
          </a:p>
          <a:p>
            <a:pPr marL="12700" algn="just"/>
            <a:r>
              <a:rPr sz="1800" b="1" u="heavy" spc="-5" dirty="0">
                <a:highlight>
                  <a:srgbClr val="FFFF00"/>
                </a:highlight>
                <a:uFill>
                  <a:solidFill>
                    <a:srgbClr val="2E5496"/>
                  </a:solidFill>
                </a:uFill>
                <a:latin typeface="+mj-lt"/>
                <a:cs typeface="Carlito"/>
              </a:rPr>
              <a:t>Art. 10 </a:t>
            </a:r>
            <a:r>
              <a:rPr sz="1800" b="1" u="heavy" spc="-10" dirty="0">
                <a:highlight>
                  <a:srgbClr val="FFFF00"/>
                </a:highlight>
                <a:uFill>
                  <a:solidFill>
                    <a:srgbClr val="2E5496"/>
                  </a:solidFill>
                </a:uFill>
                <a:latin typeface="+mj-lt"/>
                <a:cs typeface="Carlito"/>
              </a:rPr>
              <a:t>quater </a:t>
            </a:r>
            <a:r>
              <a:rPr sz="1800" b="1" u="heavy" spc="-105" dirty="0">
                <a:highlight>
                  <a:srgbClr val="FFFF00"/>
                </a:highlight>
                <a:uFill>
                  <a:solidFill>
                    <a:srgbClr val="2E5496"/>
                  </a:solidFill>
                </a:uFill>
                <a:latin typeface="+mj-lt"/>
                <a:cs typeface="Arial"/>
              </a:rPr>
              <a:t>– </a:t>
            </a:r>
            <a:r>
              <a:rPr sz="1800" b="1" u="heavy" spc="-10" dirty="0">
                <a:highlight>
                  <a:srgbClr val="FFFF00"/>
                </a:highlight>
                <a:uFill>
                  <a:solidFill>
                    <a:srgbClr val="2E5496"/>
                  </a:solidFill>
                </a:uFill>
                <a:latin typeface="+mj-lt"/>
                <a:cs typeface="Carlito"/>
              </a:rPr>
              <a:t>Organizzazione </a:t>
            </a:r>
            <a:r>
              <a:rPr sz="1800" b="1" u="heavy" dirty="0">
                <a:highlight>
                  <a:srgbClr val="FFFF00"/>
                </a:highlight>
                <a:uFill>
                  <a:solidFill>
                    <a:srgbClr val="2E5496"/>
                  </a:solidFill>
                </a:uFill>
                <a:latin typeface="+mj-lt"/>
                <a:cs typeface="Carlito"/>
              </a:rPr>
              <a:t>del</a:t>
            </a:r>
            <a:r>
              <a:rPr sz="1800" b="1" u="heavy" spc="85" dirty="0">
                <a:highlight>
                  <a:srgbClr val="FFFF00"/>
                </a:highlight>
                <a:uFill>
                  <a:solidFill>
                    <a:srgbClr val="2E5496"/>
                  </a:solidFill>
                </a:uFill>
                <a:latin typeface="+mj-lt"/>
                <a:cs typeface="Carlito"/>
              </a:rPr>
              <a:t> </a:t>
            </a:r>
            <a:r>
              <a:rPr sz="1800" b="1" u="heavy" spc="-15" dirty="0">
                <a:highlight>
                  <a:srgbClr val="FFFF00"/>
                </a:highlight>
                <a:uFill>
                  <a:solidFill>
                    <a:srgbClr val="2E5496"/>
                  </a:solidFill>
                </a:uFill>
                <a:latin typeface="+mj-lt"/>
                <a:cs typeface="Carlito"/>
              </a:rPr>
              <a:t>lavoro</a:t>
            </a:r>
            <a:endParaRPr sz="1800" b="1" dirty="0">
              <a:highlight>
                <a:srgbClr val="FFFF00"/>
              </a:highlight>
              <a:latin typeface="+mj-lt"/>
              <a:cs typeface="Carlito"/>
            </a:endParaRPr>
          </a:p>
          <a:p>
            <a:pPr marL="12700" algn="just">
              <a:spcBef>
                <a:spcPts val="760"/>
              </a:spcBef>
            </a:pPr>
            <a:r>
              <a:rPr sz="1800" spc="-5" dirty="0">
                <a:latin typeface="+mj-lt"/>
                <a:cs typeface="Carlito"/>
              </a:rPr>
              <a:t>7</a:t>
            </a:r>
            <a:r>
              <a:rPr sz="1600" spc="-5" dirty="0">
                <a:latin typeface="+mj-lt"/>
                <a:cs typeface="Carlito"/>
              </a:rPr>
              <a:t>. </a:t>
            </a:r>
            <a:r>
              <a:rPr sz="1600" dirty="0">
                <a:latin typeface="+mj-lt"/>
                <a:cs typeface="Carlito"/>
              </a:rPr>
              <a:t>Il </a:t>
            </a:r>
            <a:r>
              <a:rPr sz="1600" spc="-10" dirty="0">
                <a:latin typeface="+mj-lt"/>
                <a:cs typeface="Carlito"/>
              </a:rPr>
              <a:t>revisore </a:t>
            </a:r>
            <a:r>
              <a:rPr sz="1600" spc="-5" dirty="0">
                <a:latin typeface="+mj-lt"/>
                <a:cs typeface="Carlito"/>
              </a:rPr>
              <a:t>legale </a:t>
            </a:r>
            <a:r>
              <a:rPr sz="1600" dirty="0">
                <a:latin typeface="+mj-lt"/>
                <a:cs typeface="Carlito"/>
              </a:rPr>
              <a:t>o </a:t>
            </a:r>
            <a:r>
              <a:rPr sz="1600" spc="-5" dirty="0">
                <a:latin typeface="+mj-lt"/>
                <a:cs typeface="Carlito"/>
              </a:rPr>
              <a:t>la società </a:t>
            </a:r>
            <a:r>
              <a:rPr sz="1600" dirty="0">
                <a:latin typeface="+mj-lt"/>
                <a:cs typeface="Carlito"/>
              </a:rPr>
              <a:t>di </a:t>
            </a:r>
            <a:r>
              <a:rPr sz="1600" spc="-5" dirty="0">
                <a:latin typeface="+mj-lt"/>
                <a:cs typeface="Carlito"/>
              </a:rPr>
              <a:t>revisione legale deve </a:t>
            </a:r>
            <a:r>
              <a:rPr sz="1600" spc="-10" dirty="0">
                <a:latin typeface="+mj-lt"/>
                <a:cs typeface="Carlito"/>
              </a:rPr>
              <a:t>creare </a:t>
            </a:r>
            <a:r>
              <a:rPr sz="1600" dirty="0">
                <a:latin typeface="+mj-lt"/>
                <a:cs typeface="Carlito"/>
              </a:rPr>
              <a:t>un </a:t>
            </a:r>
            <a:r>
              <a:rPr sz="1600" b="1" spc="-10" dirty="0">
                <a:highlight>
                  <a:srgbClr val="FFFF00"/>
                </a:highlight>
                <a:latin typeface="+mj-lt"/>
                <a:cs typeface="Carlito"/>
              </a:rPr>
              <a:t>fascicolo </a:t>
            </a:r>
            <a:r>
              <a:rPr sz="1600" b="1" dirty="0">
                <a:highlight>
                  <a:srgbClr val="FFFF00"/>
                </a:highlight>
                <a:latin typeface="+mj-lt"/>
                <a:cs typeface="Carlito"/>
              </a:rPr>
              <a:t>di </a:t>
            </a:r>
            <a:r>
              <a:rPr sz="1600" b="1" spc="-10" dirty="0">
                <a:highlight>
                  <a:srgbClr val="FFFF00"/>
                </a:highlight>
                <a:latin typeface="+mj-lt"/>
                <a:cs typeface="Carlito"/>
              </a:rPr>
              <a:t>revisione </a:t>
            </a:r>
            <a:r>
              <a:rPr sz="1600" dirty="0">
                <a:latin typeface="+mj-lt"/>
                <a:cs typeface="Carlito"/>
              </a:rPr>
              <a:t>per </a:t>
            </a:r>
            <a:r>
              <a:rPr sz="1600" spc="-5" dirty="0">
                <a:latin typeface="+mj-lt"/>
                <a:cs typeface="Carlito"/>
              </a:rPr>
              <a:t>ogni revisione</a:t>
            </a:r>
            <a:r>
              <a:rPr sz="1600" spc="210" dirty="0">
                <a:latin typeface="+mj-lt"/>
                <a:cs typeface="Carlito"/>
              </a:rPr>
              <a:t> </a:t>
            </a:r>
            <a:r>
              <a:rPr sz="1600" spc="-5" dirty="0" err="1">
                <a:latin typeface="+mj-lt"/>
                <a:cs typeface="Carlito"/>
              </a:rPr>
              <a:t>legale</a:t>
            </a:r>
            <a:r>
              <a:rPr sz="1600" spc="-5" dirty="0">
                <a:latin typeface="+mj-lt"/>
                <a:cs typeface="Carlito"/>
              </a:rPr>
              <a:t>,</a:t>
            </a:r>
            <a:r>
              <a:rPr lang="it-IT" sz="1600" spc="-5" dirty="0">
                <a:latin typeface="+mj-lt"/>
                <a:cs typeface="Carlito"/>
              </a:rPr>
              <a:t> </a:t>
            </a:r>
            <a:r>
              <a:rPr sz="1600" spc="-10" dirty="0" err="1">
                <a:latin typeface="+mj-lt"/>
                <a:cs typeface="Carlito"/>
              </a:rPr>
              <a:t>contenente</a:t>
            </a:r>
            <a:r>
              <a:rPr sz="1600" spc="-10" dirty="0">
                <a:latin typeface="+mj-lt"/>
                <a:cs typeface="Carlito"/>
              </a:rPr>
              <a:t> </a:t>
            </a:r>
            <a:r>
              <a:rPr sz="1600" dirty="0">
                <a:latin typeface="+mj-lt"/>
                <a:cs typeface="Carlito"/>
              </a:rPr>
              <a:t>i </a:t>
            </a:r>
            <a:r>
              <a:rPr sz="1600" spc="-5" dirty="0">
                <a:latin typeface="+mj-lt"/>
                <a:cs typeface="Carlito"/>
              </a:rPr>
              <a:t>dati </a:t>
            </a:r>
            <a:r>
              <a:rPr sz="1600" dirty="0">
                <a:latin typeface="+mj-lt"/>
                <a:cs typeface="Carlito"/>
              </a:rPr>
              <a:t>e i </a:t>
            </a:r>
            <a:r>
              <a:rPr sz="1600" spc="-5" dirty="0">
                <a:latin typeface="+mj-lt"/>
                <a:cs typeface="Carlito"/>
              </a:rPr>
              <a:t>documenti </a:t>
            </a:r>
            <a:r>
              <a:rPr sz="1600" dirty="0">
                <a:latin typeface="+mj-lt"/>
                <a:cs typeface="Carlito"/>
              </a:rPr>
              <a:t>di cui </a:t>
            </a:r>
            <a:r>
              <a:rPr sz="1600" spc="-5" dirty="0">
                <a:latin typeface="+mj-lt"/>
                <a:cs typeface="Carlito"/>
              </a:rPr>
              <a:t>all'articolo 10-bis </a:t>
            </a:r>
            <a:r>
              <a:rPr sz="1600" dirty="0">
                <a:latin typeface="+mj-lt"/>
                <a:cs typeface="Carlito"/>
              </a:rPr>
              <a:t>e, </a:t>
            </a:r>
            <a:r>
              <a:rPr sz="1600" spc="-10" dirty="0">
                <a:latin typeface="+mj-lt"/>
                <a:cs typeface="Carlito"/>
              </a:rPr>
              <a:t>ove </a:t>
            </a:r>
            <a:r>
              <a:rPr sz="1600" spc="-5" dirty="0">
                <a:latin typeface="+mj-lt"/>
                <a:cs typeface="Carlito"/>
              </a:rPr>
              <a:t>applicabile, </a:t>
            </a:r>
            <a:r>
              <a:rPr sz="1600" dirty="0">
                <a:latin typeface="+mj-lt"/>
                <a:cs typeface="Carlito"/>
              </a:rPr>
              <a:t>i </a:t>
            </a:r>
            <a:r>
              <a:rPr sz="1600" spc="-5" dirty="0">
                <a:latin typeface="+mj-lt"/>
                <a:cs typeface="Carlito"/>
              </a:rPr>
              <a:t>dati </a:t>
            </a:r>
            <a:r>
              <a:rPr sz="1600" dirty="0">
                <a:latin typeface="+mj-lt"/>
                <a:cs typeface="Carlito"/>
              </a:rPr>
              <a:t>e i </a:t>
            </a:r>
            <a:r>
              <a:rPr sz="1600" spc="-5" dirty="0">
                <a:latin typeface="+mj-lt"/>
                <a:cs typeface="Carlito"/>
              </a:rPr>
              <a:t>documenti </a:t>
            </a:r>
            <a:r>
              <a:rPr sz="1600" spc="5" dirty="0">
                <a:latin typeface="+mj-lt"/>
                <a:cs typeface="Carlito"/>
              </a:rPr>
              <a:t>di </a:t>
            </a:r>
            <a:r>
              <a:rPr sz="1600" spc="-5" dirty="0">
                <a:latin typeface="+mj-lt"/>
                <a:cs typeface="Carlito"/>
              </a:rPr>
              <a:t>cui agli articoli </a:t>
            </a:r>
            <a:r>
              <a:rPr sz="1600" spc="5" dirty="0">
                <a:latin typeface="+mj-lt"/>
                <a:cs typeface="Carlito"/>
              </a:rPr>
              <a:t>da </a:t>
            </a:r>
            <a:r>
              <a:rPr sz="1600" dirty="0">
                <a:latin typeface="+mj-lt"/>
                <a:cs typeface="Carlito"/>
              </a:rPr>
              <a:t>6 a 8  del </a:t>
            </a:r>
            <a:r>
              <a:rPr sz="1600" spc="-10" dirty="0">
                <a:latin typeface="+mj-lt"/>
                <a:cs typeface="Carlito"/>
              </a:rPr>
              <a:t>Regolamento </a:t>
            </a:r>
            <a:r>
              <a:rPr sz="1600" spc="-5" dirty="0">
                <a:latin typeface="+mj-lt"/>
                <a:cs typeface="Carlito"/>
              </a:rPr>
              <a:t>europeo. </a:t>
            </a:r>
            <a:endParaRPr lang="it-IT" sz="1600" spc="-5" dirty="0">
              <a:latin typeface="+mj-lt"/>
              <a:cs typeface="Carlito"/>
            </a:endParaRPr>
          </a:p>
          <a:p>
            <a:pPr marL="12700" algn="just">
              <a:spcBef>
                <a:spcPts val="760"/>
              </a:spcBef>
            </a:pPr>
            <a:r>
              <a:rPr sz="1600" b="1" spc="-5" dirty="0">
                <a:highlight>
                  <a:srgbClr val="FFFF00"/>
                </a:highlight>
                <a:latin typeface="+mj-lt"/>
                <a:cs typeface="Carlito"/>
              </a:rPr>
              <a:t>Il </a:t>
            </a:r>
            <a:r>
              <a:rPr sz="1600" b="1" spc="-10" dirty="0">
                <a:highlight>
                  <a:srgbClr val="FFFF00"/>
                </a:highlight>
                <a:latin typeface="+mj-lt"/>
                <a:cs typeface="Carlito"/>
              </a:rPr>
              <a:t>fascicolo </a:t>
            </a:r>
            <a:r>
              <a:rPr sz="1600" b="1" spc="-5" dirty="0">
                <a:highlight>
                  <a:srgbClr val="FFFF00"/>
                </a:highlight>
                <a:latin typeface="+mj-lt"/>
                <a:cs typeface="Carlito"/>
              </a:rPr>
              <a:t>di </a:t>
            </a:r>
            <a:r>
              <a:rPr sz="1600" b="1" spc="-15" dirty="0">
                <a:highlight>
                  <a:srgbClr val="FFFF00"/>
                </a:highlight>
                <a:latin typeface="+mj-lt"/>
                <a:cs typeface="Carlito"/>
              </a:rPr>
              <a:t>revisione </a:t>
            </a:r>
            <a:r>
              <a:rPr sz="1600" spc="-10" dirty="0">
                <a:highlight>
                  <a:srgbClr val="FFFF00"/>
                </a:highlight>
                <a:latin typeface="+mj-lt"/>
                <a:cs typeface="Carlito"/>
              </a:rPr>
              <a:t>deve altresì contenere </a:t>
            </a:r>
            <a:r>
              <a:rPr sz="1600" b="1" spc="-5" dirty="0">
                <a:highlight>
                  <a:srgbClr val="FFFF00"/>
                </a:highlight>
                <a:latin typeface="+mj-lt"/>
                <a:cs typeface="Carlito"/>
              </a:rPr>
              <a:t>tutti </a:t>
            </a:r>
            <a:r>
              <a:rPr sz="1600" b="1" dirty="0">
                <a:highlight>
                  <a:srgbClr val="FFFF00"/>
                </a:highlight>
                <a:latin typeface="+mj-lt"/>
                <a:cs typeface="Carlito"/>
              </a:rPr>
              <a:t>i </a:t>
            </a:r>
            <a:r>
              <a:rPr sz="1600" b="1" spc="-5" dirty="0">
                <a:highlight>
                  <a:srgbClr val="FFFF00"/>
                </a:highlight>
                <a:latin typeface="+mj-lt"/>
                <a:cs typeface="Carlito"/>
              </a:rPr>
              <a:t>dati </a:t>
            </a:r>
            <a:r>
              <a:rPr sz="1600" b="1" dirty="0">
                <a:highlight>
                  <a:srgbClr val="FFFF00"/>
                </a:highlight>
                <a:latin typeface="+mj-lt"/>
                <a:cs typeface="Carlito"/>
              </a:rPr>
              <a:t>e i </a:t>
            </a:r>
            <a:r>
              <a:rPr sz="1600" b="1" spc="-10" dirty="0">
                <a:highlight>
                  <a:srgbClr val="FFFF00"/>
                </a:highlight>
                <a:latin typeface="+mj-lt"/>
                <a:cs typeface="Carlito"/>
              </a:rPr>
              <a:t>documenti </a:t>
            </a:r>
            <a:r>
              <a:rPr sz="1600" b="1" spc="-15" dirty="0">
                <a:highlight>
                  <a:srgbClr val="FFFF00"/>
                </a:highlight>
                <a:latin typeface="+mj-lt"/>
                <a:cs typeface="Carlito"/>
              </a:rPr>
              <a:t>rilevanti </a:t>
            </a:r>
            <a:r>
              <a:rPr sz="1600" b="1" dirty="0">
                <a:highlight>
                  <a:srgbClr val="FFFF00"/>
                </a:highlight>
                <a:latin typeface="+mj-lt"/>
                <a:cs typeface="Carlito"/>
              </a:rPr>
              <a:t>a </a:t>
            </a:r>
            <a:r>
              <a:rPr sz="1600" b="1" spc="-10" dirty="0">
                <a:highlight>
                  <a:srgbClr val="FFFF00"/>
                </a:highlight>
                <a:latin typeface="+mj-lt"/>
                <a:cs typeface="Carlito"/>
              </a:rPr>
              <a:t>sostegno  </a:t>
            </a:r>
            <a:r>
              <a:rPr sz="1600" b="1" spc="-5" dirty="0">
                <a:highlight>
                  <a:srgbClr val="FFFF00"/>
                </a:highlight>
                <a:latin typeface="+mj-lt"/>
                <a:cs typeface="Carlito"/>
              </a:rPr>
              <a:t>della </a:t>
            </a:r>
            <a:r>
              <a:rPr sz="1600" b="1" spc="-10" dirty="0">
                <a:highlight>
                  <a:srgbClr val="FFFF00"/>
                </a:highlight>
                <a:latin typeface="+mj-lt"/>
                <a:cs typeface="Carlito"/>
              </a:rPr>
              <a:t>relazione </a:t>
            </a:r>
            <a:r>
              <a:rPr sz="1600" b="1" dirty="0">
                <a:highlight>
                  <a:srgbClr val="FFFF00"/>
                </a:highlight>
                <a:latin typeface="+mj-lt"/>
                <a:cs typeface="Carlito"/>
              </a:rPr>
              <a:t>di </a:t>
            </a:r>
            <a:r>
              <a:rPr sz="1600" b="1" spc="-10" dirty="0">
                <a:highlight>
                  <a:srgbClr val="FFFF00"/>
                </a:highlight>
                <a:latin typeface="+mj-lt"/>
                <a:cs typeface="Carlito"/>
              </a:rPr>
              <a:t>cui </a:t>
            </a:r>
            <a:r>
              <a:rPr sz="1600" b="1" spc="-5" dirty="0">
                <a:highlight>
                  <a:srgbClr val="FFFF00"/>
                </a:highlight>
                <a:latin typeface="+mj-lt"/>
                <a:cs typeface="Carlito"/>
              </a:rPr>
              <a:t>all'articolo 14 </a:t>
            </a:r>
            <a:r>
              <a:rPr sz="1600" dirty="0">
                <a:highlight>
                  <a:srgbClr val="FFFF00"/>
                </a:highlight>
                <a:latin typeface="+mj-lt"/>
                <a:cs typeface="Carlito"/>
              </a:rPr>
              <a:t>e, </a:t>
            </a:r>
            <a:r>
              <a:rPr sz="1600" spc="-10" dirty="0">
                <a:latin typeface="+mj-lt"/>
                <a:cs typeface="Carlito"/>
              </a:rPr>
              <a:t>ove </a:t>
            </a:r>
            <a:r>
              <a:rPr sz="1600" spc="-5" dirty="0">
                <a:latin typeface="+mj-lt"/>
                <a:cs typeface="Carlito"/>
              </a:rPr>
              <a:t>applicabile, </a:t>
            </a:r>
            <a:r>
              <a:rPr sz="1600" dirty="0">
                <a:latin typeface="+mj-lt"/>
                <a:cs typeface="Carlito"/>
              </a:rPr>
              <a:t>delle </a:t>
            </a:r>
            <a:r>
              <a:rPr sz="1600" spc="-5" dirty="0">
                <a:latin typeface="+mj-lt"/>
                <a:cs typeface="Carlito"/>
              </a:rPr>
              <a:t>relazioni </a:t>
            </a:r>
            <a:r>
              <a:rPr sz="1600" spc="5" dirty="0">
                <a:latin typeface="+mj-lt"/>
                <a:cs typeface="Carlito"/>
              </a:rPr>
              <a:t>di </a:t>
            </a:r>
            <a:r>
              <a:rPr sz="1600" spc="-5" dirty="0">
                <a:latin typeface="+mj-lt"/>
                <a:cs typeface="Carlito"/>
              </a:rPr>
              <a:t>cui agli articoli 10 </a:t>
            </a:r>
            <a:r>
              <a:rPr sz="1600" dirty="0">
                <a:latin typeface="+mj-lt"/>
                <a:cs typeface="Carlito"/>
              </a:rPr>
              <a:t>e </a:t>
            </a:r>
            <a:r>
              <a:rPr sz="1600" spc="-5" dirty="0">
                <a:latin typeface="+mj-lt"/>
                <a:cs typeface="Carlito"/>
              </a:rPr>
              <a:t>11 </a:t>
            </a:r>
            <a:r>
              <a:rPr sz="1600" dirty="0">
                <a:latin typeface="+mj-lt"/>
                <a:cs typeface="Carlito"/>
              </a:rPr>
              <a:t>del </a:t>
            </a:r>
            <a:r>
              <a:rPr sz="1600" spc="-10" dirty="0">
                <a:latin typeface="+mj-lt"/>
                <a:cs typeface="Carlito"/>
              </a:rPr>
              <a:t>Regolamento europeo,  </a:t>
            </a:r>
            <a:r>
              <a:rPr sz="1600" spc="-5" dirty="0">
                <a:latin typeface="+mj-lt"/>
                <a:cs typeface="Carlito"/>
              </a:rPr>
              <a:t>nonché </a:t>
            </a:r>
            <a:r>
              <a:rPr sz="1600" dirty="0">
                <a:latin typeface="+mj-lt"/>
                <a:cs typeface="Carlito"/>
              </a:rPr>
              <a:t>i </a:t>
            </a:r>
            <a:r>
              <a:rPr sz="1600" spc="-5" dirty="0">
                <a:highlight>
                  <a:srgbClr val="FFFF00"/>
                </a:highlight>
                <a:latin typeface="+mj-lt"/>
                <a:cs typeface="Carlito"/>
              </a:rPr>
              <a:t>dati </a:t>
            </a:r>
            <a:r>
              <a:rPr sz="1600" dirty="0">
                <a:highlight>
                  <a:srgbClr val="FFFF00"/>
                </a:highlight>
                <a:latin typeface="+mj-lt"/>
                <a:cs typeface="Carlito"/>
              </a:rPr>
              <a:t>e i </a:t>
            </a:r>
            <a:r>
              <a:rPr sz="1600" spc="-5" dirty="0">
                <a:highlight>
                  <a:srgbClr val="FFFF00"/>
                </a:highlight>
                <a:latin typeface="+mj-lt"/>
                <a:cs typeface="Carlito"/>
              </a:rPr>
              <a:t>documenti </a:t>
            </a:r>
            <a:r>
              <a:rPr sz="1600" dirty="0">
                <a:highlight>
                  <a:srgbClr val="FFFF00"/>
                </a:highlight>
                <a:latin typeface="+mj-lt"/>
                <a:cs typeface="Carlito"/>
              </a:rPr>
              <a:t>necessari per </a:t>
            </a:r>
            <a:r>
              <a:rPr sz="1600" b="1" spc="-15" dirty="0">
                <a:highlight>
                  <a:srgbClr val="FFFF00"/>
                </a:highlight>
                <a:latin typeface="+mj-lt"/>
                <a:cs typeface="Carlito"/>
              </a:rPr>
              <a:t>monitorare </a:t>
            </a:r>
            <a:r>
              <a:rPr sz="1600" b="1" dirty="0">
                <a:highlight>
                  <a:srgbClr val="FFFF00"/>
                </a:highlight>
                <a:latin typeface="+mj-lt"/>
                <a:cs typeface="Carlito"/>
              </a:rPr>
              <a:t>il </a:t>
            </a:r>
            <a:r>
              <a:rPr sz="1600" b="1" spc="-15" dirty="0">
                <a:highlight>
                  <a:srgbClr val="FFFF00"/>
                </a:highlight>
                <a:latin typeface="+mj-lt"/>
                <a:cs typeface="Carlito"/>
              </a:rPr>
              <a:t>rispetto </a:t>
            </a:r>
            <a:r>
              <a:rPr sz="1600" b="1" spc="-10" dirty="0">
                <a:highlight>
                  <a:srgbClr val="FFFF00"/>
                </a:highlight>
                <a:latin typeface="+mj-lt"/>
                <a:cs typeface="Carlito"/>
              </a:rPr>
              <a:t>delle disposizioni </a:t>
            </a:r>
            <a:r>
              <a:rPr sz="1600" b="1" spc="-5" dirty="0">
                <a:highlight>
                  <a:srgbClr val="FFFF00"/>
                </a:highlight>
                <a:latin typeface="+mj-lt"/>
                <a:cs typeface="Carlito"/>
              </a:rPr>
              <a:t>del </a:t>
            </a:r>
            <a:r>
              <a:rPr sz="1600" b="1" spc="-15" dirty="0">
                <a:highlight>
                  <a:srgbClr val="FFFF00"/>
                </a:highlight>
                <a:latin typeface="+mj-lt"/>
                <a:cs typeface="Carlito"/>
              </a:rPr>
              <a:t>presente decreto </a:t>
            </a:r>
            <a:r>
              <a:rPr sz="1600" dirty="0">
                <a:latin typeface="+mj-lt"/>
                <a:cs typeface="Carlito"/>
              </a:rPr>
              <a:t>e </a:t>
            </a:r>
            <a:r>
              <a:rPr sz="1600" spc="-5" dirty="0">
                <a:latin typeface="+mj-lt"/>
                <a:cs typeface="Carlito"/>
              </a:rPr>
              <a:t>delle </a:t>
            </a:r>
            <a:r>
              <a:rPr sz="1600" spc="-10" dirty="0">
                <a:latin typeface="+mj-lt"/>
                <a:cs typeface="Carlito"/>
              </a:rPr>
              <a:t>ulteriori  </a:t>
            </a:r>
            <a:r>
              <a:rPr sz="1600" spc="-5" dirty="0">
                <a:latin typeface="+mj-lt"/>
                <a:cs typeface="Carlito"/>
              </a:rPr>
              <a:t>disposizioni applicabili. </a:t>
            </a:r>
            <a:endParaRPr lang="it-IT" sz="1600" spc="-5" dirty="0">
              <a:latin typeface="+mj-lt"/>
              <a:cs typeface="Carlito"/>
            </a:endParaRPr>
          </a:p>
          <a:p>
            <a:pPr marL="12700" algn="just">
              <a:spcBef>
                <a:spcPts val="760"/>
              </a:spcBef>
            </a:pPr>
            <a:r>
              <a:rPr sz="1600" dirty="0">
                <a:highlight>
                  <a:srgbClr val="FFFF00"/>
                </a:highlight>
                <a:latin typeface="+mj-lt"/>
                <a:cs typeface="Carlito"/>
              </a:rPr>
              <a:t>Il </a:t>
            </a:r>
            <a:r>
              <a:rPr sz="1600" spc="-10" dirty="0">
                <a:highlight>
                  <a:srgbClr val="FFFF00"/>
                </a:highlight>
                <a:latin typeface="+mj-lt"/>
                <a:cs typeface="Carlito"/>
              </a:rPr>
              <a:t>fascicolo </a:t>
            </a:r>
            <a:r>
              <a:rPr sz="1600" dirty="0">
                <a:highlight>
                  <a:srgbClr val="FFFF00"/>
                </a:highlight>
                <a:latin typeface="+mj-lt"/>
                <a:cs typeface="Carlito"/>
              </a:rPr>
              <a:t>di </a:t>
            </a:r>
            <a:r>
              <a:rPr sz="1600" spc="-10" dirty="0">
                <a:highlight>
                  <a:srgbClr val="FFFF00"/>
                </a:highlight>
                <a:latin typeface="+mj-lt"/>
                <a:cs typeface="Carlito"/>
              </a:rPr>
              <a:t>revisione </a:t>
            </a:r>
            <a:r>
              <a:rPr sz="1600" u="heavy" dirty="0">
                <a:highlight>
                  <a:srgbClr val="FFFF00"/>
                </a:highlight>
                <a:uFill>
                  <a:solidFill>
                    <a:srgbClr val="2E5496"/>
                  </a:solidFill>
                </a:uFill>
                <a:latin typeface="+mj-lt"/>
                <a:cs typeface="Carlito"/>
              </a:rPr>
              <a:t>è </a:t>
            </a:r>
            <a:r>
              <a:rPr sz="1600" u="heavy" spc="-5" dirty="0">
                <a:highlight>
                  <a:srgbClr val="FFFF00"/>
                </a:highlight>
                <a:uFill>
                  <a:solidFill>
                    <a:srgbClr val="2E5496"/>
                  </a:solidFill>
                </a:uFill>
                <a:latin typeface="+mj-lt"/>
                <a:cs typeface="Carlito"/>
              </a:rPr>
              <a:t>chiuso </a:t>
            </a:r>
            <a:r>
              <a:rPr sz="1600" u="heavy" spc="-10" dirty="0">
                <a:highlight>
                  <a:srgbClr val="FFFF00"/>
                </a:highlight>
                <a:uFill>
                  <a:solidFill>
                    <a:srgbClr val="2E5496"/>
                  </a:solidFill>
                </a:uFill>
                <a:latin typeface="+mj-lt"/>
                <a:cs typeface="Carlito"/>
              </a:rPr>
              <a:t>entro </a:t>
            </a:r>
            <a:r>
              <a:rPr sz="1600" i="1" u="heavy" spc="-10" dirty="0">
                <a:highlight>
                  <a:srgbClr val="FFFF00"/>
                </a:highlight>
                <a:uFill>
                  <a:solidFill>
                    <a:srgbClr val="2E5496"/>
                  </a:solidFill>
                </a:uFill>
                <a:latin typeface="+mj-lt"/>
                <a:cs typeface="Carlito"/>
              </a:rPr>
              <a:t>sessanta giorni </a:t>
            </a:r>
            <a:r>
              <a:rPr sz="1600" u="heavy" dirty="0">
                <a:highlight>
                  <a:srgbClr val="FFFF00"/>
                </a:highlight>
                <a:uFill>
                  <a:solidFill>
                    <a:srgbClr val="2E5496"/>
                  </a:solidFill>
                </a:uFill>
                <a:latin typeface="+mj-lt"/>
                <a:cs typeface="Carlito"/>
              </a:rPr>
              <a:t>dalla </a:t>
            </a:r>
            <a:r>
              <a:rPr sz="1600" u="heavy" spc="-15" dirty="0">
                <a:highlight>
                  <a:srgbClr val="FFFF00"/>
                </a:highlight>
                <a:uFill>
                  <a:solidFill>
                    <a:srgbClr val="2E5496"/>
                  </a:solidFill>
                </a:uFill>
                <a:latin typeface="+mj-lt"/>
                <a:cs typeface="Carlito"/>
              </a:rPr>
              <a:t>data </a:t>
            </a:r>
            <a:r>
              <a:rPr sz="1600" u="heavy" spc="-5" dirty="0">
                <a:highlight>
                  <a:srgbClr val="FFFF00"/>
                </a:highlight>
                <a:uFill>
                  <a:solidFill>
                    <a:srgbClr val="2E5496"/>
                  </a:solidFill>
                </a:uFill>
                <a:latin typeface="+mj-lt"/>
                <a:cs typeface="Carlito"/>
              </a:rPr>
              <a:t>in cui </a:t>
            </a:r>
            <a:r>
              <a:rPr sz="1600" u="heavy" dirty="0">
                <a:highlight>
                  <a:srgbClr val="FFFF00"/>
                </a:highlight>
                <a:uFill>
                  <a:solidFill>
                    <a:srgbClr val="2E5496"/>
                  </a:solidFill>
                </a:uFill>
                <a:latin typeface="+mj-lt"/>
                <a:cs typeface="Carlito"/>
              </a:rPr>
              <a:t>viene </a:t>
            </a:r>
            <a:r>
              <a:rPr sz="1600" u="heavy" spc="-15" dirty="0">
                <a:highlight>
                  <a:srgbClr val="FFFF00"/>
                </a:highlight>
                <a:uFill>
                  <a:solidFill>
                    <a:srgbClr val="2E5496"/>
                  </a:solidFill>
                </a:uFill>
                <a:latin typeface="+mj-lt"/>
                <a:cs typeface="Carlito"/>
              </a:rPr>
              <a:t>sottoscritta </a:t>
            </a:r>
            <a:r>
              <a:rPr sz="1600" u="heavy" spc="-5" dirty="0">
                <a:highlight>
                  <a:srgbClr val="FFFF00"/>
                </a:highlight>
                <a:uFill>
                  <a:solidFill>
                    <a:srgbClr val="2E5496"/>
                  </a:solidFill>
                </a:uFill>
                <a:latin typeface="+mj-lt"/>
                <a:cs typeface="Carlito"/>
              </a:rPr>
              <a:t>la </a:t>
            </a:r>
            <a:r>
              <a:rPr sz="1600" u="heavy" spc="-15" dirty="0">
                <a:highlight>
                  <a:srgbClr val="FFFF00"/>
                </a:highlight>
                <a:uFill>
                  <a:solidFill>
                    <a:srgbClr val="2E5496"/>
                  </a:solidFill>
                </a:uFill>
                <a:latin typeface="+mj-lt"/>
                <a:cs typeface="Carlito"/>
              </a:rPr>
              <a:t>predetta </a:t>
            </a:r>
            <a:r>
              <a:rPr sz="1600" spc="-15" dirty="0">
                <a:highlight>
                  <a:srgbClr val="FFFF00"/>
                </a:highlight>
                <a:latin typeface="+mj-lt"/>
                <a:cs typeface="Carlito"/>
              </a:rPr>
              <a:t> </a:t>
            </a:r>
            <a:r>
              <a:rPr sz="1600" u="heavy" spc="-10" dirty="0">
                <a:highlight>
                  <a:srgbClr val="FFFF00"/>
                </a:highlight>
                <a:uFill>
                  <a:solidFill>
                    <a:srgbClr val="2E5496"/>
                  </a:solidFill>
                </a:uFill>
                <a:latin typeface="+mj-lt"/>
                <a:cs typeface="Carlito"/>
              </a:rPr>
              <a:t>relazione </a:t>
            </a:r>
            <a:r>
              <a:rPr sz="1600" u="heavy" spc="5" dirty="0">
                <a:highlight>
                  <a:srgbClr val="FFFF00"/>
                </a:highlight>
                <a:uFill>
                  <a:solidFill>
                    <a:srgbClr val="2E5496"/>
                  </a:solidFill>
                </a:uFill>
                <a:latin typeface="+mj-lt"/>
                <a:cs typeface="Carlito"/>
              </a:rPr>
              <a:t>di </a:t>
            </a:r>
            <a:r>
              <a:rPr sz="1600" u="heavy" spc="-5" dirty="0" err="1">
                <a:highlight>
                  <a:srgbClr val="FFFF00"/>
                </a:highlight>
                <a:uFill>
                  <a:solidFill>
                    <a:srgbClr val="2E5496"/>
                  </a:solidFill>
                </a:uFill>
                <a:latin typeface="+mj-lt"/>
                <a:cs typeface="Carlito"/>
              </a:rPr>
              <a:t>revisione</a:t>
            </a:r>
            <a:r>
              <a:rPr sz="1600" spc="-5" dirty="0">
                <a:highlight>
                  <a:srgbClr val="FFFF00"/>
                </a:highlight>
                <a:latin typeface="+mj-lt"/>
                <a:cs typeface="Carlito"/>
              </a:rPr>
              <a:t>.</a:t>
            </a:r>
            <a:endParaRPr lang="it-IT" sz="1600" spc="-5" dirty="0">
              <a:highlight>
                <a:srgbClr val="FFFF00"/>
              </a:highlight>
              <a:latin typeface="+mj-lt"/>
              <a:cs typeface="Carlito"/>
            </a:endParaRPr>
          </a:p>
          <a:p>
            <a:pPr marL="12700" algn="just">
              <a:spcBef>
                <a:spcPts val="760"/>
              </a:spcBef>
            </a:pPr>
            <a:r>
              <a:rPr sz="1600" spc="-5" dirty="0">
                <a:highlight>
                  <a:srgbClr val="FFFF00"/>
                </a:highlight>
                <a:latin typeface="+mj-lt"/>
                <a:cs typeface="Carlito"/>
              </a:rPr>
              <a:t> </a:t>
            </a:r>
            <a:r>
              <a:rPr sz="1600" dirty="0">
                <a:latin typeface="+mj-lt"/>
                <a:cs typeface="Carlito"/>
              </a:rPr>
              <a:t>I </a:t>
            </a:r>
            <a:r>
              <a:rPr sz="1600" spc="-5" dirty="0">
                <a:latin typeface="+mj-lt"/>
                <a:cs typeface="Carlito"/>
              </a:rPr>
              <a:t>documenti </a:t>
            </a:r>
            <a:r>
              <a:rPr sz="1600" dirty="0">
                <a:latin typeface="+mj-lt"/>
                <a:cs typeface="Carlito"/>
              </a:rPr>
              <a:t>e </a:t>
            </a:r>
            <a:r>
              <a:rPr sz="1600" spc="-5" dirty="0">
                <a:latin typeface="+mj-lt"/>
                <a:cs typeface="Carlito"/>
              </a:rPr>
              <a:t>le </a:t>
            </a:r>
            <a:r>
              <a:rPr sz="1600" spc="-10" dirty="0">
                <a:latin typeface="+mj-lt"/>
                <a:cs typeface="Carlito"/>
              </a:rPr>
              <a:t>informazioni </a:t>
            </a:r>
            <a:r>
              <a:rPr sz="1600" spc="5" dirty="0">
                <a:latin typeface="+mj-lt"/>
                <a:cs typeface="Carlito"/>
              </a:rPr>
              <a:t>di </a:t>
            </a:r>
            <a:r>
              <a:rPr sz="1600" spc="-5" dirty="0">
                <a:latin typeface="+mj-lt"/>
                <a:cs typeface="Carlito"/>
              </a:rPr>
              <a:t>cui </a:t>
            </a:r>
            <a:r>
              <a:rPr sz="1600" dirty="0">
                <a:latin typeface="+mj-lt"/>
                <a:cs typeface="Carlito"/>
              </a:rPr>
              <a:t>al </a:t>
            </a:r>
            <a:r>
              <a:rPr sz="1600" spc="-10" dirty="0">
                <a:latin typeface="+mj-lt"/>
                <a:cs typeface="Carlito"/>
              </a:rPr>
              <a:t>presente comma </a:t>
            </a:r>
            <a:r>
              <a:rPr sz="1600" spc="-5" dirty="0">
                <a:latin typeface="+mj-lt"/>
                <a:cs typeface="Carlito"/>
              </a:rPr>
              <a:t>nonché, </a:t>
            </a:r>
            <a:r>
              <a:rPr sz="1600" spc="-10" dirty="0">
                <a:latin typeface="+mj-lt"/>
                <a:cs typeface="Carlito"/>
              </a:rPr>
              <a:t>ove </a:t>
            </a:r>
            <a:r>
              <a:rPr sz="1600" spc="-5" dirty="0">
                <a:latin typeface="+mj-lt"/>
                <a:cs typeface="Carlito"/>
              </a:rPr>
              <a:t>applicabile, </a:t>
            </a:r>
            <a:r>
              <a:rPr sz="1600" dirty="0">
                <a:latin typeface="+mj-lt"/>
                <a:cs typeface="Carlito"/>
              </a:rPr>
              <a:t>quelli di cui  </a:t>
            </a:r>
            <a:r>
              <a:rPr sz="1600" spc="-5" dirty="0">
                <a:latin typeface="+mj-lt"/>
                <a:cs typeface="Carlito"/>
              </a:rPr>
              <a:t>all'articolo 15 </a:t>
            </a:r>
            <a:r>
              <a:rPr sz="1600" dirty="0">
                <a:latin typeface="+mj-lt"/>
                <a:cs typeface="Carlito"/>
              </a:rPr>
              <a:t>del </a:t>
            </a:r>
            <a:r>
              <a:rPr sz="1600" spc="-10" dirty="0">
                <a:latin typeface="+mj-lt"/>
                <a:cs typeface="Carlito"/>
              </a:rPr>
              <a:t>Regolamento </a:t>
            </a:r>
            <a:r>
              <a:rPr sz="1600" spc="-5" dirty="0">
                <a:latin typeface="+mj-lt"/>
                <a:cs typeface="Carlito"/>
              </a:rPr>
              <a:t>europeo sono </a:t>
            </a:r>
            <a:r>
              <a:rPr sz="1600" b="1" i="1" spc="-5" dirty="0">
                <a:highlight>
                  <a:srgbClr val="FFFF00"/>
                </a:highlight>
                <a:latin typeface="+mj-lt"/>
                <a:cs typeface="Carlito"/>
              </a:rPr>
              <a:t>conservati </a:t>
            </a:r>
            <a:r>
              <a:rPr sz="1600" b="1" i="1" dirty="0">
                <a:highlight>
                  <a:srgbClr val="FFFF00"/>
                </a:highlight>
                <a:latin typeface="+mj-lt"/>
                <a:cs typeface="Carlito"/>
              </a:rPr>
              <a:t>per </a:t>
            </a:r>
            <a:r>
              <a:rPr sz="1600" b="1" i="1" spc="5" dirty="0">
                <a:highlight>
                  <a:srgbClr val="FFFF00"/>
                </a:highlight>
                <a:latin typeface="+mj-lt"/>
                <a:cs typeface="Carlito"/>
              </a:rPr>
              <a:t>10 </a:t>
            </a:r>
            <a:r>
              <a:rPr sz="1600" b="1" spc="-5" dirty="0">
                <a:highlight>
                  <a:srgbClr val="FFFF00"/>
                </a:highlight>
                <a:latin typeface="+mj-lt"/>
                <a:cs typeface="Carlito"/>
              </a:rPr>
              <a:t>anni dalla </a:t>
            </a:r>
            <a:r>
              <a:rPr sz="1600" b="1" spc="-15" dirty="0">
                <a:highlight>
                  <a:srgbClr val="FFFF00"/>
                </a:highlight>
                <a:latin typeface="+mj-lt"/>
                <a:cs typeface="Carlito"/>
              </a:rPr>
              <a:t>data </a:t>
            </a:r>
            <a:r>
              <a:rPr sz="1600" b="1" spc="-5" dirty="0">
                <a:highlight>
                  <a:srgbClr val="FFFF00"/>
                </a:highlight>
                <a:latin typeface="+mj-lt"/>
                <a:cs typeface="Carlito"/>
              </a:rPr>
              <a:t>della </a:t>
            </a:r>
            <a:r>
              <a:rPr sz="1600" b="1" spc="-15" dirty="0">
                <a:highlight>
                  <a:srgbClr val="FFFF00"/>
                </a:highlight>
                <a:latin typeface="+mj-lt"/>
                <a:cs typeface="Carlito"/>
              </a:rPr>
              <a:t>relazione </a:t>
            </a:r>
            <a:r>
              <a:rPr sz="1600" b="1" dirty="0">
                <a:highlight>
                  <a:srgbClr val="FFFF00"/>
                </a:highlight>
                <a:latin typeface="+mj-lt"/>
                <a:cs typeface="Carlito"/>
              </a:rPr>
              <a:t>di </a:t>
            </a:r>
            <a:r>
              <a:rPr sz="1600" b="1" spc="-10" dirty="0">
                <a:highlight>
                  <a:srgbClr val="FFFF00"/>
                </a:highlight>
                <a:latin typeface="+mj-lt"/>
                <a:cs typeface="Carlito"/>
              </a:rPr>
              <a:t>revisione alla quale </a:t>
            </a:r>
            <a:r>
              <a:rPr sz="1600" b="1" dirty="0">
                <a:highlight>
                  <a:srgbClr val="FFFF00"/>
                </a:highlight>
                <a:latin typeface="+mj-lt"/>
                <a:cs typeface="Carlito"/>
              </a:rPr>
              <a:t>si  </a:t>
            </a:r>
            <a:r>
              <a:rPr sz="1600" b="1" spc="-10" dirty="0">
                <a:highlight>
                  <a:srgbClr val="FFFF00"/>
                </a:highlight>
                <a:latin typeface="+mj-lt"/>
                <a:cs typeface="Carlito"/>
              </a:rPr>
              <a:t>riferiscono.</a:t>
            </a:r>
            <a:endParaRPr sz="1600" dirty="0">
              <a:highlight>
                <a:srgbClr val="FFFF00"/>
              </a:highlight>
              <a:latin typeface="+mj-lt"/>
              <a:cs typeface="Carlito"/>
            </a:endParaRPr>
          </a:p>
        </p:txBody>
      </p:sp>
      <p:sp>
        <p:nvSpPr>
          <p:cNvPr id="8" name="CasellaDiTesto 7">
            <a:extLst>
              <a:ext uri="{FF2B5EF4-FFF2-40B4-BE49-F238E27FC236}">
                <a16:creationId xmlns:a16="http://schemas.microsoft.com/office/drawing/2014/main" id="{E45B0124-2F13-9212-EFB0-CF697FA8D663}"/>
              </a:ext>
            </a:extLst>
          </p:cNvPr>
          <p:cNvSpPr txBox="1"/>
          <p:nvPr/>
        </p:nvSpPr>
        <p:spPr>
          <a:xfrm>
            <a:off x="816062" y="1052736"/>
            <a:ext cx="6997526" cy="400110"/>
          </a:xfrm>
          <a:prstGeom prst="rect">
            <a:avLst/>
          </a:prstGeom>
          <a:solidFill>
            <a:schemeClr val="accent1">
              <a:lumMod val="90000"/>
            </a:schemeClr>
          </a:solidFill>
          <a:ln>
            <a:solidFill>
              <a:schemeClr val="tx1"/>
            </a:solidFill>
          </a:ln>
        </p:spPr>
        <p:txBody>
          <a:bodyPr wrap="square">
            <a:spAutoFit/>
          </a:bodyPr>
          <a:lstStyle/>
          <a:p>
            <a:pPr algn="ctr"/>
            <a:r>
              <a:rPr lang="it-IT" b="1" dirty="0">
                <a:effectLst/>
                <a:latin typeface="+mj-lt"/>
                <a:ea typeface="Times New Roman" panose="02020603050405020304" pitchFamily="18" charset="0"/>
              </a:rPr>
              <a:t>FASCICOLO DI REVISIONE</a:t>
            </a:r>
          </a:p>
        </p:txBody>
      </p:sp>
    </p:spTree>
    <p:extLst>
      <p:ext uri="{BB962C8B-B14F-4D97-AF65-F5344CB8AC3E}">
        <p14:creationId xmlns:p14="http://schemas.microsoft.com/office/powerpoint/2010/main" val="19285352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1BE7F-C6CD-7C27-0F1F-ED5D89364839}"/>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108BD2F7-0DF3-D247-1016-B1BD518F3D56}"/>
              </a:ext>
            </a:extLst>
          </p:cNvPr>
          <p:cNvSpPr txBox="1"/>
          <p:nvPr/>
        </p:nvSpPr>
        <p:spPr>
          <a:xfrm>
            <a:off x="396224" y="430489"/>
            <a:ext cx="8568264" cy="2554545"/>
          </a:xfrm>
          <a:prstGeom prst="rect">
            <a:avLst/>
          </a:prstGeom>
          <a:noFill/>
          <a:ln>
            <a:solidFill>
              <a:schemeClr val="tx1"/>
            </a:solidFill>
          </a:ln>
        </p:spPr>
        <p:txBody>
          <a:bodyPr wrap="square">
            <a:spAutoFit/>
          </a:bodyPr>
          <a:lstStyle/>
          <a:p>
            <a:pPr marL="0" indent="0" algn="just" fontAlgn="auto">
              <a:spcAft>
                <a:spcPts val="0"/>
              </a:spcAft>
              <a:buNone/>
              <a:defRPr/>
            </a:pPr>
            <a:r>
              <a:rPr lang="it-IT" sz="1600" b="1" kern="0" dirty="0">
                <a:highlight>
                  <a:srgbClr val="FFFF00"/>
                </a:highlight>
              </a:rPr>
              <a:t>Il Fascicolo di revisione deve contenere:</a:t>
            </a:r>
          </a:p>
          <a:p>
            <a:pPr marL="0" indent="0" algn="just" fontAlgn="auto">
              <a:spcAft>
                <a:spcPts val="0"/>
              </a:spcAft>
              <a:buNone/>
              <a:defRPr/>
            </a:pPr>
            <a:r>
              <a:rPr lang="it-IT" sz="1600" kern="0" dirty="0"/>
              <a:t>i dati e i documenti previsti dall'articolo 10-bis del </a:t>
            </a:r>
            <a:r>
              <a:rPr lang="it-IT" sz="1600" kern="0" dirty="0" err="1"/>
              <a:t>D.Lgs</a:t>
            </a:r>
            <a:r>
              <a:rPr lang="it-IT" sz="1600" kern="0" dirty="0"/>
              <a:t> 39/2010, relative alle attività preliminari per l’accettazione, la continuazione e l’assegnazione dell’incarico: </a:t>
            </a:r>
          </a:p>
          <a:p>
            <a:pPr marL="914400" lvl="1" indent="-457200" algn="just">
              <a:buFont typeface="Arial" panose="020B0604020202020204" pitchFamily="34" charset="0"/>
              <a:buAutoNum type="alphaLcParenR"/>
              <a:defRPr/>
            </a:pPr>
            <a:r>
              <a:rPr lang="it-IT" sz="1600" kern="0" dirty="0"/>
              <a:t>possesso dei </a:t>
            </a:r>
            <a:r>
              <a:rPr lang="it-IT" sz="1600" b="1" kern="0" dirty="0"/>
              <a:t>requisiti di indipendenza </a:t>
            </a:r>
            <a:r>
              <a:rPr lang="it-IT" sz="1600" kern="0" dirty="0"/>
              <a:t>ed obiettività; </a:t>
            </a:r>
          </a:p>
          <a:p>
            <a:pPr marL="914400" lvl="1" indent="-457200" algn="just">
              <a:buFont typeface="Arial" panose="020B0604020202020204" pitchFamily="34" charset="0"/>
              <a:buAutoNum type="alphaLcParenR"/>
              <a:defRPr/>
            </a:pPr>
            <a:r>
              <a:rPr lang="it-IT" sz="1600" kern="0" dirty="0"/>
              <a:t>l'</a:t>
            </a:r>
            <a:r>
              <a:rPr lang="it-IT" sz="1600" b="1" kern="0" dirty="0"/>
              <a:t>eventuale presenza di rischi per la sua indipendenza e, nel caso, se siano state adottate idonee misure per mitigarli</a:t>
            </a:r>
            <a:r>
              <a:rPr lang="it-IT" sz="1600" kern="0" dirty="0"/>
              <a:t>;</a:t>
            </a:r>
          </a:p>
          <a:p>
            <a:pPr marL="914400" lvl="1" indent="-457200" algn="just">
              <a:buFont typeface="Arial" panose="020B0604020202020204" pitchFamily="34" charset="0"/>
              <a:buAutoNum type="alphaLcParenR"/>
              <a:defRPr/>
            </a:pPr>
            <a:r>
              <a:rPr lang="it-IT" sz="1600" kern="0" dirty="0"/>
              <a:t>la </a:t>
            </a:r>
            <a:r>
              <a:rPr lang="it-IT" sz="1600" b="1" kern="0" dirty="0"/>
              <a:t>disponibilità di personale professionale competente</a:t>
            </a:r>
            <a:r>
              <a:rPr lang="it-IT" sz="1600" kern="0" dirty="0"/>
              <a:t>, </a:t>
            </a:r>
            <a:r>
              <a:rPr lang="it-IT" sz="1600" b="1" kern="0" dirty="0"/>
              <a:t>tempo e risorse necessari per svolgere in modo adeguato l'incarico </a:t>
            </a:r>
            <a:r>
              <a:rPr lang="it-IT" sz="1600" kern="0" dirty="0"/>
              <a:t>di revisione </a:t>
            </a:r>
            <a:endParaRPr lang="it-IT" sz="2400" kern="0" dirty="0"/>
          </a:p>
        </p:txBody>
      </p:sp>
      <p:sp>
        <p:nvSpPr>
          <p:cNvPr id="6" name="CasellaDiTesto 5">
            <a:extLst>
              <a:ext uri="{FF2B5EF4-FFF2-40B4-BE49-F238E27FC236}">
                <a16:creationId xmlns:a16="http://schemas.microsoft.com/office/drawing/2014/main" id="{A6677513-C333-2AF7-902F-BDF1A5E47075}"/>
              </a:ext>
            </a:extLst>
          </p:cNvPr>
          <p:cNvSpPr txBox="1"/>
          <p:nvPr/>
        </p:nvSpPr>
        <p:spPr>
          <a:xfrm>
            <a:off x="429294" y="3259762"/>
            <a:ext cx="8496256" cy="1077218"/>
          </a:xfrm>
          <a:prstGeom prst="rect">
            <a:avLst/>
          </a:prstGeom>
          <a:solidFill>
            <a:schemeClr val="accent1">
              <a:lumMod val="90000"/>
            </a:schemeClr>
          </a:solidFill>
          <a:ln>
            <a:solidFill>
              <a:schemeClr val="tx1"/>
            </a:solidFill>
          </a:ln>
        </p:spPr>
        <p:txBody>
          <a:bodyPr wrap="square">
            <a:spAutoFit/>
          </a:bodyPr>
          <a:lstStyle/>
          <a:p>
            <a:r>
              <a:rPr lang="it-IT" sz="1600" b="1" dirty="0">
                <a:latin typeface="+mj-lt"/>
                <a:ea typeface="Times New Roman" panose="02020603050405020304" pitchFamily="18" charset="0"/>
              </a:rPr>
              <a:t>Il fascicolo di revisione prodotto nel rispetto dell’art. 10 quater del </a:t>
            </a:r>
            <a:r>
              <a:rPr lang="it-IT" sz="1600" b="1" dirty="0" err="1">
                <a:latin typeface="+mj-lt"/>
                <a:ea typeface="Times New Roman" panose="02020603050405020304" pitchFamily="18" charset="0"/>
              </a:rPr>
              <a:t>DLgs</a:t>
            </a:r>
            <a:r>
              <a:rPr lang="it-IT" sz="1600" b="1" dirty="0">
                <a:latin typeface="+mj-lt"/>
                <a:ea typeface="Times New Roman" panose="02020603050405020304" pitchFamily="18" charset="0"/>
              </a:rPr>
              <a:t> 39/2019 permette di soddisfare le «LINEE GUIDA PER ATTIVAZIONE DELLA DISCIPLINA DEI CONTROLLI» di cui Relazione del Comitato del 7 luglio 2023</a:t>
            </a:r>
            <a:endParaRPr lang="it-IT" sz="1600" b="1" dirty="0">
              <a:effectLst/>
              <a:latin typeface="+mj-lt"/>
              <a:ea typeface="Times New Roman" panose="02020603050405020304" pitchFamily="18" charset="0"/>
            </a:endParaRPr>
          </a:p>
        </p:txBody>
      </p:sp>
      <p:sp>
        <p:nvSpPr>
          <p:cNvPr id="9" name="CasellaDiTesto 8">
            <a:extLst>
              <a:ext uri="{FF2B5EF4-FFF2-40B4-BE49-F238E27FC236}">
                <a16:creationId xmlns:a16="http://schemas.microsoft.com/office/drawing/2014/main" id="{F2065136-8208-852A-A6F4-82F1EA328C4F}"/>
              </a:ext>
            </a:extLst>
          </p:cNvPr>
          <p:cNvSpPr txBox="1"/>
          <p:nvPr/>
        </p:nvSpPr>
        <p:spPr>
          <a:xfrm>
            <a:off x="468232" y="4872430"/>
            <a:ext cx="8496256" cy="1426031"/>
          </a:xfrm>
          <a:prstGeom prst="rect">
            <a:avLst/>
          </a:prstGeom>
          <a:noFill/>
          <a:ln>
            <a:solidFill>
              <a:schemeClr val="tx1"/>
            </a:solidFill>
          </a:ln>
        </p:spPr>
        <p:txBody>
          <a:bodyPr wrap="square">
            <a:spAutoFit/>
          </a:bodyPr>
          <a:lstStyle/>
          <a:p>
            <a:pPr algn="just">
              <a:lnSpc>
                <a:spcPct val="100000"/>
              </a:lnSpc>
              <a:spcAft>
                <a:spcPts val="800"/>
              </a:spcAft>
            </a:pPr>
            <a:r>
              <a:rPr lang="it-IT" sz="1600" b="1" dirty="0">
                <a:effectLst/>
                <a:latin typeface="+mj-lt"/>
                <a:ea typeface="Calibri" panose="020F0502020204030204" pitchFamily="34" charset="0"/>
                <a:cs typeface="Times New Roman" panose="02020603050405020304" pitchFamily="18" charset="0"/>
              </a:rPr>
              <a:t>OGGETTO DEI CONTROLLI DELLA QUALITÀ</a:t>
            </a:r>
            <a:endParaRPr lang="it-IT" sz="1600" dirty="0">
              <a:effectLst/>
              <a:latin typeface="+mj-lt"/>
              <a:ea typeface="Calibri" panose="020F0502020204030204" pitchFamily="34" charset="0"/>
              <a:cs typeface="Times New Roman" panose="02020603050405020304" pitchFamily="18" charset="0"/>
            </a:endParaRPr>
          </a:p>
          <a:p>
            <a:pPr algn="just">
              <a:lnSpc>
                <a:spcPct val="100000"/>
              </a:lnSpc>
              <a:spcAft>
                <a:spcPts val="800"/>
              </a:spcAft>
            </a:pPr>
            <a:r>
              <a:rPr lang="it-IT" sz="1600" dirty="0">
                <a:effectLst/>
                <a:latin typeface="+mj-lt"/>
                <a:ea typeface="Calibri" panose="020F0502020204030204" pitchFamily="34" charset="0"/>
                <a:cs typeface="Times New Roman" panose="02020603050405020304" pitchFamily="18" charset="0"/>
              </a:rPr>
              <a:t>L’approccio alle verifiche si basa sull’analisi della documentazione di revisione da cui desumere la conformità ai principi di revisione, </a:t>
            </a:r>
            <a:r>
              <a:rPr lang="it-IT" sz="1600" dirty="0">
                <a:effectLst/>
                <a:highlight>
                  <a:srgbClr val="FFFF00"/>
                </a:highlight>
                <a:latin typeface="+mj-lt"/>
                <a:ea typeface="Calibri" panose="020F0502020204030204" pitchFamily="34" charset="0"/>
                <a:cs typeface="Times New Roman" panose="02020603050405020304" pitchFamily="18" charset="0"/>
              </a:rPr>
              <a:t>ivi inclusi quelli relativi al controllo della qualità, e ai requisiti d’indipendenza</a:t>
            </a:r>
            <a:r>
              <a:rPr lang="it-IT" sz="1600" dirty="0">
                <a:effectLst/>
                <a:latin typeface="+mj-lt"/>
                <a:ea typeface="Calibri" panose="020F0502020204030204" pitchFamily="34" charset="0"/>
                <a:cs typeface="Times New Roman" panose="02020603050405020304" pitchFamily="18" charset="0"/>
              </a:rPr>
              <a:t>, la quantità e la qualità delle risorse impiegate e la congruità dei corrispettivi per l’attività svolta.</a:t>
            </a:r>
          </a:p>
        </p:txBody>
      </p:sp>
      <p:sp>
        <p:nvSpPr>
          <p:cNvPr id="10" name="Freccia in giù 9">
            <a:extLst>
              <a:ext uri="{FF2B5EF4-FFF2-40B4-BE49-F238E27FC236}">
                <a16:creationId xmlns:a16="http://schemas.microsoft.com/office/drawing/2014/main" id="{3D459CAD-A0DE-2F48-36DF-AF795CC7A982}"/>
              </a:ext>
            </a:extLst>
          </p:cNvPr>
          <p:cNvSpPr/>
          <p:nvPr/>
        </p:nvSpPr>
        <p:spPr bwMode="auto">
          <a:xfrm>
            <a:off x="4476083" y="2803392"/>
            <a:ext cx="1080120" cy="43204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11" name="Freccia in giù 10">
            <a:extLst>
              <a:ext uri="{FF2B5EF4-FFF2-40B4-BE49-F238E27FC236}">
                <a16:creationId xmlns:a16="http://schemas.microsoft.com/office/drawing/2014/main" id="{3AEBF2A4-2738-69FC-2916-FADFE59A8E98}"/>
              </a:ext>
            </a:extLst>
          </p:cNvPr>
          <p:cNvSpPr/>
          <p:nvPr/>
        </p:nvSpPr>
        <p:spPr bwMode="auto">
          <a:xfrm>
            <a:off x="4469159" y="4199291"/>
            <a:ext cx="1080120" cy="43204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14" name="Titolo 1">
            <a:extLst>
              <a:ext uri="{FF2B5EF4-FFF2-40B4-BE49-F238E27FC236}">
                <a16:creationId xmlns:a16="http://schemas.microsoft.com/office/drawing/2014/main" id="{3AC18221-2567-352E-1E5C-ABFA34BBBDB3}"/>
              </a:ext>
            </a:extLst>
          </p:cNvPr>
          <p:cNvSpPr txBox="1">
            <a:spLocks/>
          </p:cNvSpPr>
          <p:nvPr/>
        </p:nvSpPr>
        <p:spPr bwMode="auto">
          <a:xfrm>
            <a:off x="515643" y="91530"/>
            <a:ext cx="792088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r>
              <a:rPr lang="it-IT" sz="2000" b="1" kern="0" dirty="0"/>
              <a:t>CONTROLLI QUALITA’ E CARTE DA LAVORO (2)</a:t>
            </a:r>
          </a:p>
        </p:txBody>
      </p:sp>
    </p:spTree>
    <p:extLst>
      <p:ext uri="{BB962C8B-B14F-4D97-AF65-F5344CB8AC3E}">
        <p14:creationId xmlns:p14="http://schemas.microsoft.com/office/powerpoint/2010/main" val="32284488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18ACB-51D2-913C-9A4A-D252DA0DE9F4}"/>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A21FDBDF-121C-F6B3-0564-CB7BA403AF17}"/>
              </a:ext>
            </a:extLst>
          </p:cNvPr>
          <p:cNvSpPr txBox="1"/>
          <p:nvPr/>
        </p:nvSpPr>
        <p:spPr>
          <a:xfrm>
            <a:off x="395536" y="980728"/>
            <a:ext cx="8496256" cy="584775"/>
          </a:xfrm>
          <a:prstGeom prst="rect">
            <a:avLst/>
          </a:prstGeom>
          <a:solidFill>
            <a:schemeClr val="accent1">
              <a:lumMod val="90000"/>
            </a:schemeClr>
          </a:solidFill>
          <a:ln>
            <a:solidFill>
              <a:schemeClr val="tx1"/>
            </a:solidFill>
          </a:ln>
        </p:spPr>
        <p:txBody>
          <a:bodyPr wrap="square">
            <a:spAutoFit/>
          </a:bodyPr>
          <a:lstStyle/>
          <a:p>
            <a:r>
              <a:rPr lang="it-IT" sz="1600" b="1" dirty="0">
                <a:latin typeface="+mj-lt"/>
                <a:ea typeface="Times New Roman" panose="02020603050405020304" pitchFamily="18" charset="0"/>
              </a:rPr>
              <a:t>ISA ITALIA 230, LA DOCUMENTAZIONE DEL REVISORE CONTABILE</a:t>
            </a:r>
          </a:p>
          <a:p>
            <a:r>
              <a:rPr lang="it-IT" sz="1600" b="1" dirty="0">
                <a:effectLst/>
                <a:highlight>
                  <a:srgbClr val="FFFF00"/>
                </a:highlight>
                <a:latin typeface="+mj-lt"/>
                <a:ea typeface="Times New Roman" panose="02020603050405020304" pitchFamily="18" charset="0"/>
              </a:rPr>
              <a:t>FINALITA’ CARTE DA LAVORO</a:t>
            </a:r>
          </a:p>
        </p:txBody>
      </p:sp>
      <p:sp>
        <p:nvSpPr>
          <p:cNvPr id="7" name="Titolo 1">
            <a:extLst>
              <a:ext uri="{FF2B5EF4-FFF2-40B4-BE49-F238E27FC236}">
                <a16:creationId xmlns:a16="http://schemas.microsoft.com/office/drawing/2014/main" id="{9ED6B7C2-15B5-72C3-0EAC-D006FA88B4C7}"/>
              </a:ext>
            </a:extLst>
          </p:cNvPr>
          <p:cNvSpPr txBox="1">
            <a:spLocks/>
          </p:cNvSpPr>
          <p:nvPr/>
        </p:nvSpPr>
        <p:spPr bwMode="auto">
          <a:xfrm>
            <a:off x="515643" y="91530"/>
            <a:ext cx="792088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r>
              <a:rPr lang="it-IT" sz="2000" b="1" kern="0" dirty="0"/>
              <a:t>CONTROLLI QUALITA’ E CARTE DA LAVORO (3)</a:t>
            </a:r>
          </a:p>
        </p:txBody>
      </p:sp>
      <p:sp>
        <p:nvSpPr>
          <p:cNvPr id="8" name="Freccia in giù 7">
            <a:extLst>
              <a:ext uri="{FF2B5EF4-FFF2-40B4-BE49-F238E27FC236}">
                <a16:creationId xmlns:a16="http://schemas.microsoft.com/office/drawing/2014/main" id="{66A84534-0C47-888E-339C-4E977351AF93}"/>
              </a:ext>
            </a:extLst>
          </p:cNvPr>
          <p:cNvSpPr/>
          <p:nvPr/>
        </p:nvSpPr>
        <p:spPr bwMode="auto">
          <a:xfrm>
            <a:off x="3936023" y="399307"/>
            <a:ext cx="1080120" cy="432048"/>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9" name="CasellaDiTesto 8">
            <a:extLst>
              <a:ext uri="{FF2B5EF4-FFF2-40B4-BE49-F238E27FC236}">
                <a16:creationId xmlns:a16="http://schemas.microsoft.com/office/drawing/2014/main" id="{562936E2-8DF9-AF86-276A-7C436CBCC986}"/>
              </a:ext>
            </a:extLst>
          </p:cNvPr>
          <p:cNvSpPr txBox="1"/>
          <p:nvPr/>
        </p:nvSpPr>
        <p:spPr>
          <a:xfrm>
            <a:off x="534662" y="1700808"/>
            <a:ext cx="8064896" cy="3785652"/>
          </a:xfrm>
          <a:prstGeom prst="rect">
            <a:avLst/>
          </a:prstGeom>
          <a:noFill/>
          <a:ln>
            <a:solidFill>
              <a:schemeClr val="tx1"/>
            </a:solidFill>
          </a:ln>
        </p:spPr>
        <p:txBody>
          <a:bodyPr wrap="square">
            <a:spAutoFit/>
          </a:bodyPr>
          <a:lstStyle/>
          <a:p>
            <a:pPr algn="just">
              <a:buFontTx/>
              <a:buChar char="-"/>
              <a:defRPr/>
            </a:pPr>
            <a:r>
              <a:rPr lang="it-IT" sz="1600" b="1" dirty="0"/>
              <a:t>fornisce evidenza degli elementi a supporto delle conclusioni del revisore (par.2.a)</a:t>
            </a:r>
          </a:p>
          <a:p>
            <a:pPr algn="just">
              <a:buFontTx/>
              <a:buChar char="-"/>
              <a:defRPr/>
            </a:pPr>
            <a:endParaRPr lang="it-IT" sz="1600" b="1" dirty="0"/>
          </a:p>
          <a:p>
            <a:pPr algn="just">
              <a:buFontTx/>
              <a:buChar char="-"/>
              <a:defRPr/>
            </a:pPr>
            <a:r>
              <a:rPr lang="it-IT" sz="1600" b="1" dirty="0"/>
              <a:t>fornisce evidenza che il lavoro di revisione è stato pianificato e svolto in conformità ai principi di revisione ed al quadro normativo di riferimento (par. 2.b)</a:t>
            </a:r>
          </a:p>
          <a:p>
            <a:pPr algn="just">
              <a:buFontTx/>
              <a:buChar char="-"/>
              <a:defRPr/>
            </a:pPr>
            <a:endParaRPr lang="it-IT" sz="1600" b="1" dirty="0"/>
          </a:p>
          <a:p>
            <a:pPr algn="just">
              <a:buFontTx/>
              <a:buChar char="-"/>
              <a:defRPr/>
            </a:pPr>
            <a:r>
              <a:rPr lang="it-IT" sz="1600" b="1" dirty="0"/>
              <a:t>permettere </a:t>
            </a:r>
            <a:r>
              <a:rPr lang="it-IT" sz="1600" dirty="0"/>
              <a:t>al team di revisione di dare conto dell’attività svolta;</a:t>
            </a:r>
          </a:p>
          <a:p>
            <a:pPr marL="0" indent="0" algn="just">
              <a:buNone/>
              <a:defRPr/>
            </a:pPr>
            <a:endParaRPr lang="it-IT" sz="1600" dirty="0"/>
          </a:p>
          <a:p>
            <a:pPr algn="just">
              <a:buFontTx/>
              <a:buChar char="-"/>
              <a:defRPr/>
            </a:pPr>
            <a:r>
              <a:rPr lang="it-IT" sz="1600" b="1" dirty="0"/>
              <a:t>mantenere</a:t>
            </a:r>
            <a:r>
              <a:rPr lang="it-IT" sz="1600" dirty="0"/>
              <a:t> una evidenza documentale degli aspetti che mantengono la loro rilevanza nei futuri incarichi di revisione;</a:t>
            </a:r>
          </a:p>
          <a:p>
            <a:pPr algn="just">
              <a:buFontTx/>
              <a:buChar char="-"/>
              <a:defRPr/>
            </a:pPr>
            <a:endParaRPr lang="it-IT" sz="1600" dirty="0"/>
          </a:p>
          <a:p>
            <a:pPr algn="just">
              <a:buFontTx/>
              <a:buChar char="-"/>
              <a:defRPr/>
            </a:pPr>
            <a:r>
              <a:rPr lang="it-IT" altLang="it-IT" sz="1600" b="1" dirty="0"/>
              <a:t>permettere l’effettuazione </a:t>
            </a:r>
            <a:r>
              <a:rPr lang="it-IT" altLang="it-IT" sz="1600" dirty="0"/>
              <a:t>di ispezioni da parte di soggetti esterni secondo quanto previsto da leggi, regolamenti o da altre disposizioni applicabili.</a:t>
            </a:r>
          </a:p>
        </p:txBody>
      </p:sp>
    </p:spTree>
    <p:extLst>
      <p:ext uri="{BB962C8B-B14F-4D97-AF65-F5344CB8AC3E}">
        <p14:creationId xmlns:p14="http://schemas.microsoft.com/office/powerpoint/2010/main" val="855134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B6353-FB5A-3084-E0D4-141704B63C5D}"/>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5B56D33D-DAE7-7E05-BA08-E6AC88A942C4}"/>
              </a:ext>
            </a:extLst>
          </p:cNvPr>
          <p:cNvSpPr>
            <a:spLocks noGrp="1"/>
          </p:cNvSpPr>
          <p:nvPr>
            <p:ph type="sldNum" sz="quarter" idx="10"/>
          </p:nvPr>
        </p:nvSpPr>
        <p:spPr/>
        <p:txBody>
          <a:bodyPr/>
          <a:lstStyle/>
          <a:p>
            <a:pPr>
              <a:defRPr/>
            </a:pPr>
            <a:fld id="{39CF1B48-30B5-442F-BC67-BB53F985A07E}" type="slidenum">
              <a:rPr lang="de-DE" smtClean="0"/>
              <a:pPr>
                <a:defRPr/>
              </a:pPr>
              <a:t>67</a:t>
            </a:fld>
            <a:endParaRPr lang="de-DE"/>
          </a:p>
        </p:txBody>
      </p:sp>
      <p:sp>
        <p:nvSpPr>
          <p:cNvPr id="3" name="Titolo 1">
            <a:extLst>
              <a:ext uri="{FF2B5EF4-FFF2-40B4-BE49-F238E27FC236}">
                <a16:creationId xmlns:a16="http://schemas.microsoft.com/office/drawing/2014/main" id="{CA39053D-EC76-3CE2-87FF-F08038803875}"/>
              </a:ext>
            </a:extLst>
          </p:cNvPr>
          <p:cNvSpPr txBox="1">
            <a:spLocks/>
          </p:cNvSpPr>
          <p:nvPr/>
        </p:nvSpPr>
        <p:spPr bwMode="auto">
          <a:xfrm>
            <a:off x="354385" y="188640"/>
            <a:ext cx="792088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r>
              <a:rPr lang="it-IT" sz="2000" b="1" kern="0" dirty="0"/>
              <a:t>CONTROLLI QUALITA’ E CARTE DA LAVORO (4)</a:t>
            </a:r>
          </a:p>
        </p:txBody>
      </p:sp>
      <p:sp>
        <p:nvSpPr>
          <p:cNvPr id="7" name="Sottotitolo 2">
            <a:extLst>
              <a:ext uri="{FF2B5EF4-FFF2-40B4-BE49-F238E27FC236}">
                <a16:creationId xmlns:a16="http://schemas.microsoft.com/office/drawing/2014/main" id="{A32C935F-3632-9633-F492-965FAC60F165}"/>
              </a:ext>
            </a:extLst>
          </p:cNvPr>
          <p:cNvSpPr txBox="1">
            <a:spLocks/>
          </p:cNvSpPr>
          <p:nvPr/>
        </p:nvSpPr>
        <p:spPr bwMode="auto">
          <a:xfrm>
            <a:off x="388360" y="1016793"/>
            <a:ext cx="8532911" cy="4824413"/>
          </a:xfrm>
          <a:prstGeom prst="rect">
            <a:avLst/>
          </a:prstGeom>
          <a:noFill/>
          <a:ln w="9525">
            <a:solidFill>
              <a:schemeClr val="tx1"/>
            </a:solidFill>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263525" indent="-263525" algn="l" rtl="0" eaLnBrk="1" fontAlgn="base" hangingPunct="1">
              <a:spcBef>
                <a:spcPct val="50000"/>
              </a:spcBef>
              <a:spcAft>
                <a:spcPct val="0"/>
              </a:spcAft>
              <a:buClr>
                <a:schemeClr val="folHlink"/>
              </a:buClr>
              <a:buFont typeface="Wingdings" pitchFamily="2" charset="2"/>
              <a:buChar char="n"/>
              <a:defRPr>
                <a:solidFill>
                  <a:schemeClr val="tx1"/>
                </a:solidFill>
                <a:latin typeface="+mn-lt"/>
                <a:ea typeface="+mn-ea"/>
                <a:cs typeface="+mn-cs"/>
              </a:defRPr>
            </a:lvl1pPr>
            <a:lvl2pPr marL="471488" indent="-206375" algn="l" rtl="0" eaLnBrk="1" fontAlgn="base" hangingPunct="1">
              <a:spcBef>
                <a:spcPct val="50000"/>
              </a:spcBef>
              <a:spcAft>
                <a:spcPct val="0"/>
              </a:spcAft>
              <a:buClr>
                <a:schemeClr val="folHlink"/>
              </a:buClr>
              <a:buSzPct val="110000"/>
              <a:buFont typeface="Wingdings" pitchFamily="2" charset="2"/>
              <a:buChar char="§"/>
              <a:defRPr>
                <a:solidFill>
                  <a:schemeClr val="tx1"/>
                </a:solidFill>
                <a:latin typeface="+mn-lt"/>
              </a:defRPr>
            </a:lvl2pPr>
            <a:lvl3pPr marL="665163" indent="-192088" algn="l" rtl="0" eaLnBrk="1" fontAlgn="base" hangingPunct="1">
              <a:spcBef>
                <a:spcPct val="50000"/>
              </a:spcBef>
              <a:spcAft>
                <a:spcPct val="0"/>
              </a:spcAft>
              <a:buClr>
                <a:schemeClr val="folHlink"/>
              </a:buClr>
              <a:buFont typeface="Wide Latin" pitchFamily="18" charset="0"/>
              <a:buChar char="-"/>
              <a:defRPr>
                <a:solidFill>
                  <a:schemeClr val="tx1"/>
                </a:solidFill>
                <a:latin typeface="+mn-lt"/>
              </a:defRPr>
            </a:lvl3pPr>
            <a:lvl4pPr marL="1641475"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fontAlgn="auto">
              <a:spcAft>
                <a:spcPts val="0"/>
              </a:spcAft>
              <a:buNone/>
              <a:defRPr/>
            </a:pPr>
            <a:r>
              <a:rPr lang="it-IT" altLang="it-IT" sz="2000" b="1" i="1" kern="0" dirty="0"/>
              <a:t>  </a:t>
            </a:r>
            <a:r>
              <a:rPr lang="it-IT" altLang="it-IT" sz="1700" b="1" i="1" kern="0" dirty="0">
                <a:highlight>
                  <a:srgbClr val="FFFF00"/>
                </a:highlight>
              </a:rPr>
              <a:t>Linee Guida ISA 230 </a:t>
            </a:r>
          </a:p>
          <a:p>
            <a:pPr algn="just" fontAlgn="auto">
              <a:spcAft>
                <a:spcPts val="0"/>
              </a:spcAft>
              <a:defRPr/>
            </a:pPr>
            <a:r>
              <a:rPr lang="it-IT" sz="1700" b="1" kern="0" dirty="0"/>
              <a:t>Il revisore può considerare utile preparare e conservare nella documentazione della revisione, un memo riepilogativo (</a:t>
            </a:r>
            <a:r>
              <a:rPr lang="it-IT" sz="1700" b="1" kern="0" dirty="0">
                <a:highlight>
                  <a:srgbClr val="FFFF00"/>
                </a:highlight>
              </a:rPr>
              <a:t>denominato «memorandum conclusivo</a:t>
            </a:r>
            <a:r>
              <a:rPr lang="it-IT" sz="1700" b="1" kern="0" dirty="0"/>
              <a:t>»), con la descrizione degli aspetti significativi identificati durante la revisione e del modo in cui sono stati fronteggiati, o con il rinvio ad altra documentazione di revisione che fornisca tali informazioni. </a:t>
            </a:r>
          </a:p>
          <a:p>
            <a:pPr algn="just">
              <a:defRPr/>
            </a:pPr>
            <a:r>
              <a:rPr lang="it-IT" sz="1700" b="1" kern="0" dirty="0"/>
              <a:t>Detto riepilogo può facilitare riesami e ispezioni efficienti ed efficaci della documentazione della revisione, in particolare nei casi di revisioni contabili ampie e complesse. Inoltre, la preparazione di un tale riepilogo può aiutare il revisore nel tenere in considerazione aspetti significativi. </a:t>
            </a:r>
          </a:p>
          <a:p>
            <a:pPr algn="just">
              <a:defRPr/>
            </a:pPr>
            <a:r>
              <a:rPr lang="it-IT" sz="1700" b="1" kern="0" dirty="0"/>
              <a:t>Può altresì aiutare il revisore a considerare se, alla luce delle procedure di revisione svolte e delle conclusioni raggiunte, vi sia un obiettivo, contenuto in un principio di revisione applicabile nelle circostanze, che egli non è in grado di raggiungere e che gli impedirebbe la realizzazione degli obiettivi generali di revisione.</a:t>
            </a:r>
          </a:p>
          <a:p>
            <a:pPr algn="just">
              <a:defRPr/>
            </a:pPr>
            <a:endParaRPr lang="it-IT" sz="1900" b="1" kern="0" dirty="0"/>
          </a:p>
          <a:p>
            <a:pPr marL="0" indent="0" fontAlgn="auto">
              <a:spcAft>
                <a:spcPts val="0"/>
              </a:spcAft>
              <a:buNone/>
              <a:defRPr/>
            </a:pPr>
            <a:endParaRPr lang="it-IT" sz="2400" kern="0" dirty="0"/>
          </a:p>
          <a:p>
            <a:pPr marL="0" indent="0" fontAlgn="auto">
              <a:spcAft>
                <a:spcPts val="0"/>
              </a:spcAft>
              <a:buNone/>
              <a:defRPr/>
            </a:pPr>
            <a:endParaRPr lang="it-IT" sz="2400" kern="0" dirty="0"/>
          </a:p>
        </p:txBody>
      </p:sp>
    </p:spTree>
    <p:extLst>
      <p:ext uri="{BB962C8B-B14F-4D97-AF65-F5344CB8AC3E}">
        <p14:creationId xmlns:p14="http://schemas.microsoft.com/office/powerpoint/2010/main" val="36380284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E011B-CBC8-0D15-0A4F-B795A1B08BCE}"/>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2082497-EF14-0942-4202-DBCB638C934F}"/>
              </a:ext>
            </a:extLst>
          </p:cNvPr>
          <p:cNvSpPr>
            <a:spLocks noGrp="1"/>
          </p:cNvSpPr>
          <p:nvPr>
            <p:ph type="sldNum" sz="quarter" idx="10"/>
          </p:nvPr>
        </p:nvSpPr>
        <p:spPr/>
        <p:txBody>
          <a:bodyPr/>
          <a:lstStyle/>
          <a:p>
            <a:pPr>
              <a:defRPr/>
            </a:pPr>
            <a:fld id="{39CF1B48-30B5-442F-BC67-BB53F985A07E}" type="slidenum">
              <a:rPr lang="de-DE" smtClean="0"/>
              <a:pPr>
                <a:defRPr/>
              </a:pPr>
              <a:t>68</a:t>
            </a:fld>
            <a:endParaRPr lang="de-DE"/>
          </a:p>
        </p:txBody>
      </p:sp>
      <p:sp>
        <p:nvSpPr>
          <p:cNvPr id="3" name="Titolo 1">
            <a:extLst>
              <a:ext uri="{FF2B5EF4-FFF2-40B4-BE49-F238E27FC236}">
                <a16:creationId xmlns:a16="http://schemas.microsoft.com/office/drawing/2014/main" id="{B9218EC0-72DC-B49E-044B-0C0BAE2BBD5B}"/>
              </a:ext>
            </a:extLst>
          </p:cNvPr>
          <p:cNvSpPr txBox="1">
            <a:spLocks/>
          </p:cNvSpPr>
          <p:nvPr/>
        </p:nvSpPr>
        <p:spPr bwMode="auto">
          <a:xfrm>
            <a:off x="354385" y="188640"/>
            <a:ext cx="792088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r>
              <a:rPr lang="it-IT" sz="2000" b="1" kern="0" dirty="0"/>
              <a:t>CONTROLLI QUALITA’ E CARTE DA LAVORO (5)</a:t>
            </a:r>
          </a:p>
        </p:txBody>
      </p:sp>
      <p:sp>
        <p:nvSpPr>
          <p:cNvPr id="2" name="Rectangle 3">
            <a:extLst>
              <a:ext uri="{FF2B5EF4-FFF2-40B4-BE49-F238E27FC236}">
                <a16:creationId xmlns:a16="http://schemas.microsoft.com/office/drawing/2014/main" id="{69E0F35A-C878-6C65-7E55-ED7796DB405A}"/>
              </a:ext>
            </a:extLst>
          </p:cNvPr>
          <p:cNvSpPr txBox="1">
            <a:spLocks/>
          </p:cNvSpPr>
          <p:nvPr/>
        </p:nvSpPr>
        <p:spPr bwMode="auto">
          <a:xfrm>
            <a:off x="539552" y="620688"/>
            <a:ext cx="8496944" cy="4176464"/>
          </a:xfrm>
          <a:prstGeom prst="rect">
            <a:avLst/>
          </a:prstGeom>
          <a:solidFill>
            <a:srgbClr val="FFFFFF"/>
          </a:solidFill>
          <a:ln w="9525">
            <a:solidFill>
              <a:schemeClr val="tx1"/>
            </a:solidFill>
            <a:miter lim="800000"/>
            <a:headEnd/>
            <a:tailEnd/>
          </a:ln>
        </p:spPr>
        <p:txBody>
          <a:bodyPr vert="horz" wrap="square" lIns="91440" tIns="45720" rIns="91440" bIns="45720" numCol="1" anchor="t" anchorCtr="0" compatLnSpc="1">
            <a:prstTxWarp prst="textNoShape">
              <a:avLst/>
            </a:prstTxWarp>
            <a:noAutofit/>
          </a:bodyPr>
          <a:lstStyle>
            <a:lvl1pPr marL="263525" indent="-263525" algn="l" rtl="0" eaLnBrk="1" fontAlgn="base" hangingPunct="1">
              <a:spcBef>
                <a:spcPct val="50000"/>
              </a:spcBef>
              <a:spcAft>
                <a:spcPct val="0"/>
              </a:spcAft>
              <a:buClr>
                <a:schemeClr val="folHlink"/>
              </a:buClr>
              <a:buFont typeface="Wingdings" pitchFamily="2" charset="2"/>
              <a:buChar char="n"/>
              <a:defRPr>
                <a:solidFill>
                  <a:schemeClr val="tx1"/>
                </a:solidFill>
                <a:latin typeface="+mn-lt"/>
                <a:ea typeface="+mn-ea"/>
                <a:cs typeface="+mn-cs"/>
              </a:defRPr>
            </a:lvl1pPr>
            <a:lvl2pPr marL="471488" indent="-206375" algn="l" rtl="0" eaLnBrk="1" fontAlgn="base" hangingPunct="1">
              <a:spcBef>
                <a:spcPct val="50000"/>
              </a:spcBef>
              <a:spcAft>
                <a:spcPct val="0"/>
              </a:spcAft>
              <a:buClr>
                <a:schemeClr val="folHlink"/>
              </a:buClr>
              <a:buSzPct val="110000"/>
              <a:buFont typeface="Wingdings" pitchFamily="2" charset="2"/>
              <a:buChar char="§"/>
              <a:defRPr>
                <a:solidFill>
                  <a:schemeClr val="tx1"/>
                </a:solidFill>
                <a:latin typeface="+mn-lt"/>
              </a:defRPr>
            </a:lvl2pPr>
            <a:lvl3pPr marL="665163" indent="-192088" algn="l" rtl="0" eaLnBrk="1" fontAlgn="base" hangingPunct="1">
              <a:spcBef>
                <a:spcPct val="50000"/>
              </a:spcBef>
              <a:spcAft>
                <a:spcPct val="0"/>
              </a:spcAft>
              <a:buClr>
                <a:schemeClr val="folHlink"/>
              </a:buClr>
              <a:buFont typeface="Wide Latin" pitchFamily="18" charset="0"/>
              <a:buChar char="-"/>
              <a:defRPr>
                <a:solidFill>
                  <a:schemeClr val="tx1"/>
                </a:solidFill>
                <a:latin typeface="+mn-lt"/>
              </a:defRPr>
            </a:lvl3pPr>
            <a:lvl4pPr marL="1641475"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lgn="just">
              <a:buFont typeface="Wingdings" pitchFamily="2" charset="2"/>
              <a:buNone/>
            </a:pPr>
            <a:r>
              <a:rPr lang="it-IT" altLang="it-IT" sz="1600" b="1" kern="0" dirty="0">
                <a:latin typeface="+mj-lt"/>
              </a:rPr>
              <a:t>ESISTE UN MODO CORRETTO PER REDIGERE CARTE DA LAVORO ???</a:t>
            </a:r>
          </a:p>
          <a:p>
            <a:pPr marL="0" indent="0" algn="just">
              <a:buFont typeface="Wingdings" pitchFamily="2" charset="2"/>
              <a:buNone/>
            </a:pPr>
            <a:r>
              <a:rPr lang="it-IT" altLang="it-IT" sz="1600" b="1" kern="0" dirty="0">
                <a:latin typeface="+mj-lt"/>
              </a:rPr>
              <a:t>Nella pratica molti revisori organizzano la documentazione nei seguenti archivi:</a:t>
            </a:r>
          </a:p>
          <a:p>
            <a:pPr marL="476250" lvl="1" algn="just"/>
            <a:endParaRPr lang="it-IT" altLang="it-IT" sz="1600" b="1" kern="0" dirty="0">
              <a:latin typeface="+mj-lt"/>
            </a:endParaRPr>
          </a:p>
          <a:p>
            <a:pPr marL="476250" lvl="1" algn="just"/>
            <a:r>
              <a:rPr lang="it-IT" altLang="it-IT" sz="1600" b="1" kern="0" dirty="0">
                <a:highlight>
                  <a:srgbClr val="FFFF00"/>
                </a:highlight>
                <a:latin typeface="+mj-lt"/>
              </a:rPr>
              <a:t>Archivio Generale</a:t>
            </a:r>
            <a:r>
              <a:rPr lang="it-IT" altLang="it-IT" sz="1600" b="1" kern="0" dirty="0">
                <a:latin typeface="+mj-lt"/>
              </a:rPr>
              <a:t>: </a:t>
            </a:r>
            <a:r>
              <a:rPr lang="it-IT" sz="1600" b="1" spc="-5" dirty="0">
                <a:latin typeface="+mj-lt"/>
                <a:cs typeface="Carlito"/>
              </a:rPr>
              <a:t>contiene </a:t>
            </a:r>
            <a:r>
              <a:rPr lang="it-IT" sz="1600" b="1" spc="-10" dirty="0">
                <a:latin typeface="+mj-lt"/>
                <a:cs typeface="Carlito"/>
              </a:rPr>
              <a:t>informazioni </a:t>
            </a:r>
            <a:r>
              <a:rPr lang="it-IT" sz="1600" b="1" spc="-5" dirty="0">
                <a:latin typeface="+mj-lt"/>
                <a:cs typeface="Carlito"/>
              </a:rPr>
              <a:t>che potrebbero </a:t>
            </a:r>
            <a:r>
              <a:rPr lang="it-IT" sz="1600" b="1" spc="-15" dirty="0">
                <a:latin typeface="+mj-lt"/>
                <a:cs typeface="Carlito"/>
              </a:rPr>
              <a:t>rilevarsi </a:t>
            </a:r>
            <a:r>
              <a:rPr lang="it-IT" sz="1600" b="1" spc="-5" dirty="0">
                <a:latin typeface="+mj-lt"/>
                <a:cs typeface="Carlito"/>
              </a:rPr>
              <a:t>utili </a:t>
            </a:r>
            <a:r>
              <a:rPr lang="it-IT" sz="1600" b="1" dirty="0">
                <a:latin typeface="+mj-lt"/>
                <a:cs typeface="Carlito"/>
              </a:rPr>
              <a:t>e </a:t>
            </a:r>
            <a:r>
              <a:rPr lang="it-IT" sz="1600" b="1" spc="-5" dirty="0">
                <a:latin typeface="+mj-lt"/>
                <a:cs typeface="Carlito"/>
              </a:rPr>
              <a:t>importanti </a:t>
            </a:r>
            <a:r>
              <a:rPr lang="it-IT" sz="1600" b="1" dirty="0">
                <a:latin typeface="+mj-lt"/>
                <a:cs typeface="Carlito"/>
              </a:rPr>
              <a:t>per </a:t>
            </a:r>
            <a:r>
              <a:rPr lang="it-IT" sz="1600" b="1" spc="-5" dirty="0">
                <a:latin typeface="+mj-lt"/>
                <a:cs typeface="Carlito"/>
              </a:rPr>
              <a:t>più </a:t>
            </a:r>
            <a:r>
              <a:rPr lang="it-IT" sz="1600" b="1" dirty="0">
                <a:latin typeface="+mj-lt"/>
                <a:cs typeface="Carlito"/>
              </a:rPr>
              <a:t>di un </a:t>
            </a:r>
            <a:r>
              <a:rPr lang="it-IT" sz="1600" b="1" spc="-5" dirty="0">
                <a:latin typeface="+mj-lt"/>
                <a:cs typeface="Carlito"/>
              </a:rPr>
              <a:t>periodo  </a:t>
            </a:r>
            <a:r>
              <a:rPr lang="it-IT" sz="1600" b="1" spc="-10" dirty="0">
                <a:latin typeface="+mj-lt"/>
                <a:cs typeface="Carlito"/>
              </a:rPr>
              <a:t>contabile</a:t>
            </a:r>
          </a:p>
          <a:p>
            <a:pPr marL="269875" lvl="1" indent="0" algn="just">
              <a:buNone/>
            </a:pPr>
            <a:endParaRPr lang="it-IT" sz="1600" b="1" spc="-10" dirty="0">
              <a:latin typeface="+mj-lt"/>
              <a:cs typeface="Carlito"/>
            </a:endParaRPr>
          </a:p>
          <a:p>
            <a:pPr marL="476250" lvl="1" algn="just"/>
            <a:r>
              <a:rPr lang="it-IT" altLang="it-IT" sz="1600" b="1" kern="0" dirty="0">
                <a:highlight>
                  <a:srgbClr val="FFFF00"/>
                </a:highlight>
                <a:latin typeface="+mj-lt"/>
              </a:rPr>
              <a:t>Archivio permanente</a:t>
            </a:r>
            <a:r>
              <a:rPr lang="it-IT" altLang="it-IT" sz="1600" b="1" kern="0" dirty="0">
                <a:latin typeface="+mj-lt"/>
              </a:rPr>
              <a:t>: contiene le informazioni rilevanti per vari esercizi e quindi per più revisioni contabili;</a:t>
            </a:r>
          </a:p>
          <a:p>
            <a:pPr marL="476250" lvl="1" algn="just"/>
            <a:endParaRPr lang="it-IT" altLang="it-IT" sz="1600" b="1" kern="0" dirty="0">
              <a:latin typeface="+mj-lt"/>
            </a:endParaRPr>
          </a:p>
          <a:p>
            <a:pPr marL="476250" lvl="1" algn="just"/>
            <a:r>
              <a:rPr lang="it-IT" altLang="it-IT" sz="1600" b="1" kern="0" dirty="0">
                <a:highlight>
                  <a:srgbClr val="FFFF00"/>
                </a:highlight>
                <a:latin typeface="+mj-lt"/>
              </a:rPr>
              <a:t>Archivio corrente: </a:t>
            </a:r>
            <a:r>
              <a:rPr lang="it-IT" altLang="it-IT" sz="1600" b="1" kern="0" dirty="0">
                <a:latin typeface="+mj-lt"/>
              </a:rPr>
              <a:t>contiene la documentazione dei controlli effettuati e delle conclusioni raggiunte per una revisione contabile di bilancio. A seconda del tipo di impresa può essere organizzato per voci di bilancio o per cicli aziendali</a:t>
            </a:r>
          </a:p>
        </p:txBody>
      </p:sp>
      <p:sp>
        <p:nvSpPr>
          <p:cNvPr id="5" name="Freccia in giù 4">
            <a:extLst>
              <a:ext uri="{FF2B5EF4-FFF2-40B4-BE49-F238E27FC236}">
                <a16:creationId xmlns:a16="http://schemas.microsoft.com/office/drawing/2014/main" id="{21C6DEEC-22FD-037E-5F4D-CC80F1FE331C}"/>
              </a:ext>
            </a:extLst>
          </p:cNvPr>
          <p:cNvSpPr/>
          <p:nvPr/>
        </p:nvSpPr>
        <p:spPr bwMode="auto">
          <a:xfrm>
            <a:off x="4031940" y="5226205"/>
            <a:ext cx="1080120" cy="43204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6" name="CasellaDiTesto 5">
            <a:extLst>
              <a:ext uri="{FF2B5EF4-FFF2-40B4-BE49-F238E27FC236}">
                <a16:creationId xmlns:a16="http://schemas.microsoft.com/office/drawing/2014/main" id="{9C73EB65-C504-BCC4-0B2B-411A59D37041}"/>
              </a:ext>
            </a:extLst>
          </p:cNvPr>
          <p:cNvSpPr txBox="1"/>
          <p:nvPr/>
        </p:nvSpPr>
        <p:spPr>
          <a:xfrm>
            <a:off x="863932" y="5658253"/>
            <a:ext cx="7812524" cy="338554"/>
          </a:xfrm>
          <a:prstGeom prst="rect">
            <a:avLst/>
          </a:prstGeom>
          <a:solidFill>
            <a:schemeClr val="accent1">
              <a:lumMod val="90000"/>
            </a:schemeClr>
          </a:solidFill>
          <a:ln>
            <a:solidFill>
              <a:schemeClr val="tx1"/>
            </a:solidFill>
          </a:ln>
        </p:spPr>
        <p:txBody>
          <a:bodyPr wrap="square">
            <a:spAutoFit/>
          </a:bodyPr>
          <a:lstStyle/>
          <a:p>
            <a:pPr algn="ctr"/>
            <a:r>
              <a:rPr lang="it-IT" sz="1600" b="1" dirty="0">
                <a:latin typeface="+mj-lt"/>
                <a:ea typeface="Times New Roman" panose="02020603050405020304" pitchFamily="18" charset="0"/>
              </a:rPr>
              <a:t>PRINCIPIO PROPORZIONALITA’-SCALABILITA’</a:t>
            </a:r>
            <a:endParaRPr lang="it-IT" sz="1600" b="1" dirty="0">
              <a:effectLst/>
              <a:latin typeface="+mj-lt"/>
              <a:ea typeface="Times New Roman" panose="02020603050405020304" pitchFamily="18" charset="0"/>
            </a:endParaRPr>
          </a:p>
        </p:txBody>
      </p:sp>
    </p:spTree>
    <p:extLst>
      <p:ext uri="{BB962C8B-B14F-4D97-AF65-F5344CB8AC3E}">
        <p14:creationId xmlns:p14="http://schemas.microsoft.com/office/powerpoint/2010/main" val="7637976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B7AC8-DA5D-DE6C-EEF5-9CEBED150139}"/>
            </a:ext>
          </a:extLst>
        </p:cNvPr>
        <p:cNvGrpSpPr/>
        <p:nvPr/>
      </p:nvGrpSpPr>
      <p:grpSpPr>
        <a:xfrm>
          <a:off x="0" y="0"/>
          <a:ext cx="0" cy="0"/>
          <a:chOff x="0" y="0"/>
          <a:chExt cx="0" cy="0"/>
        </a:xfrm>
      </p:grpSpPr>
      <p:sp>
        <p:nvSpPr>
          <p:cNvPr id="3" name="Titolo 1">
            <a:extLst>
              <a:ext uri="{FF2B5EF4-FFF2-40B4-BE49-F238E27FC236}">
                <a16:creationId xmlns:a16="http://schemas.microsoft.com/office/drawing/2014/main" id="{FE0D965E-5AF3-ECCA-EC64-BFB2BFE6FE99}"/>
              </a:ext>
            </a:extLst>
          </p:cNvPr>
          <p:cNvSpPr txBox="1">
            <a:spLocks/>
          </p:cNvSpPr>
          <p:nvPr/>
        </p:nvSpPr>
        <p:spPr bwMode="auto">
          <a:xfrm>
            <a:off x="354385" y="188640"/>
            <a:ext cx="792088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r>
              <a:rPr lang="it-IT" sz="2000" b="1" kern="0" dirty="0"/>
              <a:t>CONTROLLI QUALITA’ E CARTE DA LAVORO (6)</a:t>
            </a:r>
          </a:p>
        </p:txBody>
      </p:sp>
      <p:sp>
        <p:nvSpPr>
          <p:cNvPr id="2" name="Segnaposto numero diapositiva 3">
            <a:extLst>
              <a:ext uri="{FF2B5EF4-FFF2-40B4-BE49-F238E27FC236}">
                <a16:creationId xmlns:a16="http://schemas.microsoft.com/office/drawing/2014/main" id="{8B860051-D2F9-E967-6034-15D0BDEFB917}"/>
              </a:ext>
            </a:extLst>
          </p:cNvPr>
          <p:cNvSpPr txBox="1">
            <a:spLocks/>
          </p:cNvSpPr>
          <p:nvPr/>
        </p:nvSpPr>
        <p:spPr bwMode="auto">
          <a:xfrm>
            <a:off x="4458841" y="6980392"/>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69</a:t>
            </a:fld>
            <a:endParaRPr lang="de-DE"/>
          </a:p>
        </p:txBody>
      </p:sp>
      <p:sp>
        <p:nvSpPr>
          <p:cNvPr id="5" name="Segnaposto numero diapositiva 3">
            <a:extLst>
              <a:ext uri="{FF2B5EF4-FFF2-40B4-BE49-F238E27FC236}">
                <a16:creationId xmlns:a16="http://schemas.microsoft.com/office/drawing/2014/main" id="{548DC564-FB19-59BE-BA55-CA563B8E54A3}"/>
              </a:ext>
            </a:extLst>
          </p:cNvPr>
          <p:cNvSpPr txBox="1">
            <a:spLocks/>
          </p:cNvSpPr>
          <p:nvPr/>
        </p:nvSpPr>
        <p:spPr bwMode="auto">
          <a:xfrm>
            <a:off x="4458841" y="6980392"/>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69</a:t>
            </a:fld>
            <a:endParaRPr lang="de-DE"/>
          </a:p>
        </p:txBody>
      </p:sp>
      <p:sp>
        <p:nvSpPr>
          <p:cNvPr id="6" name="Titolo 1">
            <a:extLst>
              <a:ext uri="{FF2B5EF4-FFF2-40B4-BE49-F238E27FC236}">
                <a16:creationId xmlns:a16="http://schemas.microsoft.com/office/drawing/2014/main" id="{B2D96B79-E002-CFBA-F128-D715A1DF9314}"/>
              </a:ext>
            </a:extLst>
          </p:cNvPr>
          <p:cNvSpPr>
            <a:spLocks noGrp="1"/>
          </p:cNvSpPr>
          <p:nvPr>
            <p:ph type="title"/>
          </p:nvPr>
        </p:nvSpPr>
        <p:spPr>
          <a:xfrm>
            <a:off x="611560" y="496417"/>
            <a:ext cx="7920880" cy="637118"/>
          </a:xfrm>
        </p:spPr>
        <p:txBody>
          <a:bodyPr/>
          <a:lstStyle/>
          <a:p>
            <a:r>
              <a:rPr lang="it-IT" sz="2000" b="1" dirty="0"/>
              <a:t>APPROCCIO METODOLOGICO CARTE DA LAVORO (1)</a:t>
            </a:r>
          </a:p>
        </p:txBody>
      </p:sp>
      <p:sp>
        <p:nvSpPr>
          <p:cNvPr id="7" name="Rettangolo 7">
            <a:extLst>
              <a:ext uri="{FF2B5EF4-FFF2-40B4-BE49-F238E27FC236}">
                <a16:creationId xmlns:a16="http://schemas.microsoft.com/office/drawing/2014/main" id="{F5F82C60-A92E-6E96-96DD-33695BEB6495}"/>
              </a:ext>
            </a:extLst>
          </p:cNvPr>
          <p:cNvSpPr/>
          <p:nvPr/>
        </p:nvSpPr>
        <p:spPr>
          <a:xfrm>
            <a:off x="272606" y="1681503"/>
            <a:ext cx="8763890" cy="2039020"/>
          </a:xfrm>
          <a:prstGeom prst="rect">
            <a:avLst/>
          </a:prstGeom>
          <a:noFill/>
          <a:ln w="9528" cap="flat">
            <a:solidFill>
              <a:srgbClr val="000000"/>
            </a:solidFill>
            <a:prstDash val="solid"/>
            <a:miter/>
          </a:ln>
        </p:spPr>
        <p:txBody>
          <a:bodyPr vert="horz" wrap="square" lIns="68580" tIns="34290" rIns="68580" bIns="3429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latin typeface="+mn-lt"/>
                <a:cs typeface="Arial" pitchFamily="34"/>
              </a:rPr>
              <a:t>Il Consiglio Nazionale dei Dottori Commercialisti ed Esperti Contabili (CNDCEC) ha pubblicato il documento</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600" b="0" i="0" u="none" strike="noStrike" kern="1200" cap="none" spc="0" baseline="0" dirty="0">
                <a:solidFill>
                  <a:srgbClr val="000000"/>
                </a:solidFill>
                <a:uFillTx/>
                <a:latin typeface="+mn-lt"/>
                <a:cs typeface="Arial" pitchFamily="34"/>
              </a:rPr>
              <a:t> </a:t>
            </a:r>
            <a:r>
              <a:rPr lang="it-IT" sz="1600" b="1" i="0" u="none" strike="noStrike" kern="1200" cap="none" spc="0" baseline="0" dirty="0">
                <a:solidFill>
                  <a:srgbClr val="000000"/>
                </a:solidFill>
                <a:uFillTx/>
                <a:latin typeface="+mn-lt"/>
                <a:cs typeface="Arial" pitchFamily="34"/>
              </a:rPr>
              <a:t>“Approccio metodologico alla revisione legale affidata al collegio sindacale nelle imprese di minori dimensioni”,(Versione definitiva 19/04/2018) </a:t>
            </a:r>
            <a:r>
              <a:rPr lang="it-IT" sz="1600" b="0" i="0" u="none" strike="noStrike" kern="1200" cap="none" spc="0" baseline="0" dirty="0">
                <a:solidFill>
                  <a:srgbClr val="000000"/>
                </a:solidFill>
                <a:uFillTx/>
                <a:latin typeface="+mn-lt"/>
                <a:cs typeface="Arial" pitchFamily="34"/>
              </a:rPr>
              <a:t> </a:t>
            </a:r>
            <a:r>
              <a:rPr lang="it-IT" sz="1600" b="1" i="0" u="none" strike="noStrike" kern="1200" cap="none" spc="0" baseline="0" dirty="0">
                <a:solidFill>
                  <a:srgbClr val="000000"/>
                </a:solidFill>
                <a:uFillTx/>
                <a:latin typeface="+mn-lt"/>
                <a:cs typeface="Arial" pitchFamily="34"/>
              </a:rPr>
              <a:t>che ha sostituito per le revisioni effettuate a partire dal 1° gennaio 2018, la guida “L’applicazione dei principi di revisione internazionali (ISA Italia) alle imprese di dimensioni minori”, pubblicata nel dicembre 2015, </a:t>
            </a:r>
          </a:p>
        </p:txBody>
      </p:sp>
      <p:sp>
        <p:nvSpPr>
          <p:cNvPr id="8" name="CasellaDiTesto 8">
            <a:extLst>
              <a:ext uri="{FF2B5EF4-FFF2-40B4-BE49-F238E27FC236}">
                <a16:creationId xmlns:a16="http://schemas.microsoft.com/office/drawing/2014/main" id="{E8EED5FB-A518-AB3B-B6D6-5DC77BCCC47C}"/>
              </a:ext>
            </a:extLst>
          </p:cNvPr>
          <p:cNvSpPr txBox="1"/>
          <p:nvPr/>
        </p:nvSpPr>
        <p:spPr>
          <a:xfrm>
            <a:off x="313640" y="3858209"/>
            <a:ext cx="8743944" cy="2223686"/>
          </a:xfrm>
          <a:prstGeom prst="rect">
            <a:avLst/>
          </a:prstGeom>
          <a:solidFill>
            <a:schemeClr val="accent1">
              <a:lumMod val="90000"/>
            </a:schemeClr>
          </a:solidFill>
          <a:ln w="9528" cap="flat">
            <a:solidFill>
              <a:srgbClr val="000000"/>
            </a:solidFill>
            <a:prstDash val="solid"/>
            <a:miter/>
          </a:ln>
        </p:spPr>
        <p:txBody>
          <a:bodyPr vert="horz" wrap="square" lIns="68580" tIns="34290" rIns="68580" bIns="3429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000" b="0" i="0" u="none" strike="noStrike" kern="1200" cap="none" spc="0" baseline="0" dirty="0">
                <a:solidFill>
                  <a:srgbClr val="000000"/>
                </a:solidFill>
                <a:uFillTx/>
                <a:latin typeface="Calibri"/>
              </a:rPr>
              <a:t>Il corposo volume, </a:t>
            </a:r>
            <a:r>
              <a:rPr lang="it-IT" sz="2000" b="1" i="0" u="none" strike="noStrike" kern="1200" cap="none" spc="0" baseline="0" dirty="0">
                <a:solidFill>
                  <a:srgbClr val="000000"/>
                </a:solidFill>
                <a:uFillTx/>
                <a:latin typeface="Calibri"/>
              </a:rPr>
              <a:t>ben 336 pagine</a:t>
            </a:r>
            <a:r>
              <a:rPr lang="it-IT" sz="2000" b="0" i="0" u="none" strike="noStrike" kern="1200" cap="none" spc="0" baseline="0" dirty="0">
                <a:solidFill>
                  <a:srgbClr val="000000"/>
                </a:solidFill>
                <a:uFillTx/>
                <a:latin typeface="Calibri"/>
              </a:rPr>
              <a:t>, si articola </a:t>
            </a:r>
            <a:r>
              <a:rPr lang="it-IT" sz="2000" b="1" i="0" u="none" strike="noStrike" kern="1200" cap="none" spc="0" baseline="0" dirty="0">
                <a:solidFill>
                  <a:srgbClr val="000000"/>
                </a:solidFill>
                <a:uFillTx/>
                <a:latin typeface="Calibri"/>
              </a:rPr>
              <a:t>in 27 capitoli </a:t>
            </a:r>
            <a:r>
              <a:rPr lang="it-IT" sz="2000" b="0" i="0" u="none" strike="noStrike" kern="1200" cap="none" spc="0" baseline="0" dirty="0">
                <a:solidFill>
                  <a:srgbClr val="000000"/>
                </a:solidFill>
                <a:uFillTx/>
                <a:latin typeface="Calibri"/>
              </a:rPr>
              <a:t>che partendo dalle fonti normative della revisione legale e dalla loro evoluzione, passano in rassegna l’intero processo di revisione, dall’accettazione e mantenimento dell’incarico fino all’emissione della relazione di revisione e al controllo della qualità del lavoro svolto.</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2000" b="0" i="0" u="none" strike="noStrike" kern="1200" cap="none" spc="0" baseline="0" dirty="0">
                <a:solidFill>
                  <a:srgbClr val="000000"/>
                </a:solidFill>
                <a:uFillTx/>
                <a:latin typeface="Calibri"/>
              </a:rPr>
              <a:t> </a:t>
            </a:r>
            <a:r>
              <a:rPr lang="it-IT" sz="2000" b="1" i="0" u="none" strike="noStrike" kern="1200" cap="none" spc="0" baseline="0" dirty="0">
                <a:solidFill>
                  <a:srgbClr val="000000"/>
                </a:solidFill>
                <a:uFillTx/>
                <a:latin typeface="Calibri"/>
              </a:rPr>
              <a:t>Separatamente, a corredo della guida, il CNDCEC ha pubblicato anche n. 63 “carte di lavoro</a:t>
            </a:r>
          </a:p>
        </p:txBody>
      </p:sp>
    </p:spTree>
    <p:extLst>
      <p:ext uri="{BB962C8B-B14F-4D97-AF65-F5344CB8AC3E}">
        <p14:creationId xmlns:p14="http://schemas.microsoft.com/office/powerpoint/2010/main" val="549514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835BD-B6BE-EE1E-E2C4-9AC145DB5A5A}"/>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DBA8BE06-88D0-29FB-A95B-7BB332701704}"/>
              </a:ext>
            </a:extLst>
          </p:cNvPr>
          <p:cNvSpPr>
            <a:spLocks noGrp="1"/>
          </p:cNvSpPr>
          <p:nvPr>
            <p:ph type="sldNum" sz="quarter" idx="10"/>
          </p:nvPr>
        </p:nvSpPr>
        <p:spPr/>
        <p:txBody>
          <a:bodyPr/>
          <a:lstStyle/>
          <a:p>
            <a:pPr>
              <a:defRPr/>
            </a:pPr>
            <a:fld id="{39CF1B48-30B5-442F-BC67-BB53F985A07E}" type="slidenum">
              <a:rPr lang="de-DE" smtClean="0"/>
              <a:pPr>
                <a:defRPr/>
              </a:pPr>
              <a:t>7</a:t>
            </a:fld>
            <a:endParaRPr lang="de-DE"/>
          </a:p>
        </p:txBody>
      </p:sp>
      <p:sp>
        <p:nvSpPr>
          <p:cNvPr id="8" name="CasellaDiTesto 7">
            <a:extLst>
              <a:ext uri="{FF2B5EF4-FFF2-40B4-BE49-F238E27FC236}">
                <a16:creationId xmlns:a16="http://schemas.microsoft.com/office/drawing/2014/main" id="{CD6614F2-220C-81D8-DF13-0DCA60D914CD}"/>
              </a:ext>
            </a:extLst>
          </p:cNvPr>
          <p:cNvSpPr txBox="1"/>
          <p:nvPr/>
        </p:nvSpPr>
        <p:spPr>
          <a:xfrm>
            <a:off x="140087" y="547707"/>
            <a:ext cx="8280920" cy="338554"/>
          </a:xfrm>
          <a:prstGeom prst="rect">
            <a:avLst/>
          </a:prstGeom>
          <a:solidFill>
            <a:srgbClr val="FFFF00"/>
          </a:solidFill>
          <a:ln>
            <a:solidFill>
              <a:schemeClr val="tx1"/>
            </a:solidFill>
          </a:ln>
        </p:spPr>
        <p:txBody>
          <a:bodyPr wrap="square" rtlCol="0">
            <a:spAutoFit/>
          </a:bodyPr>
          <a:lstStyle/>
          <a:p>
            <a:pPr algn="just"/>
            <a:r>
              <a:rPr lang="it-IT" sz="1600" b="1" dirty="0"/>
              <a:t>MEF</a:t>
            </a:r>
          </a:p>
        </p:txBody>
      </p:sp>
      <p:sp>
        <p:nvSpPr>
          <p:cNvPr id="11" name="CasellaDiTesto 10">
            <a:extLst>
              <a:ext uri="{FF2B5EF4-FFF2-40B4-BE49-F238E27FC236}">
                <a16:creationId xmlns:a16="http://schemas.microsoft.com/office/drawing/2014/main" id="{08A95A76-A5D5-9244-4661-AFCB3C2D4E43}"/>
              </a:ext>
            </a:extLst>
          </p:cNvPr>
          <p:cNvSpPr txBox="1"/>
          <p:nvPr/>
        </p:nvSpPr>
        <p:spPr>
          <a:xfrm>
            <a:off x="140086" y="4365105"/>
            <a:ext cx="8678233" cy="584775"/>
          </a:xfrm>
          <a:prstGeom prst="rect">
            <a:avLst/>
          </a:prstGeom>
          <a:noFill/>
          <a:ln>
            <a:solidFill>
              <a:schemeClr val="tx1"/>
            </a:solidFill>
          </a:ln>
        </p:spPr>
        <p:txBody>
          <a:bodyPr wrap="square">
            <a:spAutoFit/>
          </a:bodyPr>
          <a:lstStyle/>
          <a:p>
            <a:r>
              <a:rPr lang="it-IT" sz="1600" b="1" dirty="0"/>
              <a:t>Comunicazione MEF del 08/09/25 «OBBLIGO COMUNICAZIONE DELLA PEC PER GLI ISCRITTI AL REGISTRO»</a:t>
            </a:r>
          </a:p>
        </p:txBody>
      </p:sp>
      <p:sp>
        <p:nvSpPr>
          <p:cNvPr id="13" name="CasellaDiTesto 12">
            <a:extLst>
              <a:ext uri="{FF2B5EF4-FFF2-40B4-BE49-F238E27FC236}">
                <a16:creationId xmlns:a16="http://schemas.microsoft.com/office/drawing/2014/main" id="{C56EF95B-4E97-00C3-C59D-E6071BD72C7D}"/>
              </a:ext>
            </a:extLst>
          </p:cNvPr>
          <p:cNvSpPr txBox="1"/>
          <p:nvPr/>
        </p:nvSpPr>
        <p:spPr>
          <a:xfrm>
            <a:off x="115977" y="1010154"/>
            <a:ext cx="8712968" cy="830997"/>
          </a:xfrm>
          <a:prstGeom prst="rect">
            <a:avLst/>
          </a:prstGeom>
          <a:noFill/>
          <a:ln>
            <a:solidFill>
              <a:schemeClr val="tx1"/>
            </a:solidFill>
          </a:ln>
        </p:spPr>
        <p:txBody>
          <a:bodyPr wrap="square">
            <a:spAutoFit/>
          </a:bodyPr>
          <a:lstStyle/>
          <a:p>
            <a:pPr algn="just"/>
            <a:r>
              <a:rPr lang="it-IT" sz="1600" b="1" dirty="0"/>
              <a:t>Determina MEF RR13 del 31/01/25 ADOTTATO IL PRINCIPIO DI ATTESTAZIONE DELLA RENDICONTAZIONE DI SOSTENIBILITA’ Standard on </a:t>
            </a:r>
            <a:r>
              <a:rPr lang="it-IT" sz="1600" b="1" dirty="0" err="1"/>
              <a:t>Sustainability</a:t>
            </a:r>
            <a:r>
              <a:rPr lang="it-IT" sz="1600" b="1" dirty="0"/>
              <a:t> Assurance Engagement - SSAE (Italia)»</a:t>
            </a:r>
          </a:p>
        </p:txBody>
      </p:sp>
      <p:sp>
        <p:nvSpPr>
          <p:cNvPr id="15" name="CasellaDiTesto 14">
            <a:extLst>
              <a:ext uri="{FF2B5EF4-FFF2-40B4-BE49-F238E27FC236}">
                <a16:creationId xmlns:a16="http://schemas.microsoft.com/office/drawing/2014/main" id="{D314F0B9-5793-CF03-090C-33905096F65C}"/>
              </a:ext>
            </a:extLst>
          </p:cNvPr>
          <p:cNvSpPr txBox="1"/>
          <p:nvPr/>
        </p:nvSpPr>
        <p:spPr>
          <a:xfrm>
            <a:off x="115977" y="1859982"/>
            <a:ext cx="8702343" cy="1329902"/>
          </a:xfrm>
          <a:prstGeom prst="rect">
            <a:avLst/>
          </a:prstGeom>
          <a:noFill/>
          <a:ln>
            <a:solidFill>
              <a:schemeClr val="tx1"/>
            </a:solidFill>
          </a:ln>
        </p:spPr>
        <p:txBody>
          <a:bodyPr wrap="square">
            <a:spAutoFit/>
          </a:bodyPr>
          <a:lstStyle/>
          <a:p>
            <a:pPr algn="just"/>
            <a:r>
              <a:rPr lang="it-IT" sz="1600" b="1" dirty="0"/>
              <a:t>Determina MEF RR 12 del 31/01/25 «ADOZIONE DEL PRINCIPIO IN MATERIA DI DEONTOLOGIA PROFESSIONALE, RISERVATEZZA E SEGRETO PROFESSIONALE, NONCHE’ DI INDIPENDENZA E OBIETTIVITA’ DEL SOGGETTO INCARICATO DELLA ATTESTAZIONE SULLA RENDICONTAZIONE DI SOSTENIBILITA’</a:t>
            </a:r>
          </a:p>
        </p:txBody>
      </p:sp>
      <p:sp>
        <p:nvSpPr>
          <p:cNvPr id="18" name="CasellaDiTesto 17">
            <a:extLst>
              <a:ext uri="{FF2B5EF4-FFF2-40B4-BE49-F238E27FC236}">
                <a16:creationId xmlns:a16="http://schemas.microsoft.com/office/drawing/2014/main" id="{8FF1A898-96F1-1FD1-3D03-A355F2FAA2BA}"/>
              </a:ext>
            </a:extLst>
          </p:cNvPr>
          <p:cNvSpPr txBox="1"/>
          <p:nvPr/>
        </p:nvSpPr>
        <p:spPr>
          <a:xfrm>
            <a:off x="140087" y="3189884"/>
            <a:ext cx="8712968" cy="1077218"/>
          </a:xfrm>
          <a:prstGeom prst="rect">
            <a:avLst/>
          </a:prstGeom>
          <a:noFill/>
          <a:ln>
            <a:solidFill>
              <a:schemeClr val="tx1"/>
            </a:solidFill>
          </a:ln>
        </p:spPr>
        <p:txBody>
          <a:bodyPr wrap="square">
            <a:spAutoFit/>
          </a:bodyPr>
          <a:lstStyle/>
          <a:p>
            <a:pPr algn="just">
              <a:spcAft>
                <a:spcPts val="600"/>
              </a:spcAft>
              <a:buNone/>
            </a:pPr>
            <a:r>
              <a:rPr lang="it-IT" sz="1600" b="1" i="0" dirty="0">
                <a:solidFill>
                  <a:srgbClr val="19191A"/>
                </a:solidFill>
                <a:effectLst/>
                <a:latin typeface="+mj-lt"/>
              </a:rPr>
              <a:t>DECRETO ABILITAZIONE SOSTENIBILITA’, Pubblicato sulla GU n. 51 del 3/3/2025 il DM 19/2/2025 relativo all’abilitazione dei revisori legali, in tre diverse fasi, allo svolgimento dell’attività di attestazione della conformità della rendicontazione di sostenibilità</a:t>
            </a:r>
          </a:p>
        </p:txBody>
      </p:sp>
      <p:sp>
        <p:nvSpPr>
          <p:cNvPr id="10" name="Titolo 1">
            <a:extLst>
              <a:ext uri="{FF2B5EF4-FFF2-40B4-BE49-F238E27FC236}">
                <a16:creationId xmlns:a16="http://schemas.microsoft.com/office/drawing/2014/main" id="{16440E1A-F85B-C9D2-BC03-46A3EAF093DC}"/>
              </a:ext>
            </a:extLst>
          </p:cNvPr>
          <p:cNvSpPr>
            <a:spLocks noGrp="1"/>
          </p:cNvSpPr>
          <p:nvPr>
            <p:ph type="title"/>
          </p:nvPr>
        </p:nvSpPr>
        <p:spPr>
          <a:xfrm>
            <a:off x="328840" y="172269"/>
            <a:ext cx="7056437" cy="307777"/>
          </a:xfrm>
        </p:spPr>
        <p:txBody>
          <a:bodyPr/>
          <a:lstStyle/>
          <a:p>
            <a:r>
              <a:rPr lang="it-IT" sz="2000" b="1" dirty="0"/>
              <a:t>DOCUMENTI- LINEE GUIDE DI RIFERIMENTO (3)</a:t>
            </a:r>
          </a:p>
        </p:txBody>
      </p:sp>
      <p:sp>
        <p:nvSpPr>
          <p:cNvPr id="14" name="CasellaDiTesto 13">
            <a:extLst>
              <a:ext uri="{FF2B5EF4-FFF2-40B4-BE49-F238E27FC236}">
                <a16:creationId xmlns:a16="http://schemas.microsoft.com/office/drawing/2014/main" id="{8A8554E1-81D8-7350-2B9B-00997212C00D}"/>
              </a:ext>
            </a:extLst>
          </p:cNvPr>
          <p:cNvSpPr txBox="1"/>
          <p:nvPr/>
        </p:nvSpPr>
        <p:spPr>
          <a:xfrm>
            <a:off x="140086" y="5047883"/>
            <a:ext cx="8712968" cy="646331"/>
          </a:xfrm>
          <a:prstGeom prst="rect">
            <a:avLst/>
          </a:prstGeom>
          <a:noFill/>
          <a:ln>
            <a:solidFill>
              <a:schemeClr val="tx1"/>
            </a:solidFill>
          </a:ln>
        </p:spPr>
        <p:txBody>
          <a:bodyPr wrap="square">
            <a:spAutoFit/>
          </a:bodyPr>
          <a:lstStyle/>
          <a:p>
            <a:r>
              <a:rPr lang="it-IT" sz="1800" b="1" dirty="0">
                <a:latin typeface="+mn-lt"/>
                <a:ea typeface="Calibri" panose="020F0502020204030204" pitchFamily="34" charset="0"/>
                <a:cs typeface="Arial" panose="020B0604020202020204" pitchFamily="34" charset="0"/>
              </a:rPr>
              <a:t>Determina del Ragioniere Generale dello Stato del 25 settembre 2025 è stato fissato al 1° ottobre 2025 </a:t>
            </a:r>
            <a:endParaRPr lang="it-IT" sz="1800" dirty="0"/>
          </a:p>
        </p:txBody>
      </p:sp>
    </p:spTree>
    <p:extLst>
      <p:ext uri="{BB962C8B-B14F-4D97-AF65-F5344CB8AC3E}">
        <p14:creationId xmlns:p14="http://schemas.microsoft.com/office/powerpoint/2010/main" val="2333900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164AC-3344-7DE3-79DF-28E1FECEF9B8}"/>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2098E6E5-4243-7B0A-D92A-1A7B57CD2216}"/>
              </a:ext>
            </a:extLst>
          </p:cNvPr>
          <p:cNvSpPr>
            <a:spLocks noGrp="1"/>
          </p:cNvSpPr>
          <p:nvPr>
            <p:ph type="sldNum" sz="quarter" idx="10"/>
          </p:nvPr>
        </p:nvSpPr>
        <p:spPr/>
        <p:txBody>
          <a:bodyPr/>
          <a:lstStyle/>
          <a:p>
            <a:pPr>
              <a:defRPr/>
            </a:pPr>
            <a:fld id="{39CF1B48-30B5-442F-BC67-BB53F985A07E}" type="slidenum">
              <a:rPr lang="de-DE" smtClean="0"/>
              <a:pPr>
                <a:defRPr/>
              </a:pPr>
              <a:t>70</a:t>
            </a:fld>
            <a:endParaRPr lang="de-DE"/>
          </a:p>
        </p:txBody>
      </p:sp>
      <p:sp>
        <p:nvSpPr>
          <p:cNvPr id="3" name="Titolo 1">
            <a:extLst>
              <a:ext uri="{FF2B5EF4-FFF2-40B4-BE49-F238E27FC236}">
                <a16:creationId xmlns:a16="http://schemas.microsoft.com/office/drawing/2014/main" id="{03A4DC8C-ED63-B89C-5E95-9BECCB6336F0}"/>
              </a:ext>
            </a:extLst>
          </p:cNvPr>
          <p:cNvSpPr txBox="1">
            <a:spLocks/>
          </p:cNvSpPr>
          <p:nvPr/>
        </p:nvSpPr>
        <p:spPr bwMode="auto">
          <a:xfrm>
            <a:off x="354385" y="188640"/>
            <a:ext cx="792088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r>
              <a:rPr lang="it-IT" sz="2000" b="1" kern="0" dirty="0"/>
              <a:t>CONTROLLI QUALITA’ E CARTE DA LAVORO (7)</a:t>
            </a:r>
          </a:p>
        </p:txBody>
      </p:sp>
      <p:sp>
        <p:nvSpPr>
          <p:cNvPr id="2" name="Segnaposto contenuto 2">
            <a:extLst>
              <a:ext uri="{FF2B5EF4-FFF2-40B4-BE49-F238E27FC236}">
                <a16:creationId xmlns:a16="http://schemas.microsoft.com/office/drawing/2014/main" id="{B3B1F74E-32FA-99BF-BAAB-00BA8CD883CA}"/>
              </a:ext>
            </a:extLst>
          </p:cNvPr>
          <p:cNvSpPr txBox="1"/>
          <p:nvPr/>
        </p:nvSpPr>
        <p:spPr>
          <a:xfrm>
            <a:off x="241786" y="908720"/>
            <a:ext cx="8650694" cy="4752528"/>
          </a:xfrm>
          <a:prstGeom prst="rect">
            <a:avLst/>
          </a:prstGeom>
          <a:noFill/>
          <a:ln cap="flat">
            <a:solidFill>
              <a:schemeClr val="tx1"/>
            </a:solidFill>
          </a:ln>
        </p:spPr>
        <p:txBody>
          <a:bodyPr vert="horz" wrap="square" lIns="91440" tIns="45720" rIns="91440" bIns="45720" anchor="t" anchorCtr="1" compatLnSpc="1">
            <a:normAutofit/>
          </a:bodyPr>
          <a:lstStyle/>
          <a:p>
            <a:pPr marL="0" marR="0" lvl="0" indent="0" algn="just" defTabSz="914400" rtl="0" fontAlgn="auto" hangingPunct="1">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dirty="0">
                <a:solidFill>
                  <a:srgbClr val="000000"/>
                </a:solidFill>
                <a:uFillTx/>
                <a:latin typeface="+mn-lt"/>
              </a:rPr>
              <a:t>Il </a:t>
            </a:r>
            <a:r>
              <a:rPr lang="it-IT" sz="1800" b="0" i="0" u="none" strike="noStrike" kern="1200" cap="none" spc="0" baseline="0" dirty="0">
                <a:uFillTx/>
                <a:latin typeface="+mn-lt"/>
              </a:rPr>
              <a:t>15 gennaio 2020 il CNDCEC pubblica la versione definitiva:</a:t>
            </a:r>
          </a:p>
          <a:p>
            <a:pPr marL="0" marR="0" lvl="0" indent="0" algn="just" defTabSz="914400" rtl="0" fontAlgn="auto" hangingPunct="1">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dirty="0">
                <a:uFillTx/>
                <a:latin typeface="+mn-lt"/>
              </a:rPr>
              <a:t> </a:t>
            </a:r>
            <a:br>
              <a:rPr lang="it-IT" sz="1800" b="0" i="0" u="none" strike="noStrike" kern="1200" cap="none" spc="0" baseline="0" dirty="0">
                <a:uFillTx/>
                <a:latin typeface="+mn-lt"/>
              </a:rPr>
            </a:br>
            <a:r>
              <a:rPr lang="it-IT" sz="1800" b="1" i="1" u="none" strike="noStrike" kern="1200" cap="none" spc="0" baseline="0" dirty="0">
                <a:uFillTx/>
                <a:latin typeface="+mn-lt"/>
              </a:rPr>
              <a:t>La revisione legale nelle nano-imprese - Riflessioni e strumenti operativi</a:t>
            </a:r>
            <a:r>
              <a:rPr lang="it-IT" sz="1800" b="0" i="0" u="none" strike="noStrike" kern="1200" cap="none" spc="0" baseline="0" dirty="0">
                <a:uFillTx/>
                <a:latin typeface="+mn-lt"/>
              </a:rPr>
              <a:t>, con l’intento di fornire strumenti di supporto nello svolgimento degli incarichi di revisione dei bilanci delle nano-imprese nell’ambito degli attuali standard professionali di riferimento, scegliendo le tecniche di revisione più appropriate alle peculiarità dell’incarico.</a:t>
            </a:r>
          </a:p>
          <a:p>
            <a:pPr marL="0" marR="0" lvl="0" indent="0" algn="just" defTabSz="914400" rtl="0" fontAlgn="auto" hangingPunct="1">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dirty="0">
              <a:uFillTx/>
              <a:latin typeface="+mn-lt"/>
            </a:endParaRPr>
          </a:p>
          <a:p>
            <a:pPr marL="0" marR="0" lvl="0" indent="0" algn="just" defTabSz="914400" rtl="0" fontAlgn="auto" hangingPunct="1">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dirty="0">
                <a:uFillTx/>
                <a:latin typeface="+mn-lt"/>
              </a:rPr>
              <a:t>Il nuovo documento  da interpretarsi congiuntamente alla guida dello stesso CNDCEC titolata </a:t>
            </a:r>
            <a:r>
              <a:rPr lang="it-IT" sz="1800" b="1" i="1" u="none" strike="noStrike" kern="1200" cap="none" spc="0" baseline="0" dirty="0">
                <a:uFillTx/>
                <a:latin typeface="+mn-lt"/>
              </a:rPr>
              <a:t>Approccio metodologico alla revisione legale affidata al collegio sindacale nelle imprese di minori dimensioni</a:t>
            </a:r>
            <a:r>
              <a:rPr lang="it-IT" sz="1800" b="0" i="0" u="none" strike="noStrike" kern="1200" cap="none" spc="0" baseline="0" dirty="0">
                <a:uFillTx/>
                <a:latin typeface="+mn-lt"/>
              </a:rPr>
              <a:t> - identifica la nano-impresa sia per le sue dimensioni che per le caratteristiche qualitative. </a:t>
            </a:r>
          </a:p>
          <a:p>
            <a:pPr marL="0" marR="0" lvl="0" indent="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it-IT" sz="2200" b="0" i="0" u="none" strike="noStrike" kern="1200" cap="none" spc="0" baseline="0" dirty="0">
              <a:solidFill>
                <a:srgbClr val="000000"/>
              </a:solidFill>
              <a:uFillTx/>
              <a:latin typeface="Calibri"/>
            </a:endParaRPr>
          </a:p>
        </p:txBody>
      </p:sp>
    </p:spTree>
    <p:extLst>
      <p:ext uri="{BB962C8B-B14F-4D97-AF65-F5344CB8AC3E}">
        <p14:creationId xmlns:p14="http://schemas.microsoft.com/office/powerpoint/2010/main" val="37039998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5113A-333E-9F46-9DEF-8452151EB70B}"/>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50A5171C-13FE-D085-54C4-4D7F19CBDAB6}"/>
              </a:ext>
            </a:extLst>
          </p:cNvPr>
          <p:cNvSpPr>
            <a:spLocks noGrp="1"/>
          </p:cNvSpPr>
          <p:nvPr>
            <p:ph type="sldNum" sz="quarter" idx="10"/>
          </p:nvPr>
        </p:nvSpPr>
        <p:spPr/>
        <p:txBody>
          <a:bodyPr/>
          <a:lstStyle/>
          <a:p>
            <a:pPr>
              <a:defRPr/>
            </a:pPr>
            <a:fld id="{39CF1B48-30B5-442F-BC67-BB53F985A07E}" type="slidenum">
              <a:rPr lang="de-DE" smtClean="0"/>
              <a:pPr>
                <a:defRPr/>
              </a:pPr>
              <a:t>71</a:t>
            </a:fld>
            <a:endParaRPr lang="de-DE"/>
          </a:p>
        </p:txBody>
      </p:sp>
      <p:sp>
        <p:nvSpPr>
          <p:cNvPr id="3" name="Titolo 1">
            <a:extLst>
              <a:ext uri="{FF2B5EF4-FFF2-40B4-BE49-F238E27FC236}">
                <a16:creationId xmlns:a16="http://schemas.microsoft.com/office/drawing/2014/main" id="{1902553F-063F-3871-FA5C-F8058D848589}"/>
              </a:ext>
            </a:extLst>
          </p:cNvPr>
          <p:cNvSpPr txBox="1">
            <a:spLocks/>
          </p:cNvSpPr>
          <p:nvPr/>
        </p:nvSpPr>
        <p:spPr bwMode="auto">
          <a:xfrm>
            <a:off x="354385" y="188640"/>
            <a:ext cx="792088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r>
              <a:rPr lang="it-IT" sz="2000" b="1" kern="0" dirty="0"/>
              <a:t>CONTROLLI QUALITA’ E CARTE DA LAVORO (8)</a:t>
            </a:r>
          </a:p>
        </p:txBody>
      </p:sp>
      <p:sp>
        <p:nvSpPr>
          <p:cNvPr id="2" name="Segnaposto numero diapositiva 3">
            <a:extLst>
              <a:ext uri="{FF2B5EF4-FFF2-40B4-BE49-F238E27FC236}">
                <a16:creationId xmlns:a16="http://schemas.microsoft.com/office/drawing/2014/main" id="{D5019AA4-4177-CA47-ED0D-B97FCA42C23A}"/>
              </a:ext>
            </a:extLst>
          </p:cNvPr>
          <p:cNvSpPr txBox="1">
            <a:spLocks/>
          </p:cNvSpPr>
          <p:nvPr/>
        </p:nvSpPr>
        <p:spPr bwMode="auto">
          <a:xfrm>
            <a:off x="4314825" y="700832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71</a:t>
            </a:fld>
            <a:endParaRPr lang="de-DE"/>
          </a:p>
        </p:txBody>
      </p:sp>
      <p:sp>
        <p:nvSpPr>
          <p:cNvPr id="5" name="Ovale 4">
            <a:extLst>
              <a:ext uri="{FF2B5EF4-FFF2-40B4-BE49-F238E27FC236}">
                <a16:creationId xmlns:a16="http://schemas.microsoft.com/office/drawing/2014/main" id="{0665000A-5C1A-AC4C-10DD-51A5532860CA}"/>
              </a:ext>
            </a:extLst>
          </p:cNvPr>
          <p:cNvSpPr/>
          <p:nvPr/>
        </p:nvSpPr>
        <p:spPr>
          <a:xfrm>
            <a:off x="3131840" y="1412776"/>
            <a:ext cx="621137" cy="386444"/>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A</a:t>
            </a:r>
          </a:p>
        </p:txBody>
      </p:sp>
      <p:sp>
        <p:nvSpPr>
          <p:cNvPr id="6" name="CasellaDiTesto 12">
            <a:extLst>
              <a:ext uri="{FF2B5EF4-FFF2-40B4-BE49-F238E27FC236}">
                <a16:creationId xmlns:a16="http://schemas.microsoft.com/office/drawing/2014/main" id="{4CF67FEF-8B33-7505-6FA2-5F6B92A97AD5}"/>
              </a:ext>
            </a:extLst>
          </p:cNvPr>
          <p:cNvSpPr txBox="1"/>
          <p:nvPr/>
        </p:nvSpPr>
        <p:spPr>
          <a:xfrm>
            <a:off x="3851920" y="1412776"/>
            <a:ext cx="1232620" cy="369332"/>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Verdana" panose="020B0604030504040204" pitchFamily="34" charset="0"/>
              </a:rPr>
              <a:t>DATI</a:t>
            </a:r>
          </a:p>
        </p:txBody>
      </p:sp>
      <p:sp>
        <p:nvSpPr>
          <p:cNvPr id="7" name="Ovale 6">
            <a:extLst>
              <a:ext uri="{FF2B5EF4-FFF2-40B4-BE49-F238E27FC236}">
                <a16:creationId xmlns:a16="http://schemas.microsoft.com/office/drawing/2014/main" id="{3132C809-1A1A-501B-52AA-6B676D77B86F}"/>
              </a:ext>
            </a:extLst>
          </p:cNvPr>
          <p:cNvSpPr/>
          <p:nvPr/>
        </p:nvSpPr>
        <p:spPr>
          <a:xfrm>
            <a:off x="3161474" y="2010476"/>
            <a:ext cx="561868" cy="386444"/>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B</a:t>
            </a:r>
          </a:p>
        </p:txBody>
      </p:sp>
      <p:sp>
        <p:nvSpPr>
          <p:cNvPr id="8" name="CasellaDiTesto 12">
            <a:extLst>
              <a:ext uri="{FF2B5EF4-FFF2-40B4-BE49-F238E27FC236}">
                <a16:creationId xmlns:a16="http://schemas.microsoft.com/office/drawing/2014/main" id="{76580565-62C4-C901-53F6-B5FD6FCB8BF3}"/>
              </a:ext>
            </a:extLst>
          </p:cNvPr>
          <p:cNvSpPr txBox="1"/>
          <p:nvPr/>
        </p:nvSpPr>
        <p:spPr>
          <a:xfrm>
            <a:off x="3851920" y="1907514"/>
            <a:ext cx="4968552" cy="369332"/>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Verdana" panose="020B0604030504040204" pitchFamily="34" charset="0"/>
              </a:rPr>
              <a:t>ATTIVITA’ PRELIMINARI</a:t>
            </a:r>
          </a:p>
        </p:txBody>
      </p:sp>
      <p:sp>
        <p:nvSpPr>
          <p:cNvPr id="9" name="Ovale 8">
            <a:extLst>
              <a:ext uri="{FF2B5EF4-FFF2-40B4-BE49-F238E27FC236}">
                <a16:creationId xmlns:a16="http://schemas.microsoft.com/office/drawing/2014/main" id="{FD1F2DFB-8A7F-F3EA-158C-3D554FBFAB33}"/>
              </a:ext>
            </a:extLst>
          </p:cNvPr>
          <p:cNvSpPr/>
          <p:nvPr/>
        </p:nvSpPr>
        <p:spPr>
          <a:xfrm>
            <a:off x="3115541" y="2497701"/>
            <a:ext cx="607801" cy="36933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C</a:t>
            </a:r>
          </a:p>
        </p:txBody>
      </p:sp>
      <p:sp>
        <p:nvSpPr>
          <p:cNvPr id="10" name="CasellaDiTesto 12">
            <a:extLst>
              <a:ext uri="{FF2B5EF4-FFF2-40B4-BE49-F238E27FC236}">
                <a16:creationId xmlns:a16="http://schemas.microsoft.com/office/drawing/2014/main" id="{15894194-961B-F735-AAF7-C51F9121D84F}"/>
              </a:ext>
            </a:extLst>
          </p:cNvPr>
          <p:cNvSpPr txBox="1"/>
          <p:nvPr/>
        </p:nvSpPr>
        <p:spPr>
          <a:xfrm>
            <a:off x="3838245" y="2458599"/>
            <a:ext cx="4982228" cy="369332"/>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Verdana" panose="020B0604030504040204" pitchFamily="34" charset="0"/>
              </a:rPr>
              <a:t>PIANIFICAZIONE</a:t>
            </a:r>
          </a:p>
        </p:txBody>
      </p:sp>
      <p:sp>
        <p:nvSpPr>
          <p:cNvPr id="11" name="Ovale 10">
            <a:extLst>
              <a:ext uri="{FF2B5EF4-FFF2-40B4-BE49-F238E27FC236}">
                <a16:creationId xmlns:a16="http://schemas.microsoft.com/office/drawing/2014/main" id="{FD7A5A2E-2F69-26D1-C55E-C9E46170D222}"/>
              </a:ext>
            </a:extLst>
          </p:cNvPr>
          <p:cNvSpPr/>
          <p:nvPr/>
        </p:nvSpPr>
        <p:spPr>
          <a:xfrm>
            <a:off x="3127787" y="3048786"/>
            <a:ext cx="611935" cy="403310"/>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D</a:t>
            </a:r>
          </a:p>
        </p:txBody>
      </p:sp>
      <p:sp>
        <p:nvSpPr>
          <p:cNvPr id="12" name="CasellaDiTesto 11">
            <a:extLst>
              <a:ext uri="{FF2B5EF4-FFF2-40B4-BE49-F238E27FC236}">
                <a16:creationId xmlns:a16="http://schemas.microsoft.com/office/drawing/2014/main" id="{4F90CD1F-C483-EF7B-0B6A-7308280A3886}"/>
              </a:ext>
            </a:extLst>
          </p:cNvPr>
          <p:cNvSpPr txBox="1"/>
          <p:nvPr/>
        </p:nvSpPr>
        <p:spPr>
          <a:xfrm>
            <a:off x="3845990" y="3018288"/>
            <a:ext cx="4982228" cy="369332"/>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Verdana" panose="020B0604030504040204" pitchFamily="34" charset="0"/>
              </a:rPr>
              <a:t>ESECUZIONE</a:t>
            </a:r>
          </a:p>
        </p:txBody>
      </p:sp>
      <p:sp>
        <p:nvSpPr>
          <p:cNvPr id="13" name="Ovale 12">
            <a:extLst>
              <a:ext uri="{FF2B5EF4-FFF2-40B4-BE49-F238E27FC236}">
                <a16:creationId xmlns:a16="http://schemas.microsoft.com/office/drawing/2014/main" id="{B260DC20-374E-6D0D-24E0-C8644836D401}"/>
              </a:ext>
            </a:extLst>
          </p:cNvPr>
          <p:cNvSpPr/>
          <p:nvPr/>
        </p:nvSpPr>
        <p:spPr>
          <a:xfrm>
            <a:off x="3180299" y="3565513"/>
            <a:ext cx="559423" cy="403309"/>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E</a:t>
            </a:r>
          </a:p>
        </p:txBody>
      </p:sp>
      <p:sp>
        <p:nvSpPr>
          <p:cNvPr id="14" name="CasellaDiTesto 12">
            <a:extLst>
              <a:ext uri="{FF2B5EF4-FFF2-40B4-BE49-F238E27FC236}">
                <a16:creationId xmlns:a16="http://schemas.microsoft.com/office/drawing/2014/main" id="{AFE072CF-BF02-87C2-DFD8-000B1CDB23D9}"/>
              </a:ext>
            </a:extLst>
          </p:cNvPr>
          <p:cNvSpPr txBox="1"/>
          <p:nvPr/>
        </p:nvSpPr>
        <p:spPr>
          <a:xfrm>
            <a:off x="3845990" y="3529991"/>
            <a:ext cx="4997718" cy="369332"/>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Verdana" panose="020B0604030504040204" pitchFamily="34" charset="0"/>
              </a:rPr>
              <a:t>COMPLETAMENTO</a:t>
            </a:r>
          </a:p>
        </p:txBody>
      </p:sp>
      <p:sp>
        <p:nvSpPr>
          <p:cNvPr id="15" name="Ovale 14">
            <a:extLst>
              <a:ext uri="{FF2B5EF4-FFF2-40B4-BE49-F238E27FC236}">
                <a16:creationId xmlns:a16="http://schemas.microsoft.com/office/drawing/2014/main" id="{A0FE66E8-DA05-457D-70C5-786F2FBA10EF}"/>
              </a:ext>
            </a:extLst>
          </p:cNvPr>
          <p:cNvSpPr/>
          <p:nvPr/>
        </p:nvSpPr>
        <p:spPr>
          <a:xfrm>
            <a:off x="3136703" y="4116599"/>
            <a:ext cx="603019" cy="403308"/>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F</a:t>
            </a:r>
          </a:p>
        </p:txBody>
      </p:sp>
      <p:sp>
        <p:nvSpPr>
          <p:cNvPr id="16" name="CasellaDiTesto 12">
            <a:extLst>
              <a:ext uri="{FF2B5EF4-FFF2-40B4-BE49-F238E27FC236}">
                <a16:creationId xmlns:a16="http://schemas.microsoft.com/office/drawing/2014/main" id="{9A0C314F-A184-A90E-F927-755471E52011}"/>
              </a:ext>
            </a:extLst>
          </p:cNvPr>
          <p:cNvSpPr txBox="1"/>
          <p:nvPr/>
        </p:nvSpPr>
        <p:spPr>
          <a:xfrm>
            <a:off x="3840907" y="4105069"/>
            <a:ext cx="5002801" cy="369332"/>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Verdana" panose="020B0604030504040204" pitchFamily="34" charset="0"/>
              </a:rPr>
              <a:t>VERIFICHE PERIODICHE</a:t>
            </a:r>
          </a:p>
        </p:txBody>
      </p:sp>
      <p:sp>
        <p:nvSpPr>
          <p:cNvPr id="17" name="Ovale 16">
            <a:extLst>
              <a:ext uri="{FF2B5EF4-FFF2-40B4-BE49-F238E27FC236}">
                <a16:creationId xmlns:a16="http://schemas.microsoft.com/office/drawing/2014/main" id="{6C97BA5C-CF82-49EE-C5C1-BBA3E87661A9}"/>
              </a:ext>
            </a:extLst>
          </p:cNvPr>
          <p:cNvSpPr/>
          <p:nvPr/>
        </p:nvSpPr>
        <p:spPr>
          <a:xfrm>
            <a:off x="3118584" y="4633325"/>
            <a:ext cx="621138" cy="405690"/>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G</a:t>
            </a:r>
          </a:p>
        </p:txBody>
      </p:sp>
      <p:sp>
        <p:nvSpPr>
          <p:cNvPr id="18" name="CasellaDiTesto 12">
            <a:extLst>
              <a:ext uri="{FF2B5EF4-FFF2-40B4-BE49-F238E27FC236}">
                <a16:creationId xmlns:a16="http://schemas.microsoft.com/office/drawing/2014/main" id="{A846E46C-70C3-F80F-2AFB-016A7B370F1A}"/>
              </a:ext>
            </a:extLst>
          </p:cNvPr>
          <p:cNvSpPr txBox="1"/>
          <p:nvPr/>
        </p:nvSpPr>
        <p:spPr>
          <a:xfrm>
            <a:off x="3861341" y="4655318"/>
            <a:ext cx="4959131" cy="369332"/>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Verdana" panose="020B0604030504040204" pitchFamily="34" charset="0"/>
              </a:rPr>
              <a:t>PERMANENT FILE</a:t>
            </a:r>
          </a:p>
        </p:txBody>
      </p:sp>
      <p:sp>
        <p:nvSpPr>
          <p:cNvPr id="19" name="Ovale 18">
            <a:extLst>
              <a:ext uri="{FF2B5EF4-FFF2-40B4-BE49-F238E27FC236}">
                <a16:creationId xmlns:a16="http://schemas.microsoft.com/office/drawing/2014/main" id="{5EC6B6FE-939B-7DD0-ED78-38A7A0B58A75}"/>
              </a:ext>
            </a:extLst>
          </p:cNvPr>
          <p:cNvSpPr/>
          <p:nvPr/>
        </p:nvSpPr>
        <p:spPr>
          <a:xfrm>
            <a:off x="3107925" y="5194282"/>
            <a:ext cx="631797" cy="419382"/>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Z</a:t>
            </a:r>
          </a:p>
        </p:txBody>
      </p:sp>
      <p:sp>
        <p:nvSpPr>
          <p:cNvPr id="20" name="CasellaDiTesto 12">
            <a:extLst>
              <a:ext uri="{FF2B5EF4-FFF2-40B4-BE49-F238E27FC236}">
                <a16:creationId xmlns:a16="http://schemas.microsoft.com/office/drawing/2014/main" id="{3078EEBA-F42D-E5EA-9C7F-0BB633DCDED4}"/>
              </a:ext>
            </a:extLst>
          </p:cNvPr>
          <p:cNvSpPr txBox="1"/>
          <p:nvPr/>
        </p:nvSpPr>
        <p:spPr>
          <a:xfrm>
            <a:off x="3868478" y="5176460"/>
            <a:ext cx="4959131" cy="369332"/>
          </a:xfrm>
          <a:prstGeom prst="rect">
            <a:avLst/>
          </a:prstGeom>
          <a:noFill/>
          <a:ln w="9528" cap="flat">
            <a:solidFill>
              <a:srgbClr val="000000"/>
            </a:solidFill>
            <a:prstDash val="solid"/>
            <a:miter/>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dirty="0">
                <a:solidFill>
                  <a:srgbClr val="000000"/>
                </a:solidFill>
                <a:uFillTx/>
                <a:ea typeface="Verdana" panose="020B0604030504040204" pitchFamily="34" charset="0"/>
              </a:rPr>
              <a:t>CARTE DA LAVORO DEFINITIVE</a:t>
            </a:r>
          </a:p>
        </p:txBody>
      </p:sp>
      <p:sp>
        <p:nvSpPr>
          <p:cNvPr id="21" name="Titolo 1">
            <a:extLst>
              <a:ext uri="{FF2B5EF4-FFF2-40B4-BE49-F238E27FC236}">
                <a16:creationId xmlns:a16="http://schemas.microsoft.com/office/drawing/2014/main" id="{D04FB196-3B5E-A520-7ECC-E55E63E84ADD}"/>
              </a:ext>
            </a:extLst>
          </p:cNvPr>
          <p:cNvSpPr>
            <a:spLocks noGrp="1"/>
          </p:cNvSpPr>
          <p:nvPr>
            <p:ph type="title"/>
          </p:nvPr>
        </p:nvSpPr>
        <p:spPr>
          <a:xfrm>
            <a:off x="467544" y="689018"/>
            <a:ext cx="7920880" cy="307777"/>
          </a:xfrm>
        </p:spPr>
        <p:txBody>
          <a:bodyPr/>
          <a:lstStyle/>
          <a:p>
            <a:r>
              <a:rPr lang="it-IT" sz="2000" b="1" dirty="0"/>
              <a:t>TOOL GESTIONE DEGLI INCARICHI -10 maggio 2024</a:t>
            </a:r>
          </a:p>
        </p:txBody>
      </p:sp>
    </p:spTree>
    <p:extLst>
      <p:ext uri="{BB962C8B-B14F-4D97-AF65-F5344CB8AC3E}">
        <p14:creationId xmlns:p14="http://schemas.microsoft.com/office/powerpoint/2010/main" val="24106063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CEBE4-2599-F90E-4BD2-E0E82E49F306}"/>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506F0659-F2E0-0C96-047A-5275E21A25D4}"/>
              </a:ext>
            </a:extLst>
          </p:cNvPr>
          <p:cNvSpPr>
            <a:spLocks noGrp="1"/>
          </p:cNvSpPr>
          <p:nvPr>
            <p:ph type="sldNum" sz="quarter" idx="10"/>
          </p:nvPr>
        </p:nvSpPr>
        <p:spPr/>
        <p:txBody>
          <a:bodyPr/>
          <a:lstStyle/>
          <a:p>
            <a:pPr>
              <a:defRPr/>
            </a:pPr>
            <a:fld id="{39CF1B48-30B5-442F-BC67-BB53F985A07E}" type="slidenum">
              <a:rPr lang="de-DE" smtClean="0"/>
              <a:pPr>
                <a:defRPr/>
              </a:pPr>
              <a:t>72</a:t>
            </a:fld>
            <a:endParaRPr lang="de-DE"/>
          </a:p>
        </p:txBody>
      </p:sp>
      <p:sp>
        <p:nvSpPr>
          <p:cNvPr id="3" name="Titolo 1">
            <a:extLst>
              <a:ext uri="{FF2B5EF4-FFF2-40B4-BE49-F238E27FC236}">
                <a16:creationId xmlns:a16="http://schemas.microsoft.com/office/drawing/2014/main" id="{8C88F8CE-1552-FB19-94C6-48DA888ECAB5}"/>
              </a:ext>
            </a:extLst>
          </p:cNvPr>
          <p:cNvSpPr txBox="1">
            <a:spLocks/>
          </p:cNvSpPr>
          <p:nvPr/>
        </p:nvSpPr>
        <p:spPr bwMode="auto">
          <a:xfrm>
            <a:off x="354385" y="188640"/>
            <a:ext cx="792088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r>
              <a:rPr lang="it-IT" sz="2000" b="1" kern="0" dirty="0"/>
              <a:t>CONTROLLI QUALITA’ E CARTE DA LAVORO (4)</a:t>
            </a:r>
          </a:p>
        </p:txBody>
      </p:sp>
      <p:sp>
        <p:nvSpPr>
          <p:cNvPr id="5" name="CasellaDiTesto 4">
            <a:extLst>
              <a:ext uri="{FF2B5EF4-FFF2-40B4-BE49-F238E27FC236}">
                <a16:creationId xmlns:a16="http://schemas.microsoft.com/office/drawing/2014/main" id="{78BFCC6F-4F54-5C69-95B5-FA630FF68991}"/>
              </a:ext>
            </a:extLst>
          </p:cNvPr>
          <p:cNvSpPr txBox="1"/>
          <p:nvPr/>
        </p:nvSpPr>
        <p:spPr>
          <a:xfrm>
            <a:off x="323528" y="260648"/>
            <a:ext cx="8672342" cy="400110"/>
          </a:xfrm>
          <a:prstGeom prst="rect">
            <a:avLst/>
          </a:prstGeom>
          <a:solidFill>
            <a:srgbClr val="FFFF00"/>
          </a:solidFill>
          <a:ln>
            <a:solidFill>
              <a:schemeClr val="tx1"/>
            </a:solidFill>
          </a:ln>
        </p:spPr>
        <p:txBody>
          <a:bodyPr wrap="square" rtlCol="0">
            <a:spAutoFit/>
          </a:bodyPr>
          <a:lstStyle/>
          <a:p>
            <a:pPr algn="ctr"/>
            <a:r>
              <a:rPr lang="it-IT" sz="2000" b="1" dirty="0">
                <a:latin typeface="+mj-lt"/>
                <a:cs typeface="Arial" panose="020B0604020202020204" pitchFamily="34" charset="0"/>
              </a:rPr>
              <a:t>MODALITA’ ORGANIZZARE CARTE DA LAVORO</a:t>
            </a:r>
          </a:p>
        </p:txBody>
      </p:sp>
      <p:sp>
        <p:nvSpPr>
          <p:cNvPr id="6" name="CasellaDiTesto 5">
            <a:extLst>
              <a:ext uri="{FF2B5EF4-FFF2-40B4-BE49-F238E27FC236}">
                <a16:creationId xmlns:a16="http://schemas.microsoft.com/office/drawing/2014/main" id="{9ECA1C1E-E510-C1EA-4046-A33345C0DCBC}"/>
              </a:ext>
            </a:extLst>
          </p:cNvPr>
          <p:cNvSpPr txBox="1"/>
          <p:nvPr/>
        </p:nvSpPr>
        <p:spPr>
          <a:xfrm>
            <a:off x="179512" y="1091101"/>
            <a:ext cx="2638159" cy="341632"/>
          </a:xfrm>
          <a:prstGeom prst="rect">
            <a:avLst/>
          </a:prstGeom>
          <a:solidFill>
            <a:srgbClr val="FFC000"/>
          </a:solidFill>
          <a:ln>
            <a:solidFill>
              <a:schemeClr val="tx1">
                <a:lumMod val="65000"/>
                <a:lumOff val="35000"/>
              </a:schemeClr>
            </a:solidFill>
          </a:ln>
        </p:spPr>
        <p:txBody>
          <a:bodyPr wrap="square" rtlCol="0">
            <a:spAutoFit/>
          </a:bodyPr>
          <a:lstStyle/>
          <a:p>
            <a:pPr algn="ctr">
              <a:lnSpc>
                <a:spcPct val="90000"/>
              </a:lnSpc>
              <a:spcBef>
                <a:spcPts val="600"/>
              </a:spcBef>
            </a:pPr>
            <a:r>
              <a:rPr lang="it-IT" sz="1800" b="1" dirty="0">
                <a:latin typeface="Arial" panose="020B0604020202020204" pitchFamily="34" charset="0"/>
                <a:cs typeface="Arial" panose="020B0604020202020204" pitchFamily="34" charset="0"/>
              </a:rPr>
              <a:t>PERIODICA</a:t>
            </a:r>
          </a:p>
        </p:txBody>
      </p:sp>
      <p:sp>
        <p:nvSpPr>
          <p:cNvPr id="7" name="CasellaDiTesto 6">
            <a:extLst>
              <a:ext uri="{FF2B5EF4-FFF2-40B4-BE49-F238E27FC236}">
                <a16:creationId xmlns:a16="http://schemas.microsoft.com/office/drawing/2014/main" id="{FE9906B2-EB7D-101A-D045-C22A9600A2E4}"/>
              </a:ext>
            </a:extLst>
          </p:cNvPr>
          <p:cNvSpPr txBox="1"/>
          <p:nvPr/>
        </p:nvSpPr>
        <p:spPr>
          <a:xfrm>
            <a:off x="6582059" y="1047189"/>
            <a:ext cx="2544609" cy="341632"/>
          </a:xfrm>
          <a:prstGeom prst="rect">
            <a:avLst/>
          </a:prstGeom>
          <a:solidFill>
            <a:srgbClr val="FFC000"/>
          </a:solidFill>
          <a:ln>
            <a:solidFill>
              <a:schemeClr val="tx1">
                <a:lumMod val="65000"/>
                <a:lumOff val="35000"/>
              </a:schemeClr>
            </a:solidFill>
          </a:ln>
        </p:spPr>
        <p:txBody>
          <a:bodyPr wrap="square" rtlCol="0">
            <a:spAutoFit/>
          </a:bodyPr>
          <a:lstStyle/>
          <a:p>
            <a:pPr algn="ctr">
              <a:lnSpc>
                <a:spcPct val="90000"/>
              </a:lnSpc>
              <a:spcBef>
                <a:spcPts val="600"/>
              </a:spcBef>
            </a:pPr>
            <a:r>
              <a:rPr lang="it-IT" sz="1800" b="1" dirty="0">
                <a:latin typeface="Arial" panose="020B0604020202020204" pitchFamily="34" charset="0"/>
                <a:cs typeface="Arial" panose="020B0604020202020204" pitchFamily="34" charset="0"/>
              </a:rPr>
              <a:t>ANNUALE</a:t>
            </a:r>
          </a:p>
        </p:txBody>
      </p:sp>
      <p:sp>
        <p:nvSpPr>
          <p:cNvPr id="8" name="CasellaDiTesto 7">
            <a:extLst>
              <a:ext uri="{FF2B5EF4-FFF2-40B4-BE49-F238E27FC236}">
                <a16:creationId xmlns:a16="http://schemas.microsoft.com/office/drawing/2014/main" id="{19A45A59-7F3D-803E-01D4-924CF8AC2FC5}"/>
              </a:ext>
            </a:extLst>
          </p:cNvPr>
          <p:cNvSpPr txBox="1"/>
          <p:nvPr/>
        </p:nvSpPr>
        <p:spPr>
          <a:xfrm>
            <a:off x="6615169" y="1698751"/>
            <a:ext cx="2544608" cy="646331"/>
          </a:xfrm>
          <a:prstGeom prst="rect">
            <a:avLst/>
          </a:prstGeom>
          <a:solidFill>
            <a:schemeClr val="accent1">
              <a:lumMod val="90000"/>
            </a:schemeClr>
          </a:solidFill>
          <a:ln>
            <a:solidFill>
              <a:schemeClr val="tx1"/>
            </a:solidFill>
          </a:ln>
        </p:spPr>
        <p:txBody>
          <a:bodyPr wrap="square" rtlCol="0">
            <a:spAutoFit/>
          </a:bodyPr>
          <a:lstStyle/>
          <a:p>
            <a:pPr algn="ctr"/>
            <a:r>
              <a:rPr lang="it-IT" sz="1800" b="1" dirty="0"/>
              <a:t>FASCICOLO BILANCIO</a:t>
            </a:r>
          </a:p>
        </p:txBody>
      </p:sp>
      <p:sp>
        <p:nvSpPr>
          <p:cNvPr id="9" name="CasellaDiTesto 8">
            <a:extLst>
              <a:ext uri="{FF2B5EF4-FFF2-40B4-BE49-F238E27FC236}">
                <a16:creationId xmlns:a16="http://schemas.microsoft.com/office/drawing/2014/main" id="{8009A03B-6763-7880-6AA9-8ED8D16B2B30}"/>
              </a:ext>
            </a:extLst>
          </p:cNvPr>
          <p:cNvSpPr txBox="1"/>
          <p:nvPr/>
        </p:nvSpPr>
        <p:spPr>
          <a:xfrm>
            <a:off x="107504" y="1651584"/>
            <a:ext cx="2614733" cy="646331"/>
          </a:xfrm>
          <a:prstGeom prst="rect">
            <a:avLst/>
          </a:prstGeom>
          <a:solidFill>
            <a:schemeClr val="accent1">
              <a:lumMod val="90000"/>
            </a:schemeClr>
          </a:solidFill>
          <a:ln>
            <a:solidFill>
              <a:schemeClr val="tx1"/>
            </a:solidFill>
          </a:ln>
        </p:spPr>
        <p:txBody>
          <a:bodyPr wrap="square" rtlCol="0">
            <a:spAutoFit/>
          </a:bodyPr>
          <a:lstStyle/>
          <a:p>
            <a:pPr algn="ctr"/>
            <a:r>
              <a:rPr lang="it-IT" sz="1800" b="1" dirty="0"/>
              <a:t>BILANCI PERIODICI</a:t>
            </a:r>
          </a:p>
        </p:txBody>
      </p:sp>
      <p:sp>
        <p:nvSpPr>
          <p:cNvPr id="10" name="Ovale 9">
            <a:extLst>
              <a:ext uri="{FF2B5EF4-FFF2-40B4-BE49-F238E27FC236}">
                <a16:creationId xmlns:a16="http://schemas.microsoft.com/office/drawing/2014/main" id="{6C8078B9-10F2-880A-9049-F87C7CC5B668}"/>
              </a:ext>
            </a:extLst>
          </p:cNvPr>
          <p:cNvSpPr/>
          <p:nvPr/>
        </p:nvSpPr>
        <p:spPr>
          <a:xfrm>
            <a:off x="34331" y="2860734"/>
            <a:ext cx="347804" cy="280233"/>
          </a:xfrm>
          <a:prstGeom prst="ellipse">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prstClr val="black"/>
                </a:solidFill>
                <a:effectLst/>
                <a:uLnTx/>
                <a:uFillTx/>
                <a:latin typeface="Calibri"/>
                <a:ea typeface="+mn-ea"/>
                <a:cs typeface="+mn-cs"/>
              </a:rPr>
              <a:t>1</a:t>
            </a:r>
          </a:p>
        </p:txBody>
      </p:sp>
      <p:sp>
        <p:nvSpPr>
          <p:cNvPr id="11" name="Ovale 10">
            <a:extLst>
              <a:ext uri="{FF2B5EF4-FFF2-40B4-BE49-F238E27FC236}">
                <a16:creationId xmlns:a16="http://schemas.microsoft.com/office/drawing/2014/main" id="{33A8BF58-ED9C-05E4-54DF-54801BE7B9FD}"/>
              </a:ext>
            </a:extLst>
          </p:cNvPr>
          <p:cNvSpPr/>
          <p:nvPr/>
        </p:nvSpPr>
        <p:spPr>
          <a:xfrm>
            <a:off x="58713" y="3640449"/>
            <a:ext cx="347802" cy="280232"/>
          </a:xfrm>
          <a:prstGeom prst="ellipse">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prstClr val="black"/>
                </a:solidFill>
                <a:effectLst/>
                <a:uLnTx/>
                <a:uFillTx/>
                <a:latin typeface="Calibri"/>
                <a:ea typeface="+mn-ea"/>
                <a:cs typeface="+mn-cs"/>
              </a:rPr>
              <a:t>2</a:t>
            </a:r>
          </a:p>
        </p:txBody>
      </p:sp>
      <p:sp>
        <p:nvSpPr>
          <p:cNvPr id="12" name="CasellaDiTesto 11">
            <a:extLst>
              <a:ext uri="{FF2B5EF4-FFF2-40B4-BE49-F238E27FC236}">
                <a16:creationId xmlns:a16="http://schemas.microsoft.com/office/drawing/2014/main" id="{88BDB1AB-8F14-19F2-FAF2-873C075AB053}"/>
              </a:ext>
            </a:extLst>
          </p:cNvPr>
          <p:cNvSpPr txBox="1"/>
          <p:nvPr/>
        </p:nvSpPr>
        <p:spPr>
          <a:xfrm>
            <a:off x="6786449" y="2440654"/>
            <a:ext cx="2358419" cy="1323439"/>
          </a:xfrm>
          <a:prstGeom prst="rect">
            <a:avLst/>
          </a:prstGeom>
          <a:noFill/>
          <a:ln>
            <a:solidFill>
              <a:srgbClr val="02060A"/>
            </a:solidFill>
          </a:ln>
        </p:spPr>
        <p:txBody>
          <a:bodyPr wrap="square" rtlCol="0">
            <a:spAutoFit/>
          </a:bodyPr>
          <a:lstStyle/>
          <a:p>
            <a:r>
              <a:rPr lang="it-IT" sz="1600" b="1" dirty="0"/>
              <a:t>Procedure a Supporto Emissione Giudizio</a:t>
            </a:r>
          </a:p>
          <a:p>
            <a:r>
              <a:rPr lang="it-IT" sz="1600" b="1" dirty="0"/>
              <a:t>(Procedure Fase </a:t>
            </a:r>
            <a:r>
              <a:rPr lang="it-IT" sz="1600" b="1" dirty="0" err="1"/>
              <a:t>Final</a:t>
            </a:r>
            <a:r>
              <a:rPr lang="it-IT" sz="1600" b="1" dirty="0"/>
              <a:t>) </a:t>
            </a:r>
          </a:p>
        </p:txBody>
      </p:sp>
      <p:sp>
        <p:nvSpPr>
          <p:cNvPr id="13" name="CasellaDiTesto 12">
            <a:extLst>
              <a:ext uri="{FF2B5EF4-FFF2-40B4-BE49-F238E27FC236}">
                <a16:creationId xmlns:a16="http://schemas.microsoft.com/office/drawing/2014/main" id="{F227209A-C807-1993-1EEE-4A4B7FDA2D19}"/>
              </a:ext>
            </a:extLst>
          </p:cNvPr>
          <p:cNvSpPr txBox="1"/>
          <p:nvPr/>
        </p:nvSpPr>
        <p:spPr>
          <a:xfrm>
            <a:off x="6793581" y="4167442"/>
            <a:ext cx="2358419" cy="830997"/>
          </a:xfrm>
          <a:prstGeom prst="rect">
            <a:avLst/>
          </a:prstGeom>
          <a:noFill/>
          <a:ln>
            <a:solidFill>
              <a:schemeClr val="tx1"/>
            </a:solidFill>
          </a:ln>
        </p:spPr>
        <p:txBody>
          <a:bodyPr wrap="square" rtlCol="0">
            <a:spAutoFit/>
          </a:bodyPr>
          <a:lstStyle/>
          <a:p>
            <a:r>
              <a:rPr lang="it-IT" sz="1600" b="1" dirty="0"/>
              <a:t>Focus: criticità del bilancio e relative novità normative </a:t>
            </a:r>
          </a:p>
        </p:txBody>
      </p:sp>
      <p:sp>
        <p:nvSpPr>
          <p:cNvPr id="14" name="CasellaDiTesto 13">
            <a:extLst>
              <a:ext uri="{FF2B5EF4-FFF2-40B4-BE49-F238E27FC236}">
                <a16:creationId xmlns:a16="http://schemas.microsoft.com/office/drawing/2014/main" id="{AE725B3F-C558-76AD-6047-0622A31227CC}"/>
              </a:ext>
            </a:extLst>
          </p:cNvPr>
          <p:cNvSpPr txBox="1"/>
          <p:nvPr/>
        </p:nvSpPr>
        <p:spPr>
          <a:xfrm>
            <a:off x="434217" y="2575077"/>
            <a:ext cx="2358419" cy="338554"/>
          </a:xfrm>
          <a:prstGeom prst="rect">
            <a:avLst/>
          </a:prstGeom>
          <a:noFill/>
          <a:ln>
            <a:solidFill>
              <a:srgbClr val="02060A"/>
            </a:solidFill>
          </a:ln>
        </p:spPr>
        <p:txBody>
          <a:bodyPr wrap="square" rtlCol="0">
            <a:spAutoFit/>
          </a:bodyPr>
          <a:lstStyle/>
          <a:p>
            <a:r>
              <a:rPr lang="it-IT" sz="1600" b="1" dirty="0"/>
              <a:t>Quale Periodicità?</a:t>
            </a:r>
          </a:p>
        </p:txBody>
      </p:sp>
      <p:sp>
        <p:nvSpPr>
          <p:cNvPr id="15" name="CasellaDiTesto 14">
            <a:extLst>
              <a:ext uri="{FF2B5EF4-FFF2-40B4-BE49-F238E27FC236}">
                <a16:creationId xmlns:a16="http://schemas.microsoft.com/office/drawing/2014/main" id="{97AD090F-4CFC-6AB1-4C3B-A198F3A8C944}"/>
              </a:ext>
            </a:extLst>
          </p:cNvPr>
          <p:cNvSpPr txBox="1"/>
          <p:nvPr/>
        </p:nvSpPr>
        <p:spPr>
          <a:xfrm>
            <a:off x="434217" y="3326619"/>
            <a:ext cx="2358419" cy="1077218"/>
          </a:xfrm>
          <a:prstGeom prst="rect">
            <a:avLst/>
          </a:prstGeom>
          <a:noFill/>
          <a:ln>
            <a:solidFill>
              <a:srgbClr val="02060A"/>
            </a:solidFill>
          </a:ln>
        </p:spPr>
        <p:txBody>
          <a:bodyPr wrap="square" rtlCol="0">
            <a:spAutoFit/>
          </a:bodyPr>
          <a:lstStyle/>
          <a:p>
            <a:r>
              <a:rPr lang="it-IT" sz="1600" b="1" dirty="0"/>
              <a:t>Quali procedure come da programma Piano Revisione</a:t>
            </a:r>
          </a:p>
        </p:txBody>
      </p:sp>
      <p:sp>
        <p:nvSpPr>
          <p:cNvPr id="16" name="CasellaDiTesto 15">
            <a:extLst>
              <a:ext uri="{FF2B5EF4-FFF2-40B4-BE49-F238E27FC236}">
                <a16:creationId xmlns:a16="http://schemas.microsoft.com/office/drawing/2014/main" id="{BE1E92A6-3CCA-66E4-56F6-EF8E4EF48250}"/>
              </a:ext>
            </a:extLst>
          </p:cNvPr>
          <p:cNvSpPr txBox="1"/>
          <p:nvPr/>
        </p:nvSpPr>
        <p:spPr>
          <a:xfrm>
            <a:off x="3363862" y="950157"/>
            <a:ext cx="2810311" cy="834074"/>
          </a:xfrm>
          <a:prstGeom prst="rect">
            <a:avLst/>
          </a:prstGeom>
          <a:solidFill>
            <a:schemeClr val="accent1">
              <a:lumMod val="90000"/>
            </a:schemeClr>
          </a:solidFill>
          <a:ln>
            <a:solidFill>
              <a:schemeClr val="tx1">
                <a:lumMod val="65000"/>
                <a:lumOff val="35000"/>
              </a:schemeClr>
            </a:solidFill>
          </a:ln>
        </p:spPr>
        <p:txBody>
          <a:bodyPr wrap="square" rtlCol="0">
            <a:spAutoFit/>
          </a:bodyPr>
          <a:lstStyle/>
          <a:p>
            <a:pPr algn="ctr">
              <a:lnSpc>
                <a:spcPct val="90000"/>
              </a:lnSpc>
              <a:spcBef>
                <a:spcPts val="600"/>
              </a:spcBef>
            </a:pPr>
            <a:r>
              <a:rPr lang="it-IT" sz="1600" b="1" dirty="0">
                <a:latin typeface="Arial" panose="020B0604020202020204" pitchFamily="34" charset="0"/>
                <a:cs typeface="Arial" panose="020B0604020202020204" pitchFamily="34" charset="0"/>
              </a:rPr>
              <a:t>INTERAZIONE ALTRI ORGANI </a:t>
            </a:r>
          </a:p>
          <a:p>
            <a:pPr algn="ctr">
              <a:lnSpc>
                <a:spcPct val="90000"/>
              </a:lnSpc>
              <a:spcBef>
                <a:spcPts val="600"/>
              </a:spcBef>
            </a:pPr>
            <a:r>
              <a:rPr lang="it-IT" sz="1600" b="1" dirty="0">
                <a:latin typeface="Arial" panose="020B0604020202020204" pitchFamily="34" charset="0"/>
                <a:cs typeface="Arial" panose="020B0604020202020204" pitchFamily="34" charset="0"/>
              </a:rPr>
              <a:t>DI CONTROLLO</a:t>
            </a:r>
          </a:p>
        </p:txBody>
      </p:sp>
      <p:sp>
        <p:nvSpPr>
          <p:cNvPr id="17" name="Freccia in giù 16">
            <a:extLst>
              <a:ext uri="{FF2B5EF4-FFF2-40B4-BE49-F238E27FC236}">
                <a16:creationId xmlns:a16="http://schemas.microsoft.com/office/drawing/2014/main" id="{6A11FEB4-9932-2FDB-B3FC-B27A6637C298}"/>
              </a:ext>
            </a:extLst>
          </p:cNvPr>
          <p:cNvSpPr/>
          <p:nvPr/>
        </p:nvSpPr>
        <p:spPr>
          <a:xfrm>
            <a:off x="4287090" y="1897174"/>
            <a:ext cx="558573" cy="258276"/>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in su 17">
            <a:extLst>
              <a:ext uri="{FF2B5EF4-FFF2-40B4-BE49-F238E27FC236}">
                <a16:creationId xmlns:a16="http://schemas.microsoft.com/office/drawing/2014/main" id="{6A267B19-5FC1-A6DF-2452-56F1A89BC15C}"/>
              </a:ext>
            </a:extLst>
          </p:cNvPr>
          <p:cNvSpPr/>
          <p:nvPr/>
        </p:nvSpPr>
        <p:spPr>
          <a:xfrm>
            <a:off x="4289949" y="638276"/>
            <a:ext cx="464863" cy="224353"/>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con angoli arrotondati 18">
            <a:extLst>
              <a:ext uri="{FF2B5EF4-FFF2-40B4-BE49-F238E27FC236}">
                <a16:creationId xmlns:a16="http://schemas.microsoft.com/office/drawing/2014/main" id="{D71FC5B5-7F5F-60A1-E8BD-35F269951D51}"/>
              </a:ext>
            </a:extLst>
          </p:cNvPr>
          <p:cNvSpPr/>
          <p:nvPr/>
        </p:nvSpPr>
        <p:spPr>
          <a:xfrm>
            <a:off x="2696078" y="2297805"/>
            <a:ext cx="3917406" cy="301970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a:extLst>
              <a:ext uri="{FF2B5EF4-FFF2-40B4-BE49-F238E27FC236}">
                <a16:creationId xmlns:a16="http://schemas.microsoft.com/office/drawing/2014/main" id="{1E94E028-1BA0-B5E7-F938-F9727532947A}"/>
              </a:ext>
            </a:extLst>
          </p:cNvPr>
          <p:cNvSpPr txBox="1"/>
          <p:nvPr/>
        </p:nvSpPr>
        <p:spPr>
          <a:xfrm>
            <a:off x="2786120" y="2380181"/>
            <a:ext cx="3691355" cy="2800767"/>
          </a:xfrm>
          <a:prstGeom prst="rect">
            <a:avLst/>
          </a:prstGeom>
          <a:noFill/>
        </p:spPr>
        <p:txBody>
          <a:bodyPr wrap="square" rtlCol="0">
            <a:spAutoFit/>
          </a:bodyPr>
          <a:lstStyle/>
          <a:p>
            <a:pPr algn="ctr"/>
            <a:r>
              <a:rPr lang="it-IT" sz="1600" b="1" u="sng" dirty="0"/>
              <a:t>FONDAMENTALE ORGANIZZARE VERIFICHE CONGIUNTE</a:t>
            </a:r>
          </a:p>
          <a:p>
            <a:pPr algn="ctr"/>
            <a:endParaRPr lang="it-IT" sz="1600" b="1" u="sng" dirty="0"/>
          </a:p>
          <a:p>
            <a:r>
              <a:rPr lang="it-IT" sz="1600" b="1" dirty="0"/>
              <a:t>Collegio Sindacale</a:t>
            </a:r>
          </a:p>
          <a:p>
            <a:r>
              <a:rPr lang="it-IT" sz="1600" b="1" dirty="0"/>
              <a:t>ODV 231</a:t>
            </a:r>
          </a:p>
          <a:p>
            <a:r>
              <a:rPr lang="it-IT" sz="1600" b="1" dirty="0" err="1"/>
              <a:t>Internal</a:t>
            </a:r>
            <a:r>
              <a:rPr lang="it-IT" sz="1600" b="1" dirty="0"/>
              <a:t> Auditors</a:t>
            </a:r>
          </a:p>
          <a:p>
            <a:r>
              <a:rPr lang="it-IT" sz="1600" b="1" dirty="0"/>
              <a:t>Risk Manager</a:t>
            </a:r>
          </a:p>
          <a:p>
            <a:r>
              <a:rPr lang="it-IT" sz="1600" b="1" dirty="0"/>
              <a:t>Revisore Sostenibilità</a:t>
            </a:r>
          </a:p>
          <a:p>
            <a:r>
              <a:rPr lang="it-IT" sz="1600" b="1" dirty="0"/>
              <a:t>Consulenti Esterni (avvocati, fiscalisti commercialisti, </a:t>
            </a:r>
            <a:endParaRPr lang="it-IT" sz="1600" dirty="0"/>
          </a:p>
        </p:txBody>
      </p:sp>
      <p:sp>
        <p:nvSpPr>
          <p:cNvPr id="25" name="Ovale 24">
            <a:extLst>
              <a:ext uri="{FF2B5EF4-FFF2-40B4-BE49-F238E27FC236}">
                <a16:creationId xmlns:a16="http://schemas.microsoft.com/office/drawing/2014/main" id="{4EC53AF6-6BA8-2F54-F1F6-777787D0BFCE}"/>
              </a:ext>
            </a:extLst>
          </p:cNvPr>
          <p:cNvSpPr/>
          <p:nvPr/>
        </p:nvSpPr>
        <p:spPr>
          <a:xfrm>
            <a:off x="6432616" y="2487437"/>
            <a:ext cx="347804" cy="280233"/>
          </a:xfrm>
          <a:prstGeom prst="ellipse">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prstClr val="black"/>
                </a:solidFill>
                <a:effectLst/>
                <a:uLnTx/>
                <a:uFillTx/>
                <a:latin typeface="Calibri"/>
                <a:ea typeface="+mn-ea"/>
                <a:cs typeface="+mn-cs"/>
              </a:rPr>
              <a:t>1</a:t>
            </a:r>
          </a:p>
        </p:txBody>
      </p:sp>
      <p:sp>
        <p:nvSpPr>
          <p:cNvPr id="26" name="Ovale 25">
            <a:extLst>
              <a:ext uri="{FF2B5EF4-FFF2-40B4-BE49-F238E27FC236}">
                <a16:creationId xmlns:a16="http://schemas.microsoft.com/office/drawing/2014/main" id="{6B0650C7-F34E-4C0F-64BE-7A18FF6A6046}"/>
              </a:ext>
            </a:extLst>
          </p:cNvPr>
          <p:cNvSpPr/>
          <p:nvPr/>
        </p:nvSpPr>
        <p:spPr>
          <a:xfrm>
            <a:off x="6460306" y="4214225"/>
            <a:ext cx="347802" cy="280232"/>
          </a:xfrm>
          <a:prstGeom prst="ellipse">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prstClr val="black"/>
                </a:solidFill>
                <a:effectLst/>
                <a:uLnTx/>
                <a:uFillTx/>
                <a:latin typeface="Calibri"/>
                <a:ea typeface="+mn-ea"/>
                <a:cs typeface="+mn-cs"/>
              </a:rPr>
              <a:t>2</a:t>
            </a:r>
          </a:p>
        </p:txBody>
      </p:sp>
      <p:sp>
        <p:nvSpPr>
          <p:cNvPr id="27" name="Freccia in giù 26">
            <a:extLst>
              <a:ext uri="{FF2B5EF4-FFF2-40B4-BE49-F238E27FC236}">
                <a16:creationId xmlns:a16="http://schemas.microsoft.com/office/drawing/2014/main" id="{655E810D-DF1B-EBC9-8D97-416D79A1F39E}"/>
              </a:ext>
            </a:extLst>
          </p:cNvPr>
          <p:cNvSpPr/>
          <p:nvPr/>
        </p:nvSpPr>
        <p:spPr bwMode="auto">
          <a:xfrm>
            <a:off x="3635896" y="5441443"/>
            <a:ext cx="2088232" cy="44649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28" name="CasellaDiTesto 27">
            <a:extLst>
              <a:ext uri="{FF2B5EF4-FFF2-40B4-BE49-F238E27FC236}">
                <a16:creationId xmlns:a16="http://schemas.microsoft.com/office/drawing/2014/main" id="{B6A5A101-7397-E89C-FDBE-20B930DCD902}"/>
              </a:ext>
            </a:extLst>
          </p:cNvPr>
          <p:cNvSpPr txBox="1"/>
          <p:nvPr/>
        </p:nvSpPr>
        <p:spPr>
          <a:xfrm>
            <a:off x="1508369" y="6023920"/>
            <a:ext cx="6923176" cy="590931"/>
          </a:xfrm>
          <a:prstGeom prst="rect">
            <a:avLst/>
          </a:prstGeom>
          <a:solidFill>
            <a:srgbClr val="FFC000"/>
          </a:solidFill>
          <a:ln>
            <a:solidFill>
              <a:schemeClr val="tx1">
                <a:lumMod val="65000"/>
                <a:lumOff val="35000"/>
              </a:schemeClr>
            </a:solidFill>
          </a:ln>
        </p:spPr>
        <p:txBody>
          <a:bodyPr wrap="square" rtlCol="0">
            <a:spAutoFit/>
          </a:bodyPr>
          <a:lstStyle/>
          <a:p>
            <a:pPr algn="ctr">
              <a:lnSpc>
                <a:spcPct val="90000"/>
              </a:lnSpc>
              <a:spcBef>
                <a:spcPts val="600"/>
              </a:spcBef>
            </a:pPr>
            <a:r>
              <a:rPr lang="it-IT" sz="1800" b="1" dirty="0">
                <a:latin typeface="+mj-lt"/>
                <a:cs typeface="Arial" panose="020B0604020202020204" pitchFamily="34" charset="0"/>
              </a:rPr>
              <a:t>CARTE DA LAVORO A SUPPORTO DEL CONTROLLO DI QUALITA’ INTERNA dal 01/01/2025</a:t>
            </a:r>
          </a:p>
        </p:txBody>
      </p:sp>
    </p:spTree>
    <p:extLst>
      <p:ext uri="{BB962C8B-B14F-4D97-AF65-F5344CB8AC3E}">
        <p14:creationId xmlns:p14="http://schemas.microsoft.com/office/powerpoint/2010/main" val="13874302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23BC0-B481-38D5-6E42-CEA661B33793}"/>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D843B81-FEA8-541A-B2E1-9F4D26012A42}"/>
              </a:ext>
            </a:extLst>
          </p:cNvPr>
          <p:cNvSpPr>
            <a:spLocks noGrp="1"/>
          </p:cNvSpPr>
          <p:nvPr>
            <p:ph type="sldNum" sz="quarter" idx="10"/>
          </p:nvPr>
        </p:nvSpPr>
        <p:spPr/>
        <p:txBody>
          <a:bodyPr/>
          <a:lstStyle/>
          <a:p>
            <a:pPr>
              <a:defRPr/>
            </a:pPr>
            <a:fld id="{39CF1B48-30B5-442F-BC67-BB53F985A07E}" type="slidenum">
              <a:rPr lang="de-DE" smtClean="0"/>
              <a:pPr>
                <a:defRPr/>
              </a:pPr>
              <a:t>73</a:t>
            </a:fld>
            <a:endParaRPr lang="de-DE"/>
          </a:p>
        </p:txBody>
      </p:sp>
      <p:sp>
        <p:nvSpPr>
          <p:cNvPr id="5" name="Titolo 1">
            <a:extLst>
              <a:ext uri="{FF2B5EF4-FFF2-40B4-BE49-F238E27FC236}">
                <a16:creationId xmlns:a16="http://schemas.microsoft.com/office/drawing/2014/main" id="{71EC8D30-0E79-8194-C97E-8D9015D94CE3}"/>
              </a:ext>
            </a:extLst>
          </p:cNvPr>
          <p:cNvSpPr>
            <a:spLocks noGrp="1"/>
          </p:cNvSpPr>
          <p:nvPr>
            <p:ph type="title"/>
          </p:nvPr>
        </p:nvSpPr>
        <p:spPr>
          <a:xfrm>
            <a:off x="374512" y="160344"/>
            <a:ext cx="8496944" cy="626336"/>
          </a:xfrm>
        </p:spPr>
        <p:txBody>
          <a:bodyPr/>
          <a:lstStyle/>
          <a:p>
            <a:r>
              <a:rPr lang="it-IT" sz="2000" b="1" dirty="0"/>
              <a:t>CARTE DA LAVORO A SUPPORTO DEL CONTROLLO QUALITA’ INTERNO (1)</a:t>
            </a:r>
          </a:p>
        </p:txBody>
      </p:sp>
      <p:sp>
        <p:nvSpPr>
          <p:cNvPr id="6" name="CasellaDiTesto 5">
            <a:extLst>
              <a:ext uri="{FF2B5EF4-FFF2-40B4-BE49-F238E27FC236}">
                <a16:creationId xmlns:a16="http://schemas.microsoft.com/office/drawing/2014/main" id="{A0AAFA69-9997-0521-305B-CE846A866558}"/>
              </a:ext>
            </a:extLst>
          </p:cNvPr>
          <p:cNvSpPr txBox="1"/>
          <p:nvPr/>
        </p:nvSpPr>
        <p:spPr>
          <a:xfrm>
            <a:off x="1403648" y="1052736"/>
            <a:ext cx="6120680" cy="369332"/>
          </a:xfrm>
          <a:prstGeom prst="rect">
            <a:avLst/>
          </a:prstGeom>
          <a:solidFill>
            <a:schemeClr val="accent1"/>
          </a:solidFill>
          <a:ln>
            <a:solidFill>
              <a:schemeClr val="tx1"/>
            </a:solidFill>
          </a:ln>
        </p:spPr>
        <p:txBody>
          <a:bodyPr wrap="square">
            <a:spAutoFit/>
          </a:bodyPr>
          <a:lstStyle/>
          <a:p>
            <a:pPr algn="ctr"/>
            <a:r>
              <a:rPr lang="it-IT" sz="1800" b="1" dirty="0"/>
              <a:t>DOCUMENTI DI RIFERIMENTO E LINEE GUIDA</a:t>
            </a:r>
          </a:p>
        </p:txBody>
      </p:sp>
      <p:sp>
        <p:nvSpPr>
          <p:cNvPr id="7" name="Freccia in giù 6">
            <a:extLst>
              <a:ext uri="{FF2B5EF4-FFF2-40B4-BE49-F238E27FC236}">
                <a16:creationId xmlns:a16="http://schemas.microsoft.com/office/drawing/2014/main" id="{0B038A12-72D8-BDB4-0D18-F7E6C1F2AD0A}"/>
              </a:ext>
            </a:extLst>
          </p:cNvPr>
          <p:cNvSpPr/>
          <p:nvPr/>
        </p:nvSpPr>
        <p:spPr bwMode="auto">
          <a:xfrm>
            <a:off x="3872452" y="1493385"/>
            <a:ext cx="792088" cy="432048"/>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8" name="Rettangolo con angoli arrotondati 7">
            <a:extLst>
              <a:ext uri="{FF2B5EF4-FFF2-40B4-BE49-F238E27FC236}">
                <a16:creationId xmlns:a16="http://schemas.microsoft.com/office/drawing/2014/main" id="{6940EEE0-FAFE-6CFC-5F87-44433116C8E2}"/>
              </a:ext>
            </a:extLst>
          </p:cNvPr>
          <p:cNvSpPr/>
          <p:nvPr/>
        </p:nvSpPr>
        <p:spPr bwMode="auto">
          <a:xfrm>
            <a:off x="539552" y="2065870"/>
            <a:ext cx="8474248" cy="846939"/>
          </a:xfrm>
          <a:prstGeom prst="roundRect">
            <a:avLst>
              <a:gd name="adj" fmla="val 35007"/>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b="1" i="0" u="none" strike="noStrike" cap="none" normalizeH="0" baseline="0" dirty="0">
              <a:ln>
                <a:noFill/>
              </a:ln>
              <a:solidFill>
                <a:schemeClr val="tx1"/>
              </a:solidFill>
              <a:effectLst/>
              <a:highlight>
                <a:srgbClr val="FFFF00"/>
              </a:highlight>
              <a:latin typeface="Verdana" pitchFamily="34" charset="0"/>
            </a:endParaRPr>
          </a:p>
          <a:p>
            <a:pPr marL="0" marR="0" indent="0" algn="ctr" defTabSz="927100" rtl="0" eaLnBrk="1" fontAlgn="base" latinLnBrk="0" hangingPunct="1">
              <a:lnSpc>
                <a:spcPct val="90000"/>
              </a:lnSpc>
              <a:spcBef>
                <a:spcPct val="0"/>
              </a:spcBef>
              <a:spcAft>
                <a:spcPct val="0"/>
              </a:spcAft>
              <a:buClrTx/>
              <a:buSzTx/>
              <a:buFontTx/>
              <a:buNone/>
              <a:tabLst/>
            </a:pPr>
            <a:r>
              <a:rPr kumimoji="0" lang="it-IT" sz="1800" b="1" i="0" u="none" strike="noStrike" cap="none" normalizeH="0" baseline="0" dirty="0">
                <a:ln>
                  <a:noFill/>
                </a:ln>
                <a:solidFill>
                  <a:schemeClr val="tx1"/>
                </a:solidFill>
                <a:effectLst/>
                <a:highlight>
                  <a:srgbClr val="FFFF00"/>
                </a:highlight>
                <a:latin typeface="Verdana" pitchFamily="34" charset="0"/>
              </a:rPr>
              <a:t>CNDCEC, APPROCCIO METODOLOGICO ALLA REVISIONE AFFIDATA AL COLLEGIO SINDACALE NELLE IMPRESE DI MINORI DIMENSIONI</a:t>
            </a:r>
          </a:p>
          <a:p>
            <a:pPr marL="0" marR="0" indent="0" algn="ctr" defTabSz="927100" rtl="0" eaLnBrk="1" fontAlgn="base" latinLnBrk="0" hangingPunct="1">
              <a:lnSpc>
                <a:spcPct val="90000"/>
              </a:lnSpc>
              <a:spcBef>
                <a:spcPct val="0"/>
              </a:spcBef>
              <a:spcAft>
                <a:spcPct val="0"/>
              </a:spcAft>
              <a:buClrTx/>
              <a:buSzTx/>
              <a:buFontTx/>
              <a:buNone/>
              <a:tabLst/>
            </a:pPr>
            <a:r>
              <a:rPr kumimoji="0" lang="it-IT" b="1" i="0" u="none" strike="noStrike" cap="none" normalizeH="0" baseline="0" dirty="0">
                <a:ln>
                  <a:noFill/>
                </a:ln>
                <a:solidFill>
                  <a:schemeClr val="tx1"/>
                </a:solidFill>
                <a:effectLst/>
                <a:highlight>
                  <a:srgbClr val="FFFF00"/>
                </a:highlight>
                <a:latin typeface="Verdana" pitchFamily="34" charset="0"/>
              </a:rPr>
              <a:t> </a:t>
            </a:r>
            <a:endParaRPr kumimoji="0" lang="it-IT" b="1" i="0" u="none" strike="noStrike" cap="none" normalizeH="0" baseline="0" dirty="0">
              <a:ln>
                <a:noFill/>
              </a:ln>
              <a:solidFill>
                <a:schemeClr val="tx1"/>
              </a:solidFill>
              <a:effectLst/>
              <a:latin typeface="Verdana" pitchFamily="34" charset="0"/>
            </a:endParaRPr>
          </a:p>
        </p:txBody>
      </p:sp>
      <p:sp>
        <p:nvSpPr>
          <p:cNvPr id="9" name="Ovale 8">
            <a:extLst>
              <a:ext uri="{FF2B5EF4-FFF2-40B4-BE49-F238E27FC236}">
                <a16:creationId xmlns:a16="http://schemas.microsoft.com/office/drawing/2014/main" id="{5B814A84-FB81-956E-D5EC-F0B65064767E}"/>
              </a:ext>
            </a:extLst>
          </p:cNvPr>
          <p:cNvSpPr/>
          <p:nvPr/>
        </p:nvSpPr>
        <p:spPr>
          <a:xfrm>
            <a:off x="55277" y="2188768"/>
            <a:ext cx="448816" cy="431706"/>
          </a:xfrm>
          <a:prstGeom prst="ellipse">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prstClr val="black"/>
                </a:solidFill>
                <a:effectLst/>
                <a:uLnTx/>
                <a:uFillTx/>
                <a:latin typeface="Calibri"/>
                <a:ea typeface="+mn-ea"/>
                <a:cs typeface="+mn-cs"/>
              </a:rPr>
              <a:t>1</a:t>
            </a:r>
          </a:p>
        </p:txBody>
      </p:sp>
      <p:sp>
        <p:nvSpPr>
          <p:cNvPr id="10" name="Ovale 9">
            <a:extLst>
              <a:ext uri="{FF2B5EF4-FFF2-40B4-BE49-F238E27FC236}">
                <a16:creationId xmlns:a16="http://schemas.microsoft.com/office/drawing/2014/main" id="{0238C47D-7C9C-5AC0-2DCA-7555D96D934B}"/>
              </a:ext>
            </a:extLst>
          </p:cNvPr>
          <p:cNvSpPr/>
          <p:nvPr/>
        </p:nvSpPr>
        <p:spPr>
          <a:xfrm>
            <a:off x="150104" y="3513486"/>
            <a:ext cx="448816" cy="431706"/>
          </a:xfrm>
          <a:prstGeom prst="ellipse">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it-IT" sz="1800" b="1" i="0" u="none" strike="noStrike" kern="0" cap="none" spc="0" normalizeH="0" baseline="0" noProof="0" dirty="0">
                <a:ln>
                  <a:noFill/>
                </a:ln>
                <a:solidFill>
                  <a:prstClr val="black"/>
                </a:solidFill>
                <a:effectLst/>
                <a:uLnTx/>
                <a:uFillTx/>
                <a:latin typeface="Calibri"/>
                <a:ea typeface="+mn-ea"/>
                <a:cs typeface="+mn-cs"/>
              </a:rPr>
              <a:t>2</a:t>
            </a:r>
          </a:p>
        </p:txBody>
      </p:sp>
      <p:sp>
        <p:nvSpPr>
          <p:cNvPr id="11" name="Rettangolo con angoli arrotondati 10">
            <a:extLst>
              <a:ext uri="{FF2B5EF4-FFF2-40B4-BE49-F238E27FC236}">
                <a16:creationId xmlns:a16="http://schemas.microsoft.com/office/drawing/2014/main" id="{7AFAED7F-E239-D79B-F36F-950AAE21A0AF}"/>
              </a:ext>
            </a:extLst>
          </p:cNvPr>
          <p:cNvSpPr/>
          <p:nvPr/>
        </p:nvSpPr>
        <p:spPr bwMode="auto">
          <a:xfrm>
            <a:off x="755576" y="3133141"/>
            <a:ext cx="8474248" cy="846939"/>
          </a:xfrm>
          <a:prstGeom prst="roundRect">
            <a:avLst>
              <a:gd name="adj" fmla="val 35007"/>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b="1" i="0" u="none" strike="noStrike" cap="none" normalizeH="0" baseline="0" dirty="0">
              <a:ln>
                <a:noFill/>
              </a:ln>
              <a:solidFill>
                <a:schemeClr val="tx1"/>
              </a:solidFill>
              <a:effectLst/>
              <a:highlight>
                <a:srgbClr val="FFFF00"/>
              </a:highlight>
              <a:latin typeface="Verdana" pitchFamily="34" charset="0"/>
            </a:endParaRPr>
          </a:p>
          <a:p>
            <a:pPr marL="0" marR="0" indent="0" algn="ctr" defTabSz="927100" rtl="0" eaLnBrk="1" fontAlgn="base" latinLnBrk="0" hangingPunct="1">
              <a:lnSpc>
                <a:spcPct val="90000"/>
              </a:lnSpc>
              <a:spcBef>
                <a:spcPct val="0"/>
              </a:spcBef>
              <a:spcAft>
                <a:spcPct val="0"/>
              </a:spcAft>
              <a:buClrTx/>
              <a:buSzTx/>
              <a:buFontTx/>
              <a:buNone/>
              <a:tabLst/>
            </a:pPr>
            <a:r>
              <a:rPr kumimoji="0" lang="it-IT" sz="1800" b="1" i="0" u="none" strike="noStrike" cap="none" normalizeH="0" baseline="0" dirty="0">
                <a:ln>
                  <a:noFill/>
                </a:ln>
                <a:solidFill>
                  <a:schemeClr val="tx1"/>
                </a:solidFill>
                <a:effectLst/>
                <a:highlight>
                  <a:srgbClr val="FFFF00"/>
                </a:highlight>
                <a:latin typeface="Verdana" pitchFamily="34" charset="0"/>
              </a:rPr>
              <a:t>LINEE GUIDA INTERNAZIONALI ELABORATI DA ISTITUZIONI (IAASB), ORGANISMI E ASSOCIAZIONI </a:t>
            </a:r>
          </a:p>
          <a:p>
            <a:pPr marL="0" marR="0" indent="0" algn="ctr" defTabSz="927100" rtl="0" eaLnBrk="1" fontAlgn="base" latinLnBrk="0" hangingPunct="1">
              <a:lnSpc>
                <a:spcPct val="90000"/>
              </a:lnSpc>
              <a:spcBef>
                <a:spcPct val="0"/>
              </a:spcBef>
              <a:spcAft>
                <a:spcPct val="0"/>
              </a:spcAft>
              <a:buClrTx/>
              <a:buSzTx/>
              <a:buFontTx/>
              <a:buNone/>
              <a:tabLst/>
            </a:pPr>
            <a:r>
              <a:rPr kumimoji="0" lang="it-IT" b="1" i="0" u="none" strike="noStrike" cap="none" normalizeH="0" baseline="0" dirty="0">
                <a:ln>
                  <a:noFill/>
                </a:ln>
                <a:solidFill>
                  <a:schemeClr val="tx1"/>
                </a:solidFill>
                <a:effectLst/>
                <a:highlight>
                  <a:srgbClr val="FFFF00"/>
                </a:highlight>
                <a:latin typeface="Verdana" pitchFamily="34" charset="0"/>
              </a:rPr>
              <a:t> </a:t>
            </a:r>
            <a:endParaRPr kumimoji="0" lang="it-IT" b="1" i="0"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42079073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7D4BB-B8A8-6CEB-4E2A-1C1D2DDDE400}"/>
            </a:ext>
          </a:extLst>
        </p:cNvPr>
        <p:cNvGrpSpPr/>
        <p:nvPr/>
      </p:nvGrpSpPr>
      <p:grpSpPr>
        <a:xfrm>
          <a:off x="0" y="0"/>
          <a:ext cx="0" cy="0"/>
          <a:chOff x="0" y="0"/>
          <a:chExt cx="0" cy="0"/>
        </a:xfrm>
      </p:grpSpPr>
      <p:sp>
        <p:nvSpPr>
          <p:cNvPr id="2" name="Segnaposto numero diapositiva 3">
            <a:extLst>
              <a:ext uri="{FF2B5EF4-FFF2-40B4-BE49-F238E27FC236}">
                <a16:creationId xmlns:a16="http://schemas.microsoft.com/office/drawing/2014/main" id="{F488B92D-4B51-373E-19F9-64EF2FC9FECA}"/>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74</a:t>
            </a:fld>
            <a:endParaRPr lang="de-DE"/>
          </a:p>
        </p:txBody>
      </p:sp>
      <p:sp>
        <p:nvSpPr>
          <p:cNvPr id="5" name="Segnaposto numero diapositiva 3">
            <a:extLst>
              <a:ext uri="{FF2B5EF4-FFF2-40B4-BE49-F238E27FC236}">
                <a16:creationId xmlns:a16="http://schemas.microsoft.com/office/drawing/2014/main" id="{B0D0BBBC-A13B-4618-A0D6-9C23753B3B95}"/>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74</a:t>
            </a:fld>
            <a:endParaRPr lang="de-DE" dirty="0"/>
          </a:p>
        </p:txBody>
      </p:sp>
      <p:sp>
        <p:nvSpPr>
          <p:cNvPr id="6" name="Rettangolo con angoli arrotondati 5">
            <a:extLst>
              <a:ext uri="{FF2B5EF4-FFF2-40B4-BE49-F238E27FC236}">
                <a16:creationId xmlns:a16="http://schemas.microsoft.com/office/drawing/2014/main" id="{CDC887E0-D8F7-4701-770F-08372B41D94B}"/>
              </a:ext>
            </a:extLst>
          </p:cNvPr>
          <p:cNvSpPr/>
          <p:nvPr/>
        </p:nvSpPr>
        <p:spPr bwMode="auto">
          <a:xfrm>
            <a:off x="257794" y="1302151"/>
            <a:ext cx="8474248" cy="369332"/>
          </a:xfrm>
          <a:prstGeom prst="roundRect">
            <a:avLst/>
          </a:prstGeom>
          <a:no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b="1" i="0" u="none" strike="noStrike" cap="none" normalizeH="0" baseline="0" dirty="0">
              <a:ln>
                <a:noFill/>
              </a:ln>
              <a:solidFill>
                <a:schemeClr val="tx1"/>
              </a:solidFill>
              <a:effectLst/>
              <a:highlight>
                <a:srgbClr val="FFFF00"/>
              </a:highlight>
              <a:latin typeface="Verdana" pitchFamily="34" charset="0"/>
            </a:endParaRPr>
          </a:p>
          <a:p>
            <a:pPr marL="0" marR="0" indent="0" algn="ctr" defTabSz="927100" rtl="0" eaLnBrk="1" fontAlgn="base" latinLnBrk="0" hangingPunct="1">
              <a:lnSpc>
                <a:spcPct val="90000"/>
              </a:lnSpc>
              <a:spcBef>
                <a:spcPct val="0"/>
              </a:spcBef>
              <a:spcAft>
                <a:spcPct val="0"/>
              </a:spcAft>
              <a:buClrTx/>
              <a:buSzTx/>
              <a:buFontTx/>
              <a:buNone/>
              <a:tabLst/>
            </a:pPr>
            <a:r>
              <a:rPr kumimoji="0" lang="it-IT" b="1" i="0" u="none" strike="noStrike" cap="none" normalizeH="0" baseline="0" dirty="0">
                <a:ln>
                  <a:noFill/>
                </a:ln>
                <a:solidFill>
                  <a:schemeClr val="tx1"/>
                </a:solidFill>
                <a:effectLst/>
                <a:highlight>
                  <a:srgbClr val="FFFF00"/>
                </a:highlight>
                <a:latin typeface="Verdana" pitchFamily="34" charset="0"/>
              </a:rPr>
              <a:t>Linee Guida Internazionali di riferimento </a:t>
            </a:r>
          </a:p>
          <a:p>
            <a:pPr marL="0" marR="0" indent="0" algn="ctr" defTabSz="927100" rtl="0" eaLnBrk="1" fontAlgn="base" latinLnBrk="0" hangingPunct="1">
              <a:lnSpc>
                <a:spcPct val="90000"/>
              </a:lnSpc>
              <a:spcBef>
                <a:spcPct val="0"/>
              </a:spcBef>
              <a:spcAft>
                <a:spcPct val="0"/>
              </a:spcAft>
              <a:buClrTx/>
              <a:buSzTx/>
              <a:buFontTx/>
              <a:buNone/>
              <a:tabLst/>
            </a:pPr>
            <a:r>
              <a:rPr kumimoji="0" lang="it-IT" b="1" i="0" u="none" strike="noStrike" cap="none" normalizeH="0" baseline="0" dirty="0">
                <a:ln>
                  <a:noFill/>
                </a:ln>
                <a:solidFill>
                  <a:schemeClr val="tx1"/>
                </a:solidFill>
                <a:effectLst/>
                <a:highlight>
                  <a:srgbClr val="FFFF00"/>
                </a:highlight>
                <a:latin typeface="Verdana" pitchFamily="34" charset="0"/>
              </a:rPr>
              <a:t> </a:t>
            </a:r>
            <a:endParaRPr kumimoji="0" lang="it-IT" b="1" i="0" u="none" strike="noStrike" cap="none" normalizeH="0" baseline="0" dirty="0">
              <a:ln>
                <a:noFill/>
              </a:ln>
              <a:solidFill>
                <a:schemeClr val="tx1"/>
              </a:solidFill>
              <a:effectLst/>
              <a:latin typeface="Verdana" pitchFamily="34" charset="0"/>
            </a:endParaRPr>
          </a:p>
        </p:txBody>
      </p:sp>
      <p:grpSp>
        <p:nvGrpSpPr>
          <p:cNvPr id="7" name="Group 2">
            <a:extLst>
              <a:ext uri="{FF2B5EF4-FFF2-40B4-BE49-F238E27FC236}">
                <a16:creationId xmlns:a16="http://schemas.microsoft.com/office/drawing/2014/main" id="{263208A9-EA06-1683-DD95-263FAC017B45}"/>
              </a:ext>
            </a:extLst>
          </p:cNvPr>
          <p:cNvGrpSpPr>
            <a:grpSpLocks/>
          </p:cNvGrpSpPr>
          <p:nvPr/>
        </p:nvGrpSpPr>
        <p:grpSpPr>
          <a:xfrm>
            <a:off x="244771" y="2423783"/>
            <a:ext cx="3818298" cy="4057442"/>
            <a:chOff x="0" y="4762"/>
            <a:chExt cx="7783836" cy="10435740"/>
          </a:xfrm>
        </p:grpSpPr>
        <p:sp>
          <p:nvSpPr>
            <p:cNvPr id="8" name="Graphic 3">
              <a:extLst>
                <a:ext uri="{FF2B5EF4-FFF2-40B4-BE49-F238E27FC236}">
                  <a16:creationId xmlns:a16="http://schemas.microsoft.com/office/drawing/2014/main" id="{A2C3263A-6DA7-175D-D5C6-6F7CDC3AB33C}"/>
                </a:ext>
              </a:extLst>
            </p:cNvPr>
            <p:cNvSpPr/>
            <p:nvPr/>
          </p:nvSpPr>
          <p:spPr>
            <a:xfrm>
              <a:off x="457200" y="4762"/>
              <a:ext cx="6858000" cy="9144000"/>
            </a:xfrm>
            <a:custGeom>
              <a:avLst/>
              <a:gdLst/>
              <a:ahLst/>
              <a:cxnLst/>
              <a:rect l="l" t="t" r="r" b="b"/>
              <a:pathLst>
                <a:path w="6858000" h="9144000">
                  <a:moveTo>
                    <a:pt x="0" y="9144000"/>
                  </a:moveTo>
                  <a:lnTo>
                    <a:pt x="6858000" y="9144000"/>
                  </a:lnTo>
                  <a:lnTo>
                    <a:pt x="6858000" y="0"/>
                  </a:lnTo>
                  <a:lnTo>
                    <a:pt x="0" y="0"/>
                  </a:lnTo>
                  <a:lnTo>
                    <a:pt x="0" y="9144000"/>
                  </a:lnTo>
                  <a:close/>
                </a:path>
              </a:pathLst>
            </a:custGeom>
            <a:ln w="9525">
              <a:solidFill>
                <a:srgbClr val="A7A9AC"/>
              </a:solidFill>
              <a:prstDash val="solid"/>
            </a:ln>
          </p:spPr>
          <p:txBody>
            <a:bodyPr wrap="square" lIns="0" tIns="0" rIns="0" bIns="0" rtlCol="0">
              <a:prstTxWarp prst="textNoShape">
                <a:avLst/>
              </a:prstTxWarp>
              <a:noAutofit/>
            </a:bodyPr>
            <a:lstStyle/>
            <a:p>
              <a:endParaRPr lang="it-IT"/>
            </a:p>
          </p:txBody>
        </p:sp>
        <p:pic>
          <p:nvPicPr>
            <p:cNvPr id="9" name="Image 4">
              <a:extLst>
                <a:ext uri="{FF2B5EF4-FFF2-40B4-BE49-F238E27FC236}">
                  <a16:creationId xmlns:a16="http://schemas.microsoft.com/office/drawing/2014/main" id="{8056A060-93FA-118D-7994-57A72C30BCA5}"/>
                </a:ext>
              </a:extLst>
            </p:cNvPr>
            <p:cNvPicPr/>
            <p:nvPr/>
          </p:nvPicPr>
          <p:blipFill>
            <a:blip r:embed="rId2" cstate="print"/>
            <a:stretch>
              <a:fillRect/>
            </a:stretch>
          </p:blipFill>
          <p:spPr>
            <a:xfrm>
              <a:off x="11436" y="3903559"/>
              <a:ext cx="7772400" cy="6536943"/>
            </a:xfrm>
            <a:prstGeom prst="rect">
              <a:avLst/>
            </a:prstGeom>
          </p:spPr>
        </p:pic>
        <p:sp>
          <p:nvSpPr>
            <p:cNvPr id="10" name="Graphic 5">
              <a:extLst>
                <a:ext uri="{FF2B5EF4-FFF2-40B4-BE49-F238E27FC236}">
                  <a16:creationId xmlns:a16="http://schemas.microsoft.com/office/drawing/2014/main" id="{8F6676E0-E06C-633F-09D2-472AAED6DDC2}"/>
                </a:ext>
              </a:extLst>
            </p:cNvPr>
            <p:cNvSpPr/>
            <p:nvPr/>
          </p:nvSpPr>
          <p:spPr>
            <a:xfrm>
              <a:off x="0" y="451294"/>
              <a:ext cx="6143625" cy="1257300"/>
            </a:xfrm>
            <a:custGeom>
              <a:avLst/>
              <a:gdLst/>
              <a:ahLst/>
              <a:cxnLst/>
              <a:rect l="l" t="t" r="r" b="b"/>
              <a:pathLst>
                <a:path w="6143625" h="1257300">
                  <a:moveTo>
                    <a:pt x="4028871" y="0"/>
                  </a:moveTo>
                  <a:lnTo>
                    <a:pt x="0" y="0"/>
                  </a:lnTo>
                  <a:lnTo>
                    <a:pt x="0" y="1257300"/>
                  </a:lnTo>
                  <a:lnTo>
                    <a:pt x="6143625" y="1257300"/>
                  </a:lnTo>
                  <a:lnTo>
                    <a:pt x="6102696" y="1244661"/>
                  </a:lnTo>
                  <a:lnTo>
                    <a:pt x="6062992" y="1230831"/>
                  </a:lnTo>
                  <a:lnTo>
                    <a:pt x="6024462" y="1215856"/>
                  </a:lnTo>
                  <a:lnTo>
                    <a:pt x="5987053" y="1199784"/>
                  </a:lnTo>
                  <a:lnTo>
                    <a:pt x="5950715" y="1182661"/>
                  </a:lnTo>
                  <a:lnTo>
                    <a:pt x="5915395" y="1164535"/>
                  </a:lnTo>
                  <a:lnTo>
                    <a:pt x="5881041" y="1145453"/>
                  </a:lnTo>
                  <a:lnTo>
                    <a:pt x="5847602" y="1125462"/>
                  </a:lnTo>
                  <a:lnTo>
                    <a:pt x="5815027" y="1104608"/>
                  </a:lnTo>
                  <a:lnTo>
                    <a:pt x="5783263" y="1082940"/>
                  </a:lnTo>
                  <a:lnTo>
                    <a:pt x="5752259" y="1060504"/>
                  </a:lnTo>
                  <a:lnTo>
                    <a:pt x="5721964" y="1037346"/>
                  </a:lnTo>
                  <a:lnTo>
                    <a:pt x="5663290" y="989058"/>
                  </a:lnTo>
                  <a:lnTo>
                    <a:pt x="5606830" y="938451"/>
                  </a:lnTo>
                  <a:lnTo>
                    <a:pt x="5552169" y="885902"/>
                  </a:lnTo>
                  <a:lnTo>
                    <a:pt x="5498894" y="831788"/>
                  </a:lnTo>
                  <a:lnTo>
                    <a:pt x="5420675" y="748506"/>
                  </a:lnTo>
                  <a:lnTo>
                    <a:pt x="5291384" y="607212"/>
                  </a:lnTo>
                  <a:lnTo>
                    <a:pt x="5238838" y="550922"/>
                  </a:lnTo>
                  <a:lnTo>
                    <a:pt x="5212180" y="523013"/>
                  </a:lnTo>
                  <a:lnTo>
                    <a:pt x="5185197" y="495325"/>
                  </a:lnTo>
                  <a:lnTo>
                    <a:pt x="5157836" y="467905"/>
                  </a:lnTo>
                  <a:lnTo>
                    <a:pt x="5130047" y="440800"/>
                  </a:lnTo>
                  <a:lnTo>
                    <a:pt x="5101778" y="414057"/>
                  </a:lnTo>
                  <a:lnTo>
                    <a:pt x="5072977" y="387723"/>
                  </a:lnTo>
                  <a:lnTo>
                    <a:pt x="5043592" y="361845"/>
                  </a:lnTo>
                  <a:lnTo>
                    <a:pt x="5013571" y="336470"/>
                  </a:lnTo>
                  <a:lnTo>
                    <a:pt x="4982864" y="311645"/>
                  </a:lnTo>
                  <a:lnTo>
                    <a:pt x="4951417" y="287418"/>
                  </a:lnTo>
                  <a:lnTo>
                    <a:pt x="4919181" y="263835"/>
                  </a:lnTo>
                  <a:lnTo>
                    <a:pt x="4886102" y="240944"/>
                  </a:lnTo>
                  <a:lnTo>
                    <a:pt x="4852129" y="218791"/>
                  </a:lnTo>
                  <a:lnTo>
                    <a:pt x="4817211" y="197423"/>
                  </a:lnTo>
                  <a:lnTo>
                    <a:pt x="4781296" y="176889"/>
                  </a:lnTo>
                  <a:lnTo>
                    <a:pt x="4744332" y="157234"/>
                  </a:lnTo>
                  <a:lnTo>
                    <a:pt x="4706267" y="138506"/>
                  </a:lnTo>
                  <a:lnTo>
                    <a:pt x="4667051" y="120752"/>
                  </a:lnTo>
                  <a:lnTo>
                    <a:pt x="4626630" y="104019"/>
                  </a:lnTo>
                  <a:lnTo>
                    <a:pt x="4584954" y="88354"/>
                  </a:lnTo>
                  <a:lnTo>
                    <a:pt x="4541971" y="73805"/>
                  </a:lnTo>
                  <a:lnTo>
                    <a:pt x="4497628" y="60417"/>
                  </a:lnTo>
                  <a:lnTo>
                    <a:pt x="4451876" y="48239"/>
                  </a:lnTo>
                  <a:lnTo>
                    <a:pt x="4404660" y="37317"/>
                  </a:lnTo>
                  <a:lnTo>
                    <a:pt x="4355932" y="27699"/>
                  </a:lnTo>
                  <a:lnTo>
                    <a:pt x="4305637" y="19432"/>
                  </a:lnTo>
                  <a:lnTo>
                    <a:pt x="4253725" y="12562"/>
                  </a:lnTo>
                  <a:lnTo>
                    <a:pt x="4200144" y="7136"/>
                  </a:lnTo>
                  <a:lnTo>
                    <a:pt x="4144843" y="3203"/>
                  </a:lnTo>
                  <a:lnTo>
                    <a:pt x="4087769" y="808"/>
                  </a:lnTo>
                  <a:lnTo>
                    <a:pt x="4028871" y="0"/>
                  </a:lnTo>
                  <a:close/>
                </a:path>
              </a:pathLst>
            </a:custGeom>
            <a:solidFill>
              <a:srgbClr val="4A4A4A"/>
            </a:solidFill>
          </p:spPr>
          <p:txBody>
            <a:bodyPr wrap="square" lIns="0" tIns="0" rIns="0" bIns="0" rtlCol="0">
              <a:prstTxWarp prst="textNoShape">
                <a:avLst/>
              </a:prstTxWarp>
              <a:noAutofit/>
            </a:bodyPr>
            <a:lstStyle/>
            <a:p>
              <a:endParaRPr lang="it-IT"/>
            </a:p>
          </p:txBody>
        </p:sp>
        <p:sp>
          <p:nvSpPr>
            <p:cNvPr id="11" name="Graphic 6">
              <a:extLst>
                <a:ext uri="{FF2B5EF4-FFF2-40B4-BE49-F238E27FC236}">
                  <a16:creationId xmlns:a16="http://schemas.microsoft.com/office/drawing/2014/main" id="{F5FC2A57-BCE7-EF5A-B436-3BC32BB9B4BE}"/>
                </a:ext>
              </a:extLst>
            </p:cNvPr>
            <p:cNvSpPr/>
            <p:nvPr/>
          </p:nvSpPr>
          <p:spPr>
            <a:xfrm>
              <a:off x="7315200" y="1706562"/>
              <a:ext cx="1270" cy="6537325"/>
            </a:xfrm>
            <a:custGeom>
              <a:avLst/>
              <a:gdLst/>
              <a:ahLst/>
              <a:cxnLst/>
              <a:rect l="l" t="t" r="r" b="b"/>
              <a:pathLst>
                <a:path h="6537325">
                  <a:moveTo>
                    <a:pt x="0" y="0"/>
                  </a:moveTo>
                  <a:lnTo>
                    <a:pt x="0" y="6536944"/>
                  </a:lnTo>
                </a:path>
              </a:pathLst>
            </a:custGeom>
            <a:ln w="9525">
              <a:solidFill>
                <a:srgbClr val="FFFFFF"/>
              </a:solidFill>
              <a:prstDash val="solid"/>
            </a:ln>
          </p:spPr>
          <p:txBody>
            <a:bodyPr wrap="square" lIns="0" tIns="0" rIns="0" bIns="0" rtlCol="0">
              <a:prstTxWarp prst="textNoShape">
                <a:avLst/>
              </a:prstTxWarp>
              <a:noAutofit/>
            </a:bodyPr>
            <a:lstStyle/>
            <a:p>
              <a:endParaRPr lang="it-IT"/>
            </a:p>
          </p:txBody>
        </p:sp>
        <p:sp>
          <p:nvSpPr>
            <p:cNvPr id="12" name="Graphic 7">
              <a:extLst>
                <a:ext uri="{FF2B5EF4-FFF2-40B4-BE49-F238E27FC236}">
                  <a16:creationId xmlns:a16="http://schemas.microsoft.com/office/drawing/2014/main" id="{304AC5AB-7E52-001E-20C5-5E34761DE12E}"/>
                </a:ext>
              </a:extLst>
            </p:cNvPr>
            <p:cNvSpPr/>
            <p:nvPr/>
          </p:nvSpPr>
          <p:spPr>
            <a:xfrm>
              <a:off x="457200" y="1706562"/>
              <a:ext cx="1270" cy="6537325"/>
            </a:xfrm>
            <a:custGeom>
              <a:avLst/>
              <a:gdLst/>
              <a:ahLst/>
              <a:cxnLst/>
              <a:rect l="l" t="t" r="r" b="b"/>
              <a:pathLst>
                <a:path h="6537325">
                  <a:moveTo>
                    <a:pt x="0" y="0"/>
                  </a:moveTo>
                  <a:lnTo>
                    <a:pt x="0" y="6536944"/>
                  </a:lnTo>
                </a:path>
              </a:pathLst>
            </a:custGeom>
            <a:ln w="9525">
              <a:solidFill>
                <a:srgbClr val="FFFFFF"/>
              </a:solidFill>
              <a:prstDash val="solid"/>
            </a:ln>
          </p:spPr>
          <p:txBody>
            <a:bodyPr wrap="square" lIns="0" tIns="0" rIns="0" bIns="0" rtlCol="0">
              <a:prstTxWarp prst="textNoShape">
                <a:avLst/>
              </a:prstTxWarp>
              <a:noAutofit/>
            </a:bodyPr>
            <a:lstStyle/>
            <a:p>
              <a:endParaRPr lang="it-IT"/>
            </a:p>
          </p:txBody>
        </p:sp>
        <p:pic>
          <p:nvPicPr>
            <p:cNvPr id="13" name="Image 8">
              <a:extLst>
                <a:ext uri="{FF2B5EF4-FFF2-40B4-BE49-F238E27FC236}">
                  <a16:creationId xmlns:a16="http://schemas.microsoft.com/office/drawing/2014/main" id="{9B3A1029-6DB2-1AD4-1107-CD9573D13272}"/>
                </a:ext>
              </a:extLst>
            </p:cNvPr>
            <p:cNvPicPr/>
            <p:nvPr/>
          </p:nvPicPr>
          <p:blipFill>
            <a:blip r:embed="rId3" cstate="print"/>
            <a:stretch>
              <a:fillRect/>
            </a:stretch>
          </p:blipFill>
          <p:spPr>
            <a:xfrm>
              <a:off x="5234937" y="8521901"/>
              <a:ext cx="1823529" cy="338253"/>
            </a:xfrm>
            <a:prstGeom prst="rect">
              <a:avLst/>
            </a:prstGeom>
          </p:spPr>
        </p:pic>
      </p:grpSp>
      <p:sp>
        <p:nvSpPr>
          <p:cNvPr id="14" name="CasellaDiTesto 13">
            <a:extLst>
              <a:ext uri="{FF2B5EF4-FFF2-40B4-BE49-F238E27FC236}">
                <a16:creationId xmlns:a16="http://schemas.microsoft.com/office/drawing/2014/main" id="{048C542B-4A6D-30FC-29CA-1CA6105DC37A}"/>
              </a:ext>
            </a:extLst>
          </p:cNvPr>
          <p:cNvSpPr txBox="1"/>
          <p:nvPr/>
        </p:nvSpPr>
        <p:spPr>
          <a:xfrm>
            <a:off x="393662" y="3263775"/>
            <a:ext cx="3398477" cy="707886"/>
          </a:xfrm>
          <a:prstGeom prst="rect">
            <a:avLst/>
          </a:prstGeom>
          <a:noFill/>
          <a:ln>
            <a:solidFill>
              <a:schemeClr val="tx1"/>
            </a:solidFill>
          </a:ln>
        </p:spPr>
        <p:txBody>
          <a:bodyPr wrap="square">
            <a:spAutoFit/>
          </a:bodyPr>
          <a:lstStyle/>
          <a:p>
            <a:r>
              <a:rPr lang="en-US" sz="1000" b="1" dirty="0"/>
              <a:t>Management 1, Quality Management for</a:t>
            </a:r>
          </a:p>
          <a:p>
            <a:r>
              <a:rPr lang="en-US" sz="1000" b="1" dirty="0"/>
              <a:t>Firms that Perform Audits or Reviews o</a:t>
            </a:r>
          </a:p>
          <a:p>
            <a:r>
              <a:rPr lang="en-US" sz="1000" b="1" dirty="0"/>
              <a:t>Financial Statements, or Other Assurance</a:t>
            </a:r>
          </a:p>
          <a:p>
            <a:r>
              <a:rPr lang="en-US" sz="1000" b="1" dirty="0"/>
              <a:t>or Related Services Engagements</a:t>
            </a:r>
          </a:p>
        </p:txBody>
      </p:sp>
      <p:sp>
        <p:nvSpPr>
          <p:cNvPr id="15" name="CasellaDiTesto 14">
            <a:extLst>
              <a:ext uri="{FF2B5EF4-FFF2-40B4-BE49-F238E27FC236}">
                <a16:creationId xmlns:a16="http://schemas.microsoft.com/office/drawing/2014/main" id="{642E9A99-F131-B2FD-0DF0-3C5BE8A2E1CD}"/>
              </a:ext>
            </a:extLst>
          </p:cNvPr>
          <p:cNvSpPr txBox="1"/>
          <p:nvPr/>
        </p:nvSpPr>
        <p:spPr>
          <a:xfrm>
            <a:off x="334875" y="2809911"/>
            <a:ext cx="3457851" cy="276999"/>
          </a:xfrm>
          <a:prstGeom prst="rect">
            <a:avLst/>
          </a:prstGeom>
          <a:noFill/>
        </p:spPr>
        <p:txBody>
          <a:bodyPr wrap="square">
            <a:spAutoFit/>
          </a:bodyPr>
          <a:lstStyle/>
          <a:p>
            <a:r>
              <a:rPr lang="it-IT" sz="1200" b="1" dirty="0">
                <a:highlight>
                  <a:srgbClr val="C0C0C0"/>
                </a:highlight>
              </a:rPr>
              <a:t>FIRST-TIME IMPLEMENTATION GUIDE</a:t>
            </a:r>
          </a:p>
        </p:txBody>
      </p:sp>
      <p:grpSp>
        <p:nvGrpSpPr>
          <p:cNvPr id="16" name="Group 1">
            <a:extLst>
              <a:ext uri="{FF2B5EF4-FFF2-40B4-BE49-F238E27FC236}">
                <a16:creationId xmlns:a16="http://schemas.microsoft.com/office/drawing/2014/main" id="{5B098A79-43DD-3F63-2D58-51FC005BC9F7}"/>
              </a:ext>
            </a:extLst>
          </p:cNvPr>
          <p:cNvGrpSpPr>
            <a:grpSpLocks/>
          </p:cNvGrpSpPr>
          <p:nvPr/>
        </p:nvGrpSpPr>
        <p:grpSpPr>
          <a:xfrm>
            <a:off x="4427984" y="2432446"/>
            <a:ext cx="3737563" cy="4054974"/>
            <a:chOff x="0" y="0"/>
            <a:chExt cx="7772400" cy="10058399"/>
          </a:xfrm>
        </p:grpSpPr>
        <p:pic>
          <p:nvPicPr>
            <p:cNvPr id="17" name="Image 2">
              <a:extLst>
                <a:ext uri="{FF2B5EF4-FFF2-40B4-BE49-F238E27FC236}">
                  <a16:creationId xmlns:a16="http://schemas.microsoft.com/office/drawing/2014/main" id="{81B417B0-BF30-BEC4-3BA3-0EC572EB4EB2}"/>
                </a:ext>
              </a:extLst>
            </p:cNvPr>
            <p:cNvPicPr/>
            <p:nvPr/>
          </p:nvPicPr>
          <p:blipFill>
            <a:blip r:embed="rId4" cstate="print"/>
            <a:stretch>
              <a:fillRect/>
            </a:stretch>
          </p:blipFill>
          <p:spPr>
            <a:xfrm>
              <a:off x="0" y="0"/>
              <a:ext cx="7772400" cy="10058399"/>
            </a:xfrm>
            <a:prstGeom prst="rect">
              <a:avLst/>
            </a:prstGeom>
          </p:spPr>
        </p:pic>
        <p:pic>
          <p:nvPicPr>
            <p:cNvPr id="18" name="Image 3">
              <a:extLst>
                <a:ext uri="{FF2B5EF4-FFF2-40B4-BE49-F238E27FC236}">
                  <a16:creationId xmlns:a16="http://schemas.microsoft.com/office/drawing/2014/main" id="{24A4E730-C4FD-7174-1BC1-C5F496059C14}"/>
                </a:ext>
              </a:extLst>
            </p:cNvPr>
            <p:cNvPicPr/>
            <p:nvPr/>
          </p:nvPicPr>
          <p:blipFill>
            <a:blip r:embed="rId5" cstate="print"/>
            <a:stretch>
              <a:fillRect/>
            </a:stretch>
          </p:blipFill>
          <p:spPr>
            <a:xfrm>
              <a:off x="984250" y="1492885"/>
              <a:ext cx="3074035" cy="852144"/>
            </a:xfrm>
            <a:prstGeom prst="rect">
              <a:avLst/>
            </a:prstGeom>
          </p:spPr>
        </p:pic>
        <p:pic>
          <p:nvPicPr>
            <p:cNvPr id="19" name="Image 4" descr="A black and white logo with a letter  AI-generated content may be incorrect. ">
              <a:extLst>
                <a:ext uri="{FF2B5EF4-FFF2-40B4-BE49-F238E27FC236}">
                  <a16:creationId xmlns:a16="http://schemas.microsoft.com/office/drawing/2014/main" id="{B22F8D40-3978-5414-D35B-967580DE632A}"/>
                </a:ext>
              </a:extLst>
            </p:cNvPr>
            <p:cNvPicPr/>
            <p:nvPr/>
          </p:nvPicPr>
          <p:blipFill>
            <a:blip r:embed="rId6" cstate="print"/>
            <a:stretch>
              <a:fillRect/>
            </a:stretch>
          </p:blipFill>
          <p:spPr>
            <a:xfrm>
              <a:off x="5760097" y="8988920"/>
              <a:ext cx="1197148" cy="392430"/>
            </a:xfrm>
            <a:prstGeom prst="rect">
              <a:avLst/>
            </a:prstGeom>
          </p:spPr>
        </p:pic>
      </p:grpSp>
      <p:sp>
        <p:nvSpPr>
          <p:cNvPr id="20" name="CasellaDiTesto 19">
            <a:extLst>
              <a:ext uri="{FF2B5EF4-FFF2-40B4-BE49-F238E27FC236}">
                <a16:creationId xmlns:a16="http://schemas.microsoft.com/office/drawing/2014/main" id="{10BB6106-3EDC-F5D3-1304-B893867BF661}"/>
              </a:ext>
            </a:extLst>
          </p:cNvPr>
          <p:cNvSpPr txBox="1"/>
          <p:nvPr/>
        </p:nvSpPr>
        <p:spPr>
          <a:xfrm>
            <a:off x="4579418" y="3474915"/>
            <a:ext cx="3449531" cy="830997"/>
          </a:xfrm>
          <a:prstGeom prst="rect">
            <a:avLst/>
          </a:prstGeom>
          <a:noFill/>
        </p:spPr>
        <p:txBody>
          <a:bodyPr wrap="square">
            <a:spAutoFit/>
          </a:bodyPr>
          <a:lstStyle/>
          <a:p>
            <a:r>
              <a:rPr lang="en-US" sz="1200" b="1" dirty="0">
                <a:solidFill>
                  <a:schemeClr val="bg1"/>
                </a:solidFill>
              </a:rPr>
              <a:t>Handbook of International Quality Management, Auditing, Review, Other Assurance, and Related Services Pronouncements</a:t>
            </a:r>
            <a:endParaRPr lang="it-IT" sz="1200" b="1" dirty="0">
              <a:solidFill>
                <a:schemeClr val="bg1"/>
              </a:solidFill>
            </a:endParaRPr>
          </a:p>
        </p:txBody>
      </p:sp>
      <p:sp>
        <p:nvSpPr>
          <p:cNvPr id="21" name="CasellaDiTesto 20">
            <a:extLst>
              <a:ext uri="{FF2B5EF4-FFF2-40B4-BE49-F238E27FC236}">
                <a16:creationId xmlns:a16="http://schemas.microsoft.com/office/drawing/2014/main" id="{DA041D37-1781-8A6F-A691-FC6E0158E01D}"/>
              </a:ext>
            </a:extLst>
          </p:cNvPr>
          <p:cNvSpPr txBox="1"/>
          <p:nvPr/>
        </p:nvSpPr>
        <p:spPr>
          <a:xfrm>
            <a:off x="4765518" y="5763879"/>
            <a:ext cx="2836189" cy="553998"/>
          </a:xfrm>
          <a:prstGeom prst="rect">
            <a:avLst/>
          </a:prstGeom>
          <a:noFill/>
        </p:spPr>
        <p:txBody>
          <a:bodyPr wrap="square">
            <a:spAutoFit/>
          </a:bodyPr>
          <a:lstStyle/>
          <a:p>
            <a:r>
              <a:rPr lang="it-IT" sz="1000" b="1" dirty="0">
                <a:solidFill>
                  <a:schemeClr val="bg1"/>
                </a:solidFill>
              </a:rPr>
              <a:t>2025 EDITION | Volume 5</a:t>
            </a:r>
          </a:p>
          <a:p>
            <a:endParaRPr lang="it-IT" dirty="0"/>
          </a:p>
        </p:txBody>
      </p:sp>
      <p:sp>
        <p:nvSpPr>
          <p:cNvPr id="22" name="CasellaDiTesto 21">
            <a:extLst>
              <a:ext uri="{FF2B5EF4-FFF2-40B4-BE49-F238E27FC236}">
                <a16:creationId xmlns:a16="http://schemas.microsoft.com/office/drawing/2014/main" id="{381AAFC8-63B7-1D57-6C9E-EDC8731755D1}"/>
              </a:ext>
            </a:extLst>
          </p:cNvPr>
          <p:cNvSpPr txBox="1"/>
          <p:nvPr/>
        </p:nvSpPr>
        <p:spPr>
          <a:xfrm>
            <a:off x="606413" y="5344412"/>
            <a:ext cx="4572000" cy="261610"/>
          </a:xfrm>
          <a:prstGeom prst="rect">
            <a:avLst/>
          </a:prstGeom>
          <a:noFill/>
        </p:spPr>
        <p:txBody>
          <a:bodyPr wrap="square">
            <a:spAutoFit/>
          </a:bodyPr>
          <a:lstStyle/>
          <a:p>
            <a:r>
              <a:rPr lang="it-IT" sz="1100" b="1" dirty="0">
                <a:solidFill>
                  <a:schemeClr val="bg1"/>
                </a:solidFill>
              </a:rPr>
              <a:t>SEPTEMBER 2021</a:t>
            </a:r>
          </a:p>
        </p:txBody>
      </p:sp>
      <p:sp>
        <p:nvSpPr>
          <p:cNvPr id="26" name="Titolo 1">
            <a:extLst>
              <a:ext uri="{FF2B5EF4-FFF2-40B4-BE49-F238E27FC236}">
                <a16:creationId xmlns:a16="http://schemas.microsoft.com/office/drawing/2014/main" id="{E5930AC1-18C6-14E2-2787-C4402BE025AE}"/>
              </a:ext>
            </a:extLst>
          </p:cNvPr>
          <p:cNvSpPr>
            <a:spLocks noGrp="1"/>
          </p:cNvSpPr>
          <p:nvPr>
            <p:ph type="title"/>
          </p:nvPr>
        </p:nvSpPr>
        <p:spPr>
          <a:xfrm>
            <a:off x="374512" y="160344"/>
            <a:ext cx="8496944" cy="626336"/>
          </a:xfrm>
        </p:spPr>
        <p:txBody>
          <a:bodyPr/>
          <a:lstStyle/>
          <a:p>
            <a:r>
              <a:rPr lang="it-IT" sz="2000" b="1" dirty="0"/>
              <a:t>CARTE DA LAVORO A SUPPORTO DEL CONTROLLO QUALITA’ INTERNO (2)</a:t>
            </a:r>
          </a:p>
        </p:txBody>
      </p:sp>
    </p:spTree>
    <p:extLst>
      <p:ext uri="{BB962C8B-B14F-4D97-AF65-F5344CB8AC3E}">
        <p14:creationId xmlns:p14="http://schemas.microsoft.com/office/powerpoint/2010/main" val="33146701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F3A53-F9C7-B7B4-09B1-E024B8B1991C}"/>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155797C-EB10-858B-A759-28C55DF0A90D}"/>
              </a:ext>
            </a:extLst>
          </p:cNvPr>
          <p:cNvSpPr>
            <a:spLocks noGrp="1"/>
          </p:cNvSpPr>
          <p:nvPr>
            <p:ph type="sldNum" sz="quarter" idx="10"/>
          </p:nvPr>
        </p:nvSpPr>
        <p:spPr/>
        <p:txBody>
          <a:bodyPr/>
          <a:lstStyle/>
          <a:p>
            <a:pPr>
              <a:defRPr/>
            </a:pPr>
            <a:fld id="{39CF1B48-30B5-442F-BC67-BB53F985A07E}" type="slidenum">
              <a:rPr lang="de-DE" smtClean="0"/>
              <a:pPr>
                <a:defRPr/>
              </a:pPr>
              <a:t>75</a:t>
            </a:fld>
            <a:endParaRPr lang="de-DE"/>
          </a:p>
        </p:txBody>
      </p:sp>
      <p:sp>
        <p:nvSpPr>
          <p:cNvPr id="5" name="CasellaDiTesto 4">
            <a:extLst>
              <a:ext uri="{FF2B5EF4-FFF2-40B4-BE49-F238E27FC236}">
                <a16:creationId xmlns:a16="http://schemas.microsoft.com/office/drawing/2014/main" id="{405ACD10-570D-8164-F1BE-6F8151FE6E1F}"/>
              </a:ext>
            </a:extLst>
          </p:cNvPr>
          <p:cNvSpPr txBox="1"/>
          <p:nvPr/>
        </p:nvSpPr>
        <p:spPr>
          <a:xfrm>
            <a:off x="389218" y="398698"/>
            <a:ext cx="8474248" cy="369332"/>
          </a:xfrm>
          <a:prstGeom prst="rect">
            <a:avLst/>
          </a:prstGeom>
          <a:solidFill>
            <a:srgbClr val="FFFF00"/>
          </a:solidFill>
          <a:ln>
            <a:solidFill>
              <a:schemeClr val="tx1"/>
            </a:solidFill>
          </a:ln>
        </p:spPr>
        <p:txBody>
          <a:bodyPr wrap="square">
            <a:spAutoFit/>
          </a:bodyPr>
          <a:lstStyle/>
          <a:p>
            <a:r>
              <a:rPr lang="it-IT" sz="1800" b="1" dirty="0"/>
              <a:t>COME IMPOSTARE IL SISTEMA GESTIONE QUALITA’ (1)</a:t>
            </a:r>
          </a:p>
        </p:txBody>
      </p:sp>
      <p:sp>
        <p:nvSpPr>
          <p:cNvPr id="6" name="Rettangolo con angoli arrotondati 5">
            <a:extLst>
              <a:ext uri="{FF2B5EF4-FFF2-40B4-BE49-F238E27FC236}">
                <a16:creationId xmlns:a16="http://schemas.microsoft.com/office/drawing/2014/main" id="{20884F4B-6E1D-C9C7-2B52-A036F89948B8}"/>
              </a:ext>
            </a:extLst>
          </p:cNvPr>
          <p:cNvSpPr/>
          <p:nvPr/>
        </p:nvSpPr>
        <p:spPr bwMode="auto">
          <a:xfrm>
            <a:off x="280536" y="949474"/>
            <a:ext cx="8474248" cy="846939"/>
          </a:xfrm>
          <a:prstGeom prst="roundRect">
            <a:avLst>
              <a:gd name="adj" fmla="val 35007"/>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b="1" i="0" u="none" strike="noStrike" cap="none" normalizeH="0" baseline="0" dirty="0">
              <a:ln>
                <a:noFill/>
              </a:ln>
              <a:solidFill>
                <a:schemeClr val="tx1"/>
              </a:solidFill>
              <a:effectLst/>
              <a:highlight>
                <a:srgbClr val="FFFF00"/>
              </a:highlight>
              <a:latin typeface="Verdana" pitchFamily="34" charset="0"/>
            </a:endParaRPr>
          </a:p>
          <a:p>
            <a:pPr marL="0" marR="0" indent="0" algn="ctr" defTabSz="927100" rtl="0" eaLnBrk="1" fontAlgn="base" latinLnBrk="0" hangingPunct="1">
              <a:lnSpc>
                <a:spcPct val="90000"/>
              </a:lnSpc>
              <a:spcBef>
                <a:spcPct val="0"/>
              </a:spcBef>
              <a:spcAft>
                <a:spcPct val="0"/>
              </a:spcAft>
              <a:buClrTx/>
              <a:buSzTx/>
              <a:buFontTx/>
              <a:buNone/>
              <a:tabLst/>
            </a:pPr>
            <a:r>
              <a:rPr kumimoji="0" lang="it-IT" sz="1800" b="1" i="0" u="none" strike="noStrike" cap="none" normalizeH="0" baseline="0" dirty="0">
                <a:ln>
                  <a:noFill/>
                </a:ln>
                <a:solidFill>
                  <a:schemeClr val="tx1"/>
                </a:solidFill>
                <a:effectLst/>
                <a:highlight>
                  <a:srgbClr val="FFFF00"/>
                </a:highlight>
                <a:latin typeface="Verdana" pitchFamily="34" charset="0"/>
              </a:rPr>
              <a:t>CNDCEC, APPROCCIO METODOLOGICO ALLA REVISIONE AFFIDATA AL COLLEGIO SINDACALE NELLE IMPRESE DI MINORI DIMENSIONI</a:t>
            </a:r>
          </a:p>
          <a:p>
            <a:pPr marL="0" marR="0" indent="0" algn="ctr" defTabSz="927100" rtl="0" eaLnBrk="1" fontAlgn="base" latinLnBrk="0" hangingPunct="1">
              <a:lnSpc>
                <a:spcPct val="90000"/>
              </a:lnSpc>
              <a:spcBef>
                <a:spcPct val="0"/>
              </a:spcBef>
              <a:spcAft>
                <a:spcPct val="0"/>
              </a:spcAft>
              <a:buClrTx/>
              <a:buSzTx/>
              <a:buFontTx/>
              <a:buNone/>
              <a:tabLst/>
            </a:pPr>
            <a:r>
              <a:rPr kumimoji="0" lang="it-IT" b="1" i="0" u="none" strike="noStrike" cap="none" normalizeH="0" baseline="0" dirty="0">
                <a:ln>
                  <a:noFill/>
                </a:ln>
                <a:solidFill>
                  <a:schemeClr val="tx1"/>
                </a:solidFill>
                <a:effectLst/>
                <a:highlight>
                  <a:srgbClr val="FFFF00"/>
                </a:highlight>
                <a:latin typeface="Verdana" pitchFamily="34" charset="0"/>
              </a:rPr>
              <a:t> </a:t>
            </a:r>
            <a:endParaRPr kumimoji="0" lang="it-IT" b="1" i="0" u="none" strike="noStrike" cap="none" normalizeH="0" baseline="0" dirty="0">
              <a:ln>
                <a:noFill/>
              </a:ln>
              <a:solidFill>
                <a:schemeClr val="tx1"/>
              </a:solidFill>
              <a:effectLst/>
              <a:latin typeface="Verdana" pitchFamily="34" charset="0"/>
            </a:endParaRPr>
          </a:p>
        </p:txBody>
      </p:sp>
      <p:sp>
        <p:nvSpPr>
          <p:cNvPr id="7" name="CasellaDiTesto 6">
            <a:extLst>
              <a:ext uri="{FF2B5EF4-FFF2-40B4-BE49-F238E27FC236}">
                <a16:creationId xmlns:a16="http://schemas.microsoft.com/office/drawing/2014/main" id="{124775EA-8335-A351-6F3C-04A6EB5F93CA}"/>
              </a:ext>
            </a:extLst>
          </p:cNvPr>
          <p:cNvSpPr txBox="1"/>
          <p:nvPr/>
        </p:nvSpPr>
        <p:spPr>
          <a:xfrm>
            <a:off x="280536" y="2214072"/>
            <a:ext cx="8693009" cy="646331"/>
          </a:xfrm>
          <a:prstGeom prst="rect">
            <a:avLst/>
          </a:prstGeom>
          <a:noFill/>
          <a:ln>
            <a:solidFill>
              <a:schemeClr val="tx1"/>
            </a:solidFill>
          </a:ln>
        </p:spPr>
        <p:txBody>
          <a:bodyPr wrap="square">
            <a:spAutoFit/>
          </a:bodyPr>
          <a:lstStyle/>
          <a:p>
            <a:r>
              <a:rPr lang="it-IT" sz="1800" b="1" dirty="0"/>
              <a:t>27. CONTROLLO DELLA QUALITÀ DEL LAVORO DI REVISIONE CONTABILE  pag. 312   - </a:t>
            </a:r>
            <a:r>
              <a:rPr lang="it-IT" sz="1800" b="1" dirty="0">
                <a:solidFill>
                  <a:srgbClr val="FF0000"/>
                </a:solidFill>
              </a:rPr>
              <a:t>AI SENSI ISQC Italia 1</a:t>
            </a:r>
          </a:p>
        </p:txBody>
      </p:sp>
      <p:sp>
        <p:nvSpPr>
          <p:cNvPr id="8" name="CasellaDiTesto 7">
            <a:extLst>
              <a:ext uri="{FF2B5EF4-FFF2-40B4-BE49-F238E27FC236}">
                <a16:creationId xmlns:a16="http://schemas.microsoft.com/office/drawing/2014/main" id="{30CB8C50-20D9-B3C1-5E27-786FCBCB47EA}"/>
              </a:ext>
            </a:extLst>
          </p:cNvPr>
          <p:cNvSpPr txBox="1"/>
          <p:nvPr/>
        </p:nvSpPr>
        <p:spPr>
          <a:xfrm>
            <a:off x="389218" y="3573016"/>
            <a:ext cx="8638668" cy="1754326"/>
          </a:xfrm>
          <a:prstGeom prst="rect">
            <a:avLst/>
          </a:prstGeom>
          <a:noFill/>
          <a:ln>
            <a:solidFill>
              <a:schemeClr val="tx1"/>
            </a:solidFill>
          </a:ln>
        </p:spPr>
        <p:txBody>
          <a:bodyPr wrap="square">
            <a:spAutoFit/>
          </a:bodyPr>
          <a:lstStyle/>
          <a:p>
            <a:pPr algn="just"/>
            <a:r>
              <a:rPr lang="it-IT" sz="1800" b="0" i="0" u="none" strike="noStrike" baseline="0" dirty="0">
                <a:solidFill>
                  <a:srgbClr val="000000"/>
                </a:solidFill>
                <a:latin typeface="Arial" panose="020B0604020202020204" pitchFamily="34" charset="0"/>
              </a:rPr>
              <a:t>L’aspetto fondamentale consiste nella </a:t>
            </a:r>
            <a:r>
              <a:rPr lang="it-IT" sz="1800" b="1" i="0" u="none" strike="noStrike" baseline="0" dirty="0">
                <a:solidFill>
                  <a:srgbClr val="000000"/>
                </a:solidFill>
                <a:latin typeface="Arial" panose="020B0604020202020204" pitchFamily="34" charset="0"/>
              </a:rPr>
              <a:t>statuizione di regole per l’implementazione di direttive, procedure e controlli interni che assicurino lo svolgimento di un servizio di revisione di qualità per garantire che la revisione contabile sia conforme ai principi professionali e alle disposizioni di legge e regolamentari applicabili e la relazione di revisione sia emessa in modo appropriato alle circostanze </a:t>
            </a:r>
            <a:endParaRPr lang="it-IT" sz="1800" b="1" dirty="0"/>
          </a:p>
        </p:txBody>
      </p:sp>
      <p:sp>
        <p:nvSpPr>
          <p:cNvPr id="9" name="Freccia in giù 8">
            <a:extLst>
              <a:ext uri="{FF2B5EF4-FFF2-40B4-BE49-F238E27FC236}">
                <a16:creationId xmlns:a16="http://schemas.microsoft.com/office/drawing/2014/main" id="{9A9085D4-0AA3-289E-DADF-5CA070712AFA}"/>
              </a:ext>
            </a:extLst>
          </p:cNvPr>
          <p:cNvSpPr/>
          <p:nvPr/>
        </p:nvSpPr>
        <p:spPr bwMode="auto">
          <a:xfrm>
            <a:off x="5220072" y="2860403"/>
            <a:ext cx="792088" cy="71261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7354084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34E95-BE5C-6F1A-FCEA-78079231A229}"/>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34B2C39-774C-0BAB-86B0-CDBF39D789CB}"/>
              </a:ext>
            </a:extLst>
          </p:cNvPr>
          <p:cNvSpPr>
            <a:spLocks noGrp="1"/>
          </p:cNvSpPr>
          <p:nvPr>
            <p:ph type="sldNum" sz="quarter" idx="10"/>
          </p:nvPr>
        </p:nvSpPr>
        <p:spPr/>
        <p:txBody>
          <a:bodyPr/>
          <a:lstStyle/>
          <a:p>
            <a:pPr>
              <a:defRPr/>
            </a:pPr>
            <a:fld id="{39CF1B48-30B5-442F-BC67-BB53F985A07E}" type="slidenum">
              <a:rPr lang="de-DE" smtClean="0"/>
              <a:pPr>
                <a:defRPr/>
              </a:pPr>
              <a:t>76</a:t>
            </a:fld>
            <a:endParaRPr lang="de-DE"/>
          </a:p>
        </p:txBody>
      </p:sp>
      <p:sp>
        <p:nvSpPr>
          <p:cNvPr id="3" name="Titolo 1">
            <a:extLst>
              <a:ext uri="{FF2B5EF4-FFF2-40B4-BE49-F238E27FC236}">
                <a16:creationId xmlns:a16="http://schemas.microsoft.com/office/drawing/2014/main" id="{C24E1864-3A6D-1A03-4954-15C0B4CDAABE}"/>
              </a:ext>
            </a:extLst>
          </p:cNvPr>
          <p:cNvSpPr txBox="1">
            <a:spLocks/>
          </p:cNvSpPr>
          <p:nvPr/>
        </p:nvSpPr>
        <p:spPr bwMode="auto">
          <a:xfrm>
            <a:off x="354385" y="188640"/>
            <a:ext cx="792088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r>
              <a:rPr lang="it-IT" sz="2000" b="1" kern="0" dirty="0"/>
              <a:t>CONTROLLI QUALITA’ E CARTE DA LAVORO (4)</a:t>
            </a:r>
          </a:p>
        </p:txBody>
      </p:sp>
      <p:sp>
        <p:nvSpPr>
          <p:cNvPr id="5" name="CasellaDiTesto 4">
            <a:extLst>
              <a:ext uri="{FF2B5EF4-FFF2-40B4-BE49-F238E27FC236}">
                <a16:creationId xmlns:a16="http://schemas.microsoft.com/office/drawing/2014/main" id="{06D8B530-9F52-30D6-AF7A-63E6236E10B4}"/>
              </a:ext>
            </a:extLst>
          </p:cNvPr>
          <p:cNvSpPr txBox="1"/>
          <p:nvPr/>
        </p:nvSpPr>
        <p:spPr>
          <a:xfrm>
            <a:off x="379705" y="651871"/>
            <a:ext cx="8424936" cy="2862322"/>
          </a:xfrm>
          <a:prstGeom prst="rect">
            <a:avLst/>
          </a:prstGeom>
          <a:noFill/>
          <a:ln>
            <a:solidFill>
              <a:schemeClr val="tx1"/>
            </a:solidFill>
          </a:ln>
        </p:spPr>
        <p:txBody>
          <a:bodyPr wrap="square">
            <a:spAutoFit/>
          </a:bodyPr>
          <a:lstStyle/>
          <a:p>
            <a:pPr algn="just"/>
            <a:r>
              <a:rPr lang="it-IT" sz="1800" b="0" i="0" u="none" strike="noStrike" baseline="0" dirty="0">
                <a:solidFill>
                  <a:srgbClr val="000000"/>
                </a:solidFill>
                <a:latin typeface="Arial" panose="020B0604020202020204" pitchFamily="34" charset="0"/>
              </a:rPr>
              <a:t>Il sistema di controllo interno della qualità si compone, quindi, di direttive e procedure che interessano tutti gli aspetti rilevanti del lavoro di revisione contabile: dalla verifica preliminare dell’indipendenza e obiettività, all’accettazione e mantenimento dell’incarico, alle varie fasi dello svolgimento del lavoro (supervisione, riesame ed emissione del giudizio professionale), alla gestione dei dipendenti, ausiliari e collaboratori coinvolti nel lavoro (in particolare su: preparazione, formazione, assegnazione agli incarichi, retribuzione, criteri di valutazione, comunicazione e rispetto delle procedure interne), alla gestione di eventuali reclami e segnalazioni che potrebbero avere gravi ripercussioni sull’integrità dell’attività di revisione legale. </a:t>
            </a:r>
            <a:endParaRPr lang="it-IT" sz="1800" dirty="0"/>
          </a:p>
        </p:txBody>
      </p:sp>
      <p:sp>
        <p:nvSpPr>
          <p:cNvPr id="6" name="CasellaDiTesto 5">
            <a:extLst>
              <a:ext uri="{FF2B5EF4-FFF2-40B4-BE49-F238E27FC236}">
                <a16:creationId xmlns:a16="http://schemas.microsoft.com/office/drawing/2014/main" id="{76751FB4-5BF8-E851-E49B-EB72DB93BB5F}"/>
              </a:ext>
            </a:extLst>
          </p:cNvPr>
          <p:cNvSpPr txBox="1"/>
          <p:nvPr/>
        </p:nvSpPr>
        <p:spPr>
          <a:xfrm>
            <a:off x="334876" y="119502"/>
            <a:ext cx="8474248" cy="369332"/>
          </a:xfrm>
          <a:prstGeom prst="rect">
            <a:avLst/>
          </a:prstGeom>
          <a:solidFill>
            <a:srgbClr val="FFFF00"/>
          </a:solidFill>
          <a:ln>
            <a:solidFill>
              <a:schemeClr val="tx1"/>
            </a:solidFill>
          </a:ln>
        </p:spPr>
        <p:txBody>
          <a:bodyPr wrap="square">
            <a:spAutoFit/>
          </a:bodyPr>
          <a:lstStyle/>
          <a:p>
            <a:r>
              <a:rPr lang="it-IT" sz="1800" b="1" dirty="0"/>
              <a:t>COME IMPOSTARE IL SISTEMA GESTIONE QUALITA’ (2)</a:t>
            </a:r>
          </a:p>
        </p:txBody>
      </p:sp>
      <p:sp>
        <p:nvSpPr>
          <p:cNvPr id="7" name="CasellaDiTesto 6">
            <a:extLst>
              <a:ext uri="{FF2B5EF4-FFF2-40B4-BE49-F238E27FC236}">
                <a16:creationId xmlns:a16="http://schemas.microsoft.com/office/drawing/2014/main" id="{22C4CA48-CA16-BA60-D2D0-7F6867E463AF}"/>
              </a:ext>
            </a:extLst>
          </p:cNvPr>
          <p:cNvSpPr txBox="1"/>
          <p:nvPr/>
        </p:nvSpPr>
        <p:spPr>
          <a:xfrm>
            <a:off x="334876" y="4581128"/>
            <a:ext cx="8620303" cy="1200329"/>
          </a:xfrm>
          <a:prstGeom prst="rect">
            <a:avLst/>
          </a:prstGeom>
          <a:noFill/>
          <a:ln>
            <a:solidFill>
              <a:schemeClr val="tx1"/>
            </a:solidFill>
          </a:ln>
        </p:spPr>
        <p:txBody>
          <a:bodyPr wrap="square">
            <a:spAutoFit/>
          </a:bodyPr>
          <a:lstStyle/>
          <a:p>
            <a:pPr algn="just"/>
            <a:r>
              <a:rPr lang="it-IT" sz="1800" b="0" i="0" u="none" strike="noStrike" baseline="0" dirty="0">
                <a:solidFill>
                  <a:srgbClr val="000000"/>
                </a:solidFill>
                <a:latin typeface="Arial" panose="020B0604020202020204" pitchFamily="34" charset="0"/>
              </a:rPr>
              <a:t>Le direttive e procedure interne devono anche prevedere lo svolgimento di verifiche annuali sull’adeguatezza e sull’efficacia dello stesso sistema di controllo interno (procedura di monitoraggio) conservando la documentazione dei risultati della verifica e delle misure adottate per rimediare a eventuali carenze rilevate. </a:t>
            </a:r>
            <a:endParaRPr lang="it-IT" sz="1800" dirty="0"/>
          </a:p>
        </p:txBody>
      </p:sp>
      <p:sp>
        <p:nvSpPr>
          <p:cNvPr id="8" name="Freccia in giù 7">
            <a:extLst>
              <a:ext uri="{FF2B5EF4-FFF2-40B4-BE49-F238E27FC236}">
                <a16:creationId xmlns:a16="http://schemas.microsoft.com/office/drawing/2014/main" id="{D3E498D2-1FB7-B712-99DF-1341F149CA51}"/>
              </a:ext>
            </a:extLst>
          </p:cNvPr>
          <p:cNvSpPr/>
          <p:nvPr/>
        </p:nvSpPr>
        <p:spPr bwMode="auto">
          <a:xfrm>
            <a:off x="3738761" y="3624217"/>
            <a:ext cx="1152128" cy="64807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4721949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8C16A-E602-7BFB-5930-3DD891E5359C}"/>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D5A24EE-2B3E-2F3E-0070-DB1159DF878B}"/>
              </a:ext>
            </a:extLst>
          </p:cNvPr>
          <p:cNvSpPr>
            <a:spLocks noGrp="1"/>
          </p:cNvSpPr>
          <p:nvPr>
            <p:ph type="sldNum" sz="quarter" idx="10"/>
          </p:nvPr>
        </p:nvSpPr>
        <p:spPr/>
        <p:txBody>
          <a:bodyPr/>
          <a:lstStyle/>
          <a:p>
            <a:pPr>
              <a:defRPr/>
            </a:pPr>
            <a:fld id="{39CF1B48-30B5-442F-BC67-BB53F985A07E}" type="slidenum">
              <a:rPr lang="de-DE" smtClean="0"/>
              <a:pPr>
                <a:defRPr/>
              </a:pPr>
              <a:t>77</a:t>
            </a:fld>
            <a:endParaRPr lang="de-DE"/>
          </a:p>
        </p:txBody>
      </p:sp>
      <p:sp>
        <p:nvSpPr>
          <p:cNvPr id="3" name="Titolo 1">
            <a:extLst>
              <a:ext uri="{FF2B5EF4-FFF2-40B4-BE49-F238E27FC236}">
                <a16:creationId xmlns:a16="http://schemas.microsoft.com/office/drawing/2014/main" id="{47ED7E49-2412-E434-DC5A-BC8BEF0A6D99}"/>
              </a:ext>
            </a:extLst>
          </p:cNvPr>
          <p:cNvSpPr txBox="1">
            <a:spLocks/>
          </p:cNvSpPr>
          <p:nvPr/>
        </p:nvSpPr>
        <p:spPr bwMode="auto">
          <a:xfrm>
            <a:off x="354385" y="188640"/>
            <a:ext cx="792088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a:lstStyle>
          <a:p>
            <a:r>
              <a:rPr lang="it-IT" sz="2000" b="1" kern="0" dirty="0"/>
              <a:t>CONTROLLI QUALITA’ E CARTE DA LAVORO (4)</a:t>
            </a:r>
          </a:p>
        </p:txBody>
      </p:sp>
      <p:sp>
        <p:nvSpPr>
          <p:cNvPr id="5" name="CasellaDiTesto 4">
            <a:extLst>
              <a:ext uri="{FF2B5EF4-FFF2-40B4-BE49-F238E27FC236}">
                <a16:creationId xmlns:a16="http://schemas.microsoft.com/office/drawing/2014/main" id="{2B3D61A5-4455-333C-6AD9-D37489B06C8F}"/>
              </a:ext>
            </a:extLst>
          </p:cNvPr>
          <p:cNvSpPr txBox="1"/>
          <p:nvPr/>
        </p:nvSpPr>
        <p:spPr>
          <a:xfrm>
            <a:off x="334876" y="233409"/>
            <a:ext cx="8474248" cy="646331"/>
          </a:xfrm>
          <a:prstGeom prst="rect">
            <a:avLst/>
          </a:prstGeom>
          <a:solidFill>
            <a:srgbClr val="FFFF00"/>
          </a:solidFill>
          <a:ln>
            <a:solidFill>
              <a:schemeClr val="tx1"/>
            </a:solidFill>
          </a:ln>
        </p:spPr>
        <p:txBody>
          <a:bodyPr wrap="square">
            <a:spAutoFit/>
          </a:bodyPr>
          <a:lstStyle/>
          <a:p>
            <a:r>
              <a:rPr lang="it-IT" sz="1800" b="1" dirty="0"/>
              <a:t>COME IMPOSTARE IL SISTEMA GESTIONE QUALITA’ per IL COLLEGIO SINDACALE</a:t>
            </a:r>
          </a:p>
        </p:txBody>
      </p:sp>
      <p:sp>
        <p:nvSpPr>
          <p:cNvPr id="6" name="Freccia in giù 5">
            <a:extLst>
              <a:ext uri="{FF2B5EF4-FFF2-40B4-BE49-F238E27FC236}">
                <a16:creationId xmlns:a16="http://schemas.microsoft.com/office/drawing/2014/main" id="{02848628-B5D5-7FEB-1639-B3F0B6F6C9E5}"/>
              </a:ext>
            </a:extLst>
          </p:cNvPr>
          <p:cNvSpPr/>
          <p:nvPr/>
        </p:nvSpPr>
        <p:spPr bwMode="auto">
          <a:xfrm>
            <a:off x="3995936" y="836712"/>
            <a:ext cx="1152128" cy="43204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7" name="CasellaDiTesto 6">
            <a:extLst>
              <a:ext uri="{FF2B5EF4-FFF2-40B4-BE49-F238E27FC236}">
                <a16:creationId xmlns:a16="http://schemas.microsoft.com/office/drawing/2014/main" id="{6E0CD871-4246-8F65-7595-67E5DBC31E18}"/>
              </a:ext>
            </a:extLst>
          </p:cNvPr>
          <p:cNvSpPr txBox="1"/>
          <p:nvPr/>
        </p:nvSpPr>
        <p:spPr>
          <a:xfrm>
            <a:off x="257175" y="1229866"/>
            <a:ext cx="8635305" cy="1569660"/>
          </a:xfrm>
          <a:prstGeom prst="rect">
            <a:avLst/>
          </a:prstGeom>
          <a:noFill/>
          <a:ln>
            <a:solidFill>
              <a:schemeClr val="tx1"/>
            </a:solidFill>
          </a:ln>
        </p:spPr>
        <p:txBody>
          <a:bodyPr wrap="square">
            <a:spAutoFit/>
          </a:bodyPr>
          <a:lstStyle/>
          <a:p>
            <a:pPr algn="just"/>
            <a:r>
              <a:rPr lang="it-IT" sz="1600" dirty="0"/>
              <a:t>Il collegio sindacale deve svolgere e documentare l’attività di supervisione del lavoro sia per assicurare i terzi interessati al bilancio sottoposto a revisione, sia per consentire ai propri membri di dimostrare individualmente all’autorità di vigilanza in caso di ispezioni, che la revisione è stata svolta con adeguati livelli qualitativi e la relazione di revisione emessa è adeguatamente supportata da verifiche fatte in accordo con i principi di revisione internazionali.</a:t>
            </a:r>
          </a:p>
        </p:txBody>
      </p:sp>
      <p:sp>
        <p:nvSpPr>
          <p:cNvPr id="8" name="CasellaDiTesto 7">
            <a:extLst>
              <a:ext uri="{FF2B5EF4-FFF2-40B4-BE49-F238E27FC236}">
                <a16:creationId xmlns:a16="http://schemas.microsoft.com/office/drawing/2014/main" id="{A0BB0459-BCC3-9FBB-535F-3807CB58AA43}"/>
              </a:ext>
            </a:extLst>
          </p:cNvPr>
          <p:cNvSpPr txBox="1"/>
          <p:nvPr/>
        </p:nvSpPr>
        <p:spPr>
          <a:xfrm>
            <a:off x="257176" y="3027423"/>
            <a:ext cx="8635304" cy="2062103"/>
          </a:xfrm>
          <a:prstGeom prst="rect">
            <a:avLst/>
          </a:prstGeom>
          <a:noFill/>
          <a:ln>
            <a:solidFill>
              <a:schemeClr val="tx1"/>
            </a:solidFill>
          </a:ln>
        </p:spPr>
        <p:txBody>
          <a:bodyPr wrap="square">
            <a:spAutoFit/>
          </a:bodyPr>
          <a:lstStyle/>
          <a:p>
            <a:pPr algn="just"/>
            <a:r>
              <a:rPr lang="it-IT" sz="1600" b="0" i="0" u="none" strike="noStrike" baseline="0" dirty="0">
                <a:solidFill>
                  <a:srgbClr val="000000"/>
                </a:solidFill>
                <a:latin typeface="Arial" panose="020B0604020202020204" pitchFamily="34" charset="0"/>
              </a:rPr>
              <a:t>Considerando che tutti i componenti del collegio sindacale sono responsabili in egual misura dell’incarico di revisione legale, la responsabilità della supervisione del lavoro è del collegio sindacale. </a:t>
            </a:r>
          </a:p>
          <a:p>
            <a:pPr algn="just"/>
            <a:endParaRPr lang="it-IT" sz="1600" dirty="0">
              <a:solidFill>
                <a:srgbClr val="000000"/>
              </a:solidFill>
              <a:latin typeface="Arial" panose="020B0604020202020204" pitchFamily="34" charset="0"/>
            </a:endParaRPr>
          </a:p>
          <a:p>
            <a:pPr algn="just"/>
            <a:r>
              <a:rPr lang="it-IT" sz="1600" b="0" i="0" u="none" strike="noStrike" baseline="0" dirty="0">
                <a:solidFill>
                  <a:srgbClr val="000000"/>
                </a:solidFill>
                <a:latin typeface="Arial" panose="020B0604020202020204" pitchFamily="34" charset="0"/>
              </a:rPr>
              <a:t>Ai fini delle presenti linee metodologiche si raccomanda l’utilizzo del sistema di riesame del lavoro “collegiale”. Il sistema “collegiale” presuppone che in ogni carta di lavoro vengano riportate sempre le firme di tutti e tre i componenti del collegio sindacale, con indicazione specifica di chi ha preparato la carta di lavoro e di chi l’ha riesaminata ed approvata	</a:t>
            </a:r>
          </a:p>
        </p:txBody>
      </p:sp>
      <p:sp>
        <p:nvSpPr>
          <p:cNvPr id="9" name="Freccia in giù 8">
            <a:extLst>
              <a:ext uri="{FF2B5EF4-FFF2-40B4-BE49-F238E27FC236}">
                <a16:creationId xmlns:a16="http://schemas.microsoft.com/office/drawing/2014/main" id="{A370D723-50E3-CFBE-FB31-E1B61D31982D}"/>
              </a:ext>
            </a:extLst>
          </p:cNvPr>
          <p:cNvSpPr/>
          <p:nvPr/>
        </p:nvSpPr>
        <p:spPr bwMode="auto">
          <a:xfrm>
            <a:off x="4253111" y="5206752"/>
            <a:ext cx="1152128" cy="43204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10" name="CasellaDiTesto 9">
            <a:extLst>
              <a:ext uri="{FF2B5EF4-FFF2-40B4-BE49-F238E27FC236}">
                <a16:creationId xmlns:a16="http://schemas.microsoft.com/office/drawing/2014/main" id="{F1CD027E-249C-51C7-43FF-7510C6D98DF5}"/>
              </a:ext>
            </a:extLst>
          </p:cNvPr>
          <p:cNvSpPr txBox="1"/>
          <p:nvPr/>
        </p:nvSpPr>
        <p:spPr>
          <a:xfrm>
            <a:off x="387979" y="5856174"/>
            <a:ext cx="8474248" cy="646331"/>
          </a:xfrm>
          <a:prstGeom prst="rect">
            <a:avLst/>
          </a:prstGeom>
          <a:solidFill>
            <a:srgbClr val="FFFF00"/>
          </a:solidFill>
          <a:ln>
            <a:solidFill>
              <a:schemeClr val="tx1"/>
            </a:solidFill>
          </a:ln>
        </p:spPr>
        <p:txBody>
          <a:bodyPr wrap="square">
            <a:spAutoFit/>
          </a:bodyPr>
          <a:lstStyle/>
          <a:p>
            <a:pPr algn="ctr"/>
            <a:r>
              <a:rPr lang="it-IT" sz="1800" b="1" dirty="0"/>
              <a:t>Carte da Lavoro al Capitolo 27 dell’APPROCCIO METODOLOGICO</a:t>
            </a:r>
            <a:br>
              <a:rPr lang="it-IT" sz="1800" b="1" dirty="0"/>
            </a:br>
            <a:r>
              <a:rPr lang="it-IT" sz="1800" b="1" dirty="0"/>
              <a:t>IL MODELLO DI QUALITA’. 20.03.2018</a:t>
            </a:r>
          </a:p>
        </p:txBody>
      </p:sp>
    </p:spTree>
    <p:extLst>
      <p:ext uri="{BB962C8B-B14F-4D97-AF65-F5344CB8AC3E}">
        <p14:creationId xmlns:p14="http://schemas.microsoft.com/office/powerpoint/2010/main" val="4997407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87016-C3F4-1A11-E315-2756B990D3E8}"/>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01B97BC-BC6C-F4D1-B964-5D18BE90DA7D}"/>
              </a:ext>
            </a:extLst>
          </p:cNvPr>
          <p:cNvSpPr>
            <a:spLocks noGrp="1"/>
          </p:cNvSpPr>
          <p:nvPr>
            <p:ph type="sldNum" sz="quarter" idx="10"/>
          </p:nvPr>
        </p:nvSpPr>
        <p:spPr/>
        <p:txBody>
          <a:bodyPr/>
          <a:lstStyle/>
          <a:p>
            <a:pPr>
              <a:defRPr/>
            </a:pPr>
            <a:fld id="{39CF1B48-30B5-442F-BC67-BB53F985A07E}" type="slidenum">
              <a:rPr lang="de-DE" smtClean="0"/>
              <a:pPr>
                <a:defRPr/>
              </a:pPr>
              <a:t>78</a:t>
            </a:fld>
            <a:endParaRPr lang="de-DE"/>
          </a:p>
        </p:txBody>
      </p:sp>
      <p:sp>
        <p:nvSpPr>
          <p:cNvPr id="6" name="CasellaDiTesto 5">
            <a:extLst>
              <a:ext uri="{FF2B5EF4-FFF2-40B4-BE49-F238E27FC236}">
                <a16:creationId xmlns:a16="http://schemas.microsoft.com/office/drawing/2014/main" id="{CD683EEF-6D62-50D6-D5C6-FF6851BF21C5}"/>
              </a:ext>
            </a:extLst>
          </p:cNvPr>
          <p:cNvSpPr txBox="1"/>
          <p:nvPr/>
        </p:nvSpPr>
        <p:spPr>
          <a:xfrm>
            <a:off x="1698445" y="384051"/>
            <a:ext cx="5904656" cy="923330"/>
          </a:xfrm>
          <a:prstGeom prst="rect">
            <a:avLst/>
          </a:prstGeom>
          <a:solidFill>
            <a:srgbClr val="FFFF00"/>
          </a:solidFill>
          <a:ln>
            <a:solidFill>
              <a:schemeClr val="tx1"/>
            </a:solidFill>
          </a:ln>
        </p:spPr>
        <p:txBody>
          <a:bodyPr wrap="square">
            <a:spAutoFit/>
          </a:bodyPr>
          <a:lstStyle/>
          <a:p>
            <a:pPr algn="ctr"/>
            <a:endParaRPr lang="it-IT" sz="1800" b="1" dirty="0"/>
          </a:p>
          <a:p>
            <a:pPr algn="ctr"/>
            <a:r>
              <a:rPr lang="it-IT" sz="1800" b="1" dirty="0"/>
              <a:t>IL MANUALE DELLE PROCEDURE</a:t>
            </a:r>
          </a:p>
          <a:p>
            <a:pPr algn="ctr"/>
            <a:endParaRPr lang="it-IT" sz="1800" b="1" dirty="0"/>
          </a:p>
        </p:txBody>
      </p:sp>
      <p:sp>
        <p:nvSpPr>
          <p:cNvPr id="7" name="Freccia in giù 6">
            <a:extLst>
              <a:ext uri="{FF2B5EF4-FFF2-40B4-BE49-F238E27FC236}">
                <a16:creationId xmlns:a16="http://schemas.microsoft.com/office/drawing/2014/main" id="{0B974B41-C75A-7512-92A7-AE642B6AECBD}"/>
              </a:ext>
            </a:extLst>
          </p:cNvPr>
          <p:cNvSpPr/>
          <p:nvPr/>
        </p:nvSpPr>
        <p:spPr bwMode="auto">
          <a:xfrm>
            <a:off x="4139952" y="2178035"/>
            <a:ext cx="792088" cy="369332"/>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27100" rtl="0" eaLnBrk="1" fontAlgn="base" latinLnBrk="0" hangingPunct="1">
              <a:lnSpc>
                <a:spcPct val="9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Verdana" pitchFamily="34" charset="0"/>
            </a:endParaRPr>
          </a:p>
        </p:txBody>
      </p:sp>
      <p:sp>
        <p:nvSpPr>
          <p:cNvPr id="8" name="CasellaDiTesto 7">
            <a:extLst>
              <a:ext uri="{FF2B5EF4-FFF2-40B4-BE49-F238E27FC236}">
                <a16:creationId xmlns:a16="http://schemas.microsoft.com/office/drawing/2014/main" id="{179208F8-F4A2-B986-1915-E1E27328BC85}"/>
              </a:ext>
            </a:extLst>
          </p:cNvPr>
          <p:cNvSpPr txBox="1"/>
          <p:nvPr/>
        </p:nvSpPr>
        <p:spPr>
          <a:xfrm>
            <a:off x="215516" y="2847264"/>
            <a:ext cx="8712968" cy="923330"/>
          </a:xfrm>
          <a:prstGeom prst="rect">
            <a:avLst/>
          </a:prstGeom>
          <a:solidFill>
            <a:srgbClr val="FFFF00"/>
          </a:solidFill>
          <a:ln>
            <a:solidFill>
              <a:schemeClr val="tx1"/>
            </a:solidFill>
          </a:ln>
        </p:spPr>
        <p:txBody>
          <a:bodyPr wrap="square">
            <a:spAutoFit/>
          </a:bodyPr>
          <a:lstStyle/>
          <a:p>
            <a:pPr algn="ctr"/>
            <a:r>
              <a:rPr lang="it-IT" sz="1800" b="1" dirty="0"/>
              <a:t>UN DOCUMENTO CHE DEFINISCE LE POLITICHE E PROCEDURE CHE GARANTISCANO LA QUALITA’ DELL’INCARICO DI REVISIONE </a:t>
            </a:r>
          </a:p>
          <a:p>
            <a:pPr algn="ctr"/>
            <a:endParaRPr lang="it-IT" sz="1800" b="1" dirty="0"/>
          </a:p>
        </p:txBody>
      </p:sp>
      <p:sp>
        <p:nvSpPr>
          <p:cNvPr id="9" name="CasellaDiTesto 8">
            <a:extLst>
              <a:ext uri="{FF2B5EF4-FFF2-40B4-BE49-F238E27FC236}">
                <a16:creationId xmlns:a16="http://schemas.microsoft.com/office/drawing/2014/main" id="{D620C94B-ED0B-49EC-4814-E37072A67296}"/>
              </a:ext>
            </a:extLst>
          </p:cNvPr>
          <p:cNvSpPr txBox="1"/>
          <p:nvPr/>
        </p:nvSpPr>
        <p:spPr>
          <a:xfrm>
            <a:off x="1842461" y="1665764"/>
            <a:ext cx="5760640" cy="338554"/>
          </a:xfrm>
          <a:prstGeom prst="rect">
            <a:avLst/>
          </a:prstGeom>
          <a:noFill/>
          <a:ln>
            <a:solidFill>
              <a:schemeClr val="tx1"/>
            </a:solidFill>
          </a:ln>
        </p:spPr>
        <p:txBody>
          <a:bodyPr wrap="square" rtlCol="0">
            <a:spAutoFit/>
          </a:bodyPr>
          <a:lstStyle/>
          <a:p>
            <a:pPr algn="ctr"/>
            <a:r>
              <a:rPr lang="it-IT" sz="1600" b="1" dirty="0"/>
              <a:t>In modo semplificato</a:t>
            </a:r>
          </a:p>
        </p:txBody>
      </p:sp>
      <p:sp>
        <p:nvSpPr>
          <p:cNvPr id="10" name="CasellaDiTesto 9">
            <a:extLst>
              <a:ext uri="{FF2B5EF4-FFF2-40B4-BE49-F238E27FC236}">
                <a16:creationId xmlns:a16="http://schemas.microsoft.com/office/drawing/2014/main" id="{4D358D4A-F0C4-D707-02F8-4B835FD5643C}"/>
              </a:ext>
            </a:extLst>
          </p:cNvPr>
          <p:cNvSpPr txBox="1"/>
          <p:nvPr/>
        </p:nvSpPr>
        <p:spPr>
          <a:xfrm>
            <a:off x="395536" y="3880605"/>
            <a:ext cx="8532948" cy="1631216"/>
          </a:xfrm>
          <a:prstGeom prst="rect">
            <a:avLst/>
          </a:prstGeom>
          <a:noFill/>
          <a:ln>
            <a:solidFill>
              <a:schemeClr val="tx1"/>
            </a:solidFill>
          </a:ln>
        </p:spPr>
        <p:txBody>
          <a:bodyPr wrap="square">
            <a:spAutoFit/>
          </a:bodyPr>
          <a:lstStyle/>
          <a:p>
            <a:pPr algn="just"/>
            <a:r>
              <a:rPr lang="it-IT" sz="2000" b="0" i="0" u="none" strike="noStrike" baseline="0" dirty="0">
                <a:solidFill>
                  <a:srgbClr val="000000"/>
                </a:solidFill>
                <a:latin typeface="Calibri" panose="020F0502020204030204" pitchFamily="34" charset="0"/>
              </a:rPr>
              <a:t>Anche se il focus di ISQM1 è sulla società di revisione, sullo studio professionale o sul collegio sindacale incaricato della revisione è quanto mai opportuno che il sistema di qualità comprenda anche i requisiti previsti dai rilevanti ISA Italia dedicati alla gestione della qualità </a:t>
            </a:r>
            <a:r>
              <a:rPr lang="it-IT" sz="2000" b="1" i="0" u="none" strike="noStrike" baseline="0" dirty="0">
                <a:solidFill>
                  <a:srgbClr val="000000"/>
                </a:solidFill>
                <a:latin typeface="Calibri" panose="020F0502020204030204" pitchFamily="34" charset="0"/>
              </a:rPr>
              <a:t>del singolo incarico</a:t>
            </a:r>
            <a:r>
              <a:rPr lang="it-IT" sz="2000" b="0" i="0" u="none" strike="noStrike" baseline="0" dirty="0">
                <a:solidFill>
                  <a:srgbClr val="000000"/>
                </a:solidFill>
                <a:latin typeface="Calibri" panose="020F0502020204030204" pitchFamily="34" charset="0"/>
              </a:rPr>
              <a:t>, come ad esempio ISA 200 Italia, ISA Italia 220 che rimanda anche ai revisori singoli professionisti</a:t>
            </a:r>
            <a:endParaRPr lang="it-IT" dirty="0"/>
          </a:p>
        </p:txBody>
      </p:sp>
    </p:spTree>
    <p:extLst>
      <p:ext uri="{BB962C8B-B14F-4D97-AF65-F5344CB8AC3E}">
        <p14:creationId xmlns:p14="http://schemas.microsoft.com/office/powerpoint/2010/main" val="16293160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7B3F4-D0A2-D0AD-61DE-AB0264E8811E}"/>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21E9DBB-132A-27C0-43F3-F4379219C397}"/>
              </a:ext>
            </a:extLst>
          </p:cNvPr>
          <p:cNvSpPr>
            <a:spLocks noGrp="1"/>
          </p:cNvSpPr>
          <p:nvPr>
            <p:ph type="sldNum" sz="quarter" idx="10"/>
          </p:nvPr>
        </p:nvSpPr>
        <p:spPr/>
        <p:txBody>
          <a:bodyPr/>
          <a:lstStyle/>
          <a:p>
            <a:pPr>
              <a:defRPr/>
            </a:pPr>
            <a:fld id="{39CF1B48-30B5-442F-BC67-BB53F985A07E}" type="slidenum">
              <a:rPr lang="de-DE" smtClean="0"/>
              <a:pPr>
                <a:defRPr/>
              </a:pPr>
              <a:t>79</a:t>
            </a:fld>
            <a:endParaRPr lang="de-DE"/>
          </a:p>
        </p:txBody>
      </p:sp>
      <p:sp>
        <p:nvSpPr>
          <p:cNvPr id="6" name="CasellaDiTesto 5">
            <a:extLst>
              <a:ext uri="{FF2B5EF4-FFF2-40B4-BE49-F238E27FC236}">
                <a16:creationId xmlns:a16="http://schemas.microsoft.com/office/drawing/2014/main" id="{FDD6B417-DE59-3B0F-D549-894C81D80F19}"/>
              </a:ext>
            </a:extLst>
          </p:cNvPr>
          <p:cNvSpPr txBox="1"/>
          <p:nvPr/>
        </p:nvSpPr>
        <p:spPr>
          <a:xfrm>
            <a:off x="395536" y="477483"/>
            <a:ext cx="8541063" cy="338554"/>
          </a:xfrm>
          <a:prstGeom prst="rect">
            <a:avLst/>
          </a:prstGeom>
          <a:solidFill>
            <a:schemeClr val="accent1"/>
          </a:solidFill>
          <a:ln>
            <a:solidFill>
              <a:schemeClr val="tx1"/>
            </a:solidFill>
          </a:ln>
        </p:spPr>
        <p:txBody>
          <a:bodyPr wrap="square">
            <a:spAutoFit/>
          </a:bodyPr>
          <a:lstStyle/>
          <a:p>
            <a:r>
              <a:rPr lang="it-IT" sz="1600" b="1" dirty="0"/>
              <a:t>IL MANUALE ISQM 1 (1)</a:t>
            </a:r>
          </a:p>
        </p:txBody>
      </p:sp>
      <p:sp>
        <p:nvSpPr>
          <p:cNvPr id="7" name="CasellaDiTesto 6">
            <a:extLst>
              <a:ext uri="{FF2B5EF4-FFF2-40B4-BE49-F238E27FC236}">
                <a16:creationId xmlns:a16="http://schemas.microsoft.com/office/drawing/2014/main" id="{9850D6B2-5E84-2C43-9E06-55CAAFFF6F90}"/>
              </a:ext>
            </a:extLst>
          </p:cNvPr>
          <p:cNvSpPr txBox="1"/>
          <p:nvPr/>
        </p:nvSpPr>
        <p:spPr>
          <a:xfrm>
            <a:off x="278650" y="1196752"/>
            <a:ext cx="8586699" cy="830997"/>
          </a:xfrm>
          <a:prstGeom prst="rect">
            <a:avLst/>
          </a:prstGeom>
          <a:noFill/>
          <a:ln>
            <a:solidFill>
              <a:schemeClr val="tx1"/>
            </a:solidFill>
          </a:ln>
        </p:spPr>
        <p:txBody>
          <a:bodyPr wrap="square">
            <a:spAutoFit/>
          </a:bodyPr>
          <a:lstStyle/>
          <a:p>
            <a:pPr algn="just"/>
            <a:r>
              <a:rPr lang="it-IT" sz="1600" dirty="0"/>
              <a:t>E’ un documento obbligatorio per i revisori legali, i sindaci incaricati della revisione e le società di revisione in Italia, finalizzato a garantire un sistema efficace di gestione della qualità nelle attività di revisione legale.</a:t>
            </a:r>
          </a:p>
        </p:txBody>
      </p:sp>
      <p:sp>
        <p:nvSpPr>
          <p:cNvPr id="8" name="CasellaDiTesto 7">
            <a:extLst>
              <a:ext uri="{FF2B5EF4-FFF2-40B4-BE49-F238E27FC236}">
                <a16:creationId xmlns:a16="http://schemas.microsoft.com/office/drawing/2014/main" id="{FF0DC34B-9209-9E18-D190-C8F8226DB94F}"/>
              </a:ext>
            </a:extLst>
          </p:cNvPr>
          <p:cNvSpPr txBox="1"/>
          <p:nvPr/>
        </p:nvSpPr>
        <p:spPr>
          <a:xfrm>
            <a:off x="323527" y="2204864"/>
            <a:ext cx="8541821" cy="830997"/>
          </a:xfrm>
          <a:prstGeom prst="rect">
            <a:avLst/>
          </a:prstGeom>
          <a:noFill/>
          <a:ln>
            <a:solidFill>
              <a:schemeClr val="tx1"/>
            </a:solidFill>
          </a:ln>
        </p:spPr>
        <p:txBody>
          <a:bodyPr wrap="square">
            <a:spAutoFit/>
          </a:bodyPr>
          <a:lstStyle/>
          <a:p>
            <a:pPr algn="just"/>
            <a:r>
              <a:rPr lang="it-IT" sz="1600" dirty="0"/>
              <a:t>Il Manuale definisce le politiche e le procedure che un revisore legale o una società di revisione devono adottare per garantire la qualità dell’incarico di revisione.</a:t>
            </a:r>
          </a:p>
        </p:txBody>
      </p:sp>
      <p:sp>
        <p:nvSpPr>
          <p:cNvPr id="9" name="CasellaDiTesto 8">
            <a:extLst>
              <a:ext uri="{FF2B5EF4-FFF2-40B4-BE49-F238E27FC236}">
                <a16:creationId xmlns:a16="http://schemas.microsoft.com/office/drawing/2014/main" id="{1DD2BC60-0F85-FD08-C514-B8F2373E37B5}"/>
              </a:ext>
            </a:extLst>
          </p:cNvPr>
          <p:cNvSpPr txBox="1"/>
          <p:nvPr/>
        </p:nvSpPr>
        <p:spPr>
          <a:xfrm>
            <a:off x="278650" y="3140969"/>
            <a:ext cx="8586698" cy="1569660"/>
          </a:xfrm>
          <a:prstGeom prst="rect">
            <a:avLst/>
          </a:prstGeom>
          <a:noFill/>
          <a:ln>
            <a:solidFill>
              <a:schemeClr val="tx1"/>
            </a:solidFill>
          </a:ln>
        </p:spPr>
        <p:txBody>
          <a:bodyPr wrap="square">
            <a:spAutoFit/>
          </a:bodyPr>
          <a:lstStyle/>
          <a:p>
            <a:pPr algn="just"/>
            <a:r>
              <a:rPr lang="it-IT" sz="1600" dirty="0"/>
              <a:t>Anche se il focus di ISQM1 è sulla società di revisione, sullo studio professionale o sul collegio sindacale incaricato della revisione a livello "macro", cioè di organizzazione, è quanto mai opportuno che il sistema di qualità comprenda anche i requisiti previsti dai rilevanti ISA Italia dedicati alla gestione della qualità del singolo incarico, come ad esempio ISA 200 Italia, in modo da formare un sistema unitario e completo.</a:t>
            </a:r>
          </a:p>
        </p:txBody>
      </p:sp>
    </p:spTree>
    <p:extLst>
      <p:ext uri="{BB962C8B-B14F-4D97-AF65-F5344CB8AC3E}">
        <p14:creationId xmlns:p14="http://schemas.microsoft.com/office/powerpoint/2010/main" val="3158471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0D39D-24B5-C076-3337-BAB191EE3A48}"/>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22F4D7F-8C41-4B12-4BE9-21D25474B6AB}"/>
              </a:ext>
            </a:extLst>
          </p:cNvPr>
          <p:cNvSpPr>
            <a:spLocks noGrp="1"/>
          </p:cNvSpPr>
          <p:nvPr>
            <p:ph type="sldNum" sz="quarter" idx="10"/>
          </p:nvPr>
        </p:nvSpPr>
        <p:spPr/>
        <p:txBody>
          <a:bodyPr/>
          <a:lstStyle/>
          <a:p>
            <a:pPr>
              <a:defRPr/>
            </a:pPr>
            <a:fld id="{39CF1B48-30B5-442F-BC67-BB53F985A07E}" type="slidenum">
              <a:rPr lang="de-DE" smtClean="0"/>
              <a:pPr>
                <a:defRPr/>
              </a:pPr>
              <a:t>8</a:t>
            </a:fld>
            <a:endParaRPr lang="de-DE"/>
          </a:p>
        </p:txBody>
      </p:sp>
      <p:sp>
        <p:nvSpPr>
          <p:cNvPr id="2" name="CasellaDiTesto 1">
            <a:extLst>
              <a:ext uri="{FF2B5EF4-FFF2-40B4-BE49-F238E27FC236}">
                <a16:creationId xmlns:a16="http://schemas.microsoft.com/office/drawing/2014/main" id="{5B33FA58-43FE-647F-8B71-9BF72CED6DC3}"/>
              </a:ext>
            </a:extLst>
          </p:cNvPr>
          <p:cNvSpPr txBox="1"/>
          <p:nvPr/>
        </p:nvSpPr>
        <p:spPr>
          <a:xfrm>
            <a:off x="585976" y="345083"/>
            <a:ext cx="7457697" cy="338554"/>
          </a:xfrm>
          <a:prstGeom prst="rect">
            <a:avLst/>
          </a:prstGeom>
          <a:solidFill>
            <a:srgbClr val="FFFF00"/>
          </a:solidFill>
          <a:ln>
            <a:solidFill>
              <a:schemeClr val="tx1"/>
            </a:solidFill>
          </a:ln>
        </p:spPr>
        <p:txBody>
          <a:bodyPr wrap="square" rtlCol="0">
            <a:spAutoFit/>
          </a:bodyPr>
          <a:lstStyle/>
          <a:p>
            <a:pPr algn="ctr"/>
            <a:r>
              <a:rPr lang="it-IT" sz="1600" b="1" dirty="0"/>
              <a:t>MEF, ANALISI COMPOSIZIONE ISCRITTI, Roma 2025 </a:t>
            </a:r>
          </a:p>
        </p:txBody>
      </p:sp>
      <p:sp>
        <p:nvSpPr>
          <p:cNvPr id="6" name="CasellaDiTesto 5">
            <a:extLst>
              <a:ext uri="{FF2B5EF4-FFF2-40B4-BE49-F238E27FC236}">
                <a16:creationId xmlns:a16="http://schemas.microsoft.com/office/drawing/2014/main" id="{D53495D4-B046-085D-592F-2B0451098BF5}"/>
              </a:ext>
            </a:extLst>
          </p:cNvPr>
          <p:cNvSpPr txBox="1"/>
          <p:nvPr/>
        </p:nvSpPr>
        <p:spPr>
          <a:xfrm>
            <a:off x="688715" y="955467"/>
            <a:ext cx="8280920" cy="738664"/>
          </a:xfrm>
          <a:prstGeom prst="rect">
            <a:avLst/>
          </a:prstGeom>
          <a:noFill/>
          <a:ln>
            <a:solidFill>
              <a:schemeClr val="tx1"/>
            </a:solidFill>
          </a:ln>
        </p:spPr>
        <p:txBody>
          <a:bodyPr wrap="square">
            <a:spAutoFit/>
          </a:bodyPr>
          <a:lstStyle/>
          <a:p>
            <a:pPr algn="just"/>
            <a:r>
              <a:rPr lang="it-IT" sz="1400" dirty="0"/>
              <a:t>Dall’analisi dei dati relativi al Registro dei revisori si evidenzia una sostanziale invarianza della decrescita tendenziale del numero degli iscritti che dal 2018 al 2024 che registra una riduzione di circa 38.000 </a:t>
            </a:r>
          </a:p>
        </p:txBody>
      </p:sp>
      <p:sp>
        <p:nvSpPr>
          <p:cNvPr id="7" name="Ovale 6">
            <a:extLst>
              <a:ext uri="{FF2B5EF4-FFF2-40B4-BE49-F238E27FC236}">
                <a16:creationId xmlns:a16="http://schemas.microsoft.com/office/drawing/2014/main" id="{CA8709A9-7D49-B3C3-0D81-1338DDAD7F72}"/>
              </a:ext>
            </a:extLst>
          </p:cNvPr>
          <p:cNvSpPr/>
          <p:nvPr/>
        </p:nvSpPr>
        <p:spPr>
          <a:xfrm>
            <a:off x="251520" y="1124744"/>
            <a:ext cx="360040" cy="307777"/>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8" name="Ovale 7">
            <a:extLst>
              <a:ext uri="{FF2B5EF4-FFF2-40B4-BE49-F238E27FC236}">
                <a16:creationId xmlns:a16="http://schemas.microsoft.com/office/drawing/2014/main" id="{97B768F4-073D-05E2-D7C8-E8CEEFB5C7FC}"/>
              </a:ext>
            </a:extLst>
          </p:cNvPr>
          <p:cNvSpPr/>
          <p:nvPr/>
        </p:nvSpPr>
        <p:spPr>
          <a:xfrm>
            <a:off x="251520" y="1916832"/>
            <a:ext cx="360040" cy="307777"/>
          </a:xfrm>
          <a:prstGeom prst="ellipse">
            <a:avLst/>
          </a:prstGeom>
          <a:solidFill>
            <a:schemeClr val="accent1">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10" name="CasellaDiTesto 9">
            <a:extLst>
              <a:ext uri="{FF2B5EF4-FFF2-40B4-BE49-F238E27FC236}">
                <a16:creationId xmlns:a16="http://schemas.microsoft.com/office/drawing/2014/main" id="{8DBCFBF2-7A34-25DD-23BB-905F80D7C91A}"/>
              </a:ext>
            </a:extLst>
          </p:cNvPr>
          <p:cNvSpPr txBox="1"/>
          <p:nvPr/>
        </p:nvSpPr>
        <p:spPr>
          <a:xfrm>
            <a:off x="720516" y="1844824"/>
            <a:ext cx="8315980" cy="738664"/>
          </a:xfrm>
          <a:prstGeom prst="rect">
            <a:avLst/>
          </a:prstGeom>
          <a:noFill/>
          <a:ln>
            <a:solidFill>
              <a:schemeClr val="tx1"/>
            </a:solidFill>
          </a:ln>
        </p:spPr>
        <p:txBody>
          <a:bodyPr wrap="square">
            <a:spAutoFit/>
          </a:bodyPr>
          <a:lstStyle/>
          <a:p>
            <a:pPr algn="just"/>
            <a:r>
              <a:rPr lang="it-IT" sz="1400" dirty="0"/>
              <a:t>L’età media dei revisori che rimane costantemente ancorata dal 2020 all’età di 55 anni e tale da configurare un evidente ritardo nell’accesso al Registro da parte delle nuove generazioni.</a:t>
            </a:r>
          </a:p>
        </p:txBody>
      </p:sp>
      <p:sp>
        <p:nvSpPr>
          <p:cNvPr id="11" name="CasellaDiTesto 10">
            <a:extLst>
              <a:ext uri="{FF2B5EF4-FFF2-40B4-BE49-F238E27FC236}">
                <a16:creationId xmlns:a16="http://schemas.microsoft.com/office/drawing/2014/main" id="{840EAB7F-B476-78C1-522B-087A62F5790C}"/>
              </a:ext>
            </a:extLst>
          </p:cNvPr>
          <p:cNvSpPr txBox="1"/>
          <p:nvPr/>
        </p:nvSpPr>
        <p:spPr>
          <a:xfrm>
            <a:off x="323528" y="2724985"/>
            <a:ext cx="7457697" cy="338554"/>
          </a:xfrm>
          <a:prstGeom prst="rect">
            <a:avLst/>
          </a:prstGeom>
          <a:solidFill>
            <a:srgbClr val="FFFF00"/>
          </a:solidFill>
          <a:ln>
            <a:solidFill>
              <a:schemeClr val="tx1"/>
            </a:solidFill>
          </a:ln>
        </p:spPr>
        <p:txBody>
          <a:bodyPr wrap="square" rtlCol="0">
            <a:spAutoFit/>
          </a:bodyPr>
          <a:lstStyle/>
          <a:p>
            <a:pPr algn="ctr"/>
            <a:r>
              <a:rPr lang="it-IT" sz="1600" b="1" dirty="0"/>
              <a:t>TIROCINANTI</a:t>
            </a:r>
          </a:p>
        </p:txBody>
      </p:sp>
      <p:sp>
        <p:nvSpPr>
          <p:cNvPr id="12" name="CasellaDiTesto 11">
            <a:extLst>
              <a:ext uri="{FF2B5EF4-FFF2-40B4-BE49-F238E27FC236}">
                <a16:creationId xmlns:a16="http://schemas.microsoft.com/office/drawing/2014/main" id="{950AEDFC-84FB-CCBF-27D6-6BAB50D7051A}"/>
              </a:ext>
            </a:extLst>
          </p:cNvPr>
          <p:cNvSpPr txBox="1"/>
          <p:nvPr/>
        </p:nvSpPr>
        <p:spPr>
          <a:xfrm>
            <a:off x="688715" y="3355729"/>
            <a:ext cx="8280920" cy="738664"/>
          </a:xfrm>
          <a:prstGeom prst="rect">
            <a:avLst/>
          </a:prstGeom>
          <a:noFill/>
          <a:ln>
            <a:solidFill>
              <a:schemeClr val="tx1"/>
            </a:solidFill>
          </a:ln>
        </p:spPr>
        <p:txBody>
          <a:bodyPr wrap="square">
            <a:spAutoFit/>
          </a:bodyPr>
          <a:lstStyle/>
          <a:p>
            <a:pPr algn="just"/>
            <a:r>
              <a:rPr lang="it-IT" sz="1400" dirty="0"/>
              <a:t>Iscritti n. 8057 (da 7654, + 5%) </a:t>
            </a:r>
          </a:p>
          <a:p>
            <a:pPr algn="just"/>
            <a:r>
              <a:rPr lang="it-IT" sz="1400" dirty="0"/>
              <a:t>Donne 43,25% e uomini 56,75% (in aumento la parità di genere)</a:t>
            </a:r>
          </a:p>
          <a:p>
            <a:pPr algn="just"/>
            <a:r>
              <a:rPr lang="it-IT" sz="1400" dirty="0"/>
              <a:t> </a:t>
            </a:r>
          </a:p>
        </p:txBody>
      </p:sp>
    </p:spTree>
    <p:extLst>
      <p:ext uri="{BB962C8B-B14F-4D97-AF65-F5344CB8AC3E}">
        <p14:creationId xmlns:p14="http://schemas.microsoft.com/office/powerpoint/2010/main" val="6884276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16B7B-3819-3331-4F75-D2F2282F7EA5}"/>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FC024E0-256F-0ED9-FEA2-14F904C3E4F6}"/>
              </a:ext>
            </a:extLst>
          </p:cNvPr>
          <p:cNvSpPr>
            <a:spLocks noGrp="1"/>
          </p:cNvSpPr>
          <p:nvPr>
            <p:ph type="sldNum" sz="quarter" idx="10"/>
          </p:nvPr>
        </p:nvSpPr>
        <p:spPr/>
        <p:txBody>
          <a:bodyPr/>
          <a:lstStyle/>
          <a:p>
            <a:pPr>
              <a:defRPr/>
            </a:pPr>
            <a:fld id="{39CF1B48-30B5-442F-BC67-BB53F985A07E}" type="slidenum">
              <a:rPr lang="de-DE" smtClean="0"/>
              <a:pPr>
                <a:defRPr/>
              </a:pPr>
              <a:t>80</a:t>
            </a:fld>
            <a:endParaRPr lang="de-DE"/>
          </a:p>
        </p:txBody>
      </p:sp>
      <p:sp>
        <p:nvSpPr>
          <p:cNvPr id="2" name="Segnaposto numero diapositiva 3">
            <a:extLst>
              <a:ext uri="{FF2B5EF4-FFF2-40B4-BE49-F238E27FC236}">
                <a16:creationId xmlns:a16="http://schemas.microsoft.com/office/drawing/2014/main" id="{B470AFFB-4ACD-8F2C-4B76-07DBD0E13716}"/>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80</a:t>
            </a:fld>
            <a:endParaRPr lang="de-DE"/>
          </a:p>
        </p:txBody>
      </p:sp>
      <p:sp>
        <p:nvSpPr>
          <p:cNvPr id="6" name="CasellaDiTesto 5">
            <a:extLst>
              <a:ext uri="{FF2B5EF4-FFF2-40B4-BE49-F238E27FC236}">
                <a16:creationId xmlns:a16="http://schemas.microsoft.com/office/drawing/2014/main" id="{62DB70ED-CF9C-84E3-AC25-A6078BD211F7}"/>
              </a:ext>
            </a:extLst>
          </p:cNvPr>
          <p:cNvSpPr txBox="1"/>
          <p:nvPr/>
        </p:nvSpPr>
        <p:spPr>
          <a:xfrm>
            <a:off x="179512" y="753603"/>
            <a:ext cx="8784976" cy="1323439"/>
          </a:xfrm>
          <a:prstGeom prst="rect">
            <a:avLst/>
          </a:prstGeom>
          <a:noFill/>
          <a:ln>
            <a:solidFill>
              <a:schemeClr val="tx1"/>
            </a:solidFill>
          </a:ln>
        </p:spPr>
        <p:txBody>
          <a:bodyPr wrap="square">
            <a:spAutoFit/>
          </a:bodyPr>
          <a:lstStyle/>
          <a:p>
            <a:pPr algn="just"/>
            <a:r>
              <a:rPr lang="it-IT" sz="1600" b="1" dirty="0"/>
              <a:t>Da quando è obbligatorio?</a:t>
            </a:r>
          </a:p>
          <a:p>
            <a:pPr algn="just"/>
            <a:r>
              <a:rPr lang="it-IT" sz="1600" dirty="0"/>
              <a:t>L’obbligo di adottare il Manuale ISQM Italia 1 decorre dal 1° gennaio 2025. Tuttavia, è stata prevista la possibilità di un’applicazione anticipata su base volontaria già dal 1° gennaio 2024, previa comunicazione al Ministero dell’Economia e delle Finanze (MEF).</a:t>
            </a:r>
          </a:p>
        </p:txBody>
      </p:sp>
      <p:sp>
        <p:nvSpPr>
          <p:cNvPr id="7" name="CasellaDiTesto 6">
            <a:extLst>
              <a:ext uri="{FF2B5EF4-FFF2-40B4-BE49-F238E27FC236}">
                <a16:creationId xmlns:a16="http://schemas.microsoft.com/office/drawing/2014/main" id="{BE403BAB-869D-A43E-B6A0-021CDC94E63D}"/>
              </a:ext>
            </a:extLst>
          </p:cNvPr>
          <p:cNvSpPr txBox="1"/>
          <p:nvPr/>
        </p:nvSpPr>
        <p:spPr>
          <a:xfrm>
            <a:off x="179512" y="2204864"/>
            <a:ext cx="8784976" cy="1323439"/>
          </a:xfrm>
          <a:prstGeom prst="rect">
            <a:avLst/>
          </a:prstGeom>
          <a:noFill/>
          <a:ln>
            <a:solidFill>
              <a:schemeClr val="tx1"/>
            </a:solidFill>
          </a:ln>
        </p:spPr>
        <p:txBody>
          <a:bodyPr wrap="square">
            <a:spAutoFit/>
          </a:bodyPr>
          <a:lstStyle/>
          <a:p>
            <a:pPr algn="just"/>
            <a:r>
              <a:rPr lang="it-IT" sz="1600" b="1" dirty="0"/>
              <a:t>Da quando è obbligatorio?</a:t>
            </a:r>
          </a:p>
          <a:p>
            <a:pPr algn="just"/>
            <a:r>
              <a:rPr lang="it-IT" sz="1600" dirty="0"/>
              <a:t>L’obbligo di adottare il Manuale ISQM Italia 1 decorre dal 1° gennaio 2025. Tuttavia, è stata prevista la possibilità di un’applicazione anticipata su base volontaria già dal 1° gennaio 2024, previa comunicazione al Ministero dell’Economia e delle Finanze (MEF).</a:t>
            </a:r>
          </a:p>
        </p:txBody>
      </p:sp>
      <p:sp>
        <p:nvSpPr>
          <p:cNvPr id="8" name="CasellaDiTesto 7">
            <a:extLst>
              <a:ext uri="{FF2B5EF4-FFF2-40B4-BE49-F238E27FC236}">
                <a16:creationId xmlns:a16="http://schemas.microsoft.com/office/drawing/2014/main" id="{11A42E76-A947-04D6-E1B0-781DBBD7C280}"/>
              </a:ext>
            </a:extLst>
          </p:cNvPr>
          <p:cNvSpPr txBox="1"/>
          <p:nvPr/>
        </p:nvSpPr>
        <p:spPr>
          <a:xfrm>
            <a:off x="171416" y="3656125"/>
            <a:ext cx="8784976" cy="1323439"/>
          </a:xfrm>
          <a:prstGeom prst="rect">
            <a:avLst/>
          </a:prstGeom>
          <a:noFill/>
          <a:ln>
            <a:solidFill>
              <a:schemeClr val="tx1"/>
            </a:solidFill>
          </a:ln>
        </p:spPr>
        <p:txBody>
          <a:bodyPr wrap="square">
            <a:spAutoFit/>
          </a:bodyPr>
          <a:lstStyle/>
          <a:p>
            <a:pPr algn="just"/>
            <a:r>
              <a:rPr lang="it-IT" sz="1600" b="1" i="0" u="none" strike="noStrike" baseline="0" dirty="0">
                <a:solidFill>
                  <a:srgbClr val="000000"/>
                </a:solidFill>
                <a:latin typeface="+mj-lt"/>
              </a:rPr>
              <a:t>Chi è tenuto ad adottarlo? </a:t>
            </a:r>
            <a:endParaRPr lang="it-IT" sz="1600" b="0" i="0" u="none" strike="noStrike" baseline="0" dirty="0">
              <a:solidFill>
                <a:srgbClr val="000000"/>
              </a:solidFill>
              <a:latin typeface="+mj-lt"/>
            </a:endParaRPr>
          </a:p>
          <a:p>
            <a:pPr algn="just"/>
            <a:r>
              <a:rPr lang="it-IT" sz="1600" b="0" i="0" u="none" strike="noStrike" baseline="0" dirty="0">
                <a:solidFill>
                  <a:srgbClr val="000000"/>
                </a:solidFill>
                <a:latin typeface="+mj-lt"/>
              </a:rPr>
              <a:t>Il principio ISQM Italia 1 si applica a: </a:t>
            </a:r>
          </a:p>
          <a:p>
            <a:pPr algn="just"/>
            <a:r>
              <a:rPr lang="it-IT" sz="1600" b="0" i="0" u="none" strike="noStrike" baseline="0" dirty="0">
                <a:solidFill>
                  <a:srgbClr val="000000"/>
                </a:solidFill>
                <a:latin typeface="+mj-lt"/>
              </a:rPr>
              <a:t>- Revisori legali (sia singoli professionisti che studi associati). </a:t>
            </a:r>
          </a:p>
          <a:p>
            <a:pPr algn="just"/>
            <a:r>
              <a:rPr lang="it-IT" sz="1600" b="0" i="0" u="none" strike="noStrike" baseline="0" dirty="0">
                <a:solidFill>
                  <a:srgbClr val="000000"/>
                </a:solidFill>
                <a:latin typeface="+mj-lt"/>
              </a:rPr>
              <a:t>- Società di revisione che svolgono incarichi di revisione legale, anche su società non quotate </a:t>
            </a:r>
            <a:endParaRPr lang="it-IT" sz="1600" dirty="0">
              <a:latin typeface="+mj-lt"/>
            </a:endParaRPr>
          </a:p>
        </p:txBody>
      </p:sp>
      <p:sp>
        <p:nvSpPr>
          <p:cNvPr id="9" name="CasellaDiTesto 8">
            <a:extLst>
              <a:ext uri="{FF2B5EF4-FFF2-40B4-BE49-F238E27FC236}">
                <a16:creationId xmlns:a16="http://schemas.microsoft.com/office/drawing/2014/main" id="{04F1188C-5200-DDEE-8366-8700270D59CC}"/>
              </a:ext>
            </a:extLst>
          </p:cNvPr>
          <p:cNvSpPr txBox="1"/>
          <p:nvPr/>
        </p:nvSpPr>
        <p:spPr>
          <a:xfrm>
            <a:off x="191190" y="5042118"/>
            <a:ext cx="8761619" cy="1815882"/>
          </a:xfrm>
          <a:prstGeom prst="rect">
            <a:avLst/>
          </a:prstGeom>
          <a:noFill/>
          <a:ln>
            <a:solidFill>
              <a:schemeClr val="tx1"/>
            </a:solidFill>
          </a:ln>
        </p:spPr>
        <p:txBody>
          <a:bodyPr wrap="square">
            <a:spAutoFit/>
          </a:bodyPr>
          <a:lstStyle/>
          <a:p>
            <a:pPr algn="just"/>
            <a:r>
              <a:rPr lang="it-IT" sz="1600" b="1" dirty="0"/>
              <a:t>Conseguenze della mancata adozione</a:t>
            </a:r>
          </a:p>
          <a:p>
            <a:pPr algn="just"/>
            <a:r>
              <a:rPr lang="it-IT" sz="1600" dirty="0"/>
              <a:t>La mancata implementazione del sistema ISQM Italia 1 può comportare:</a:t>
            </a:r>
          </a:p>
          <a:p>
            <a:pPr algn="just"/>
            <a:r>
              <a:rPr lang="it-IT" sz="1600" dirty="0"/>
              <a:t>- Sanzioni disciplinari e amministrative da parte del MEF o della Consob.</a:t>
            </a:r>
          </a:p>
          <a:p>
            <a:pPr algn="just"/>
            <a:r>
              <a:rPr lang="it-IT" sz="1600" dirty="0"/>
              <a:t>- Invalidità o contestazione degli incarichi di revisione per non conformità ai requisiti normativi, con conseguente invalidità dei bilanci cui si riferiscono.</a:t>
            </a:r>
          </a:p>
          <a:p>
            <a:pPr algn="just"/>
            <a:r>
              <a:rPr lang="it-IT" sz="1600" dirty="0"/>
              <a:t>- Impossibilità di ottenere nuovi incarichi per revisori e società di revisione non conformi.</a:t>
            </a:r>
          </a:p>
        </p:txBody>
      </p:sp>
      <p:sp>
        <p:nvSpPr>
          <p:cNvPr id="12" name="CasellaDiTesto 11">
            <a:extLst>
              <a:ext uri="{FF2B5EF4-FFF2-40B4-BE49-F238E27FC236}">
                <a16:creationId xmlns:a16="http://schemas.microsoft.com/office/drawing/2014/main" id="{8F9CC422-59FE-30BA-A01E-175356E12931}"/>
              </a:ext>
            </a:extLst>
          </p:cNvPr>
          <p:cNvSpPr txBox="1"/>
          <p:nvPr/>
        </p:nvSpPr>
        <p:spPr>
          <a:xfrm>
            <a:off x="400997" y="373723"/>
            <a:ext cx="8541063" cy="338554"/>
          </a:xfrm>
          <a:prstGeom prst="rect">
            <a:avLst/>
          </a:prstGeom>
          <a:solidFill>
            <a:schemeClr val="accent1"/>
          </a:solidFill>
          <a:ln>
            <a:solidFill>
              <a:schemeClr val="tx1"/>
            </a:solidFill>
          </a:ln>
        </p:spPr>
        <p:txBody>
          <a:bodyPr wrap="square">
            <a:spAutoFit/>
          </a:bodyPr>
          <a:lstStyle/>
          <a:p>
            <a:r>
              <a:rPr lang="it-IT" sz="1600" b="1" dirty="0"/>
              <a:t>IL MANUALE ISQM 1 (2)</a:t>
            </a:r>
          </a:p>
        </p:txBody>
      </p:sp>
    </p:spTree>
    <p:extLst>
      <p:ext uri="{BB962C8B-B14F-4D97-AF65-F5344CB8AC3E}">
        <p14:creationId xmlns:p14="http://schemas.microsoft.com/office/powerpoint/2010/main" val="11395976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D610C-3B49-C381-B246-828E8908B26B}"/>
            </a:ext>
          </a:extLst>
        </p:cNvPr>
        <p:cNvGrpSpPr/>
        <p:nvPr/>
      </p:nvGrpSpPr>
      <p:grpSpPr>
        <a:xfrm>
          <a:off x="0" y="0"/>
          <a:ext cx="0" cy="0"/>
          <a:chOff x="0" y="0"/>
          <a:chExt cx="0" cy="0"/>
        </a:xfrm>
      </p:grpSpPr>
      <p:sp>
        <p:nvSpPr>
          <p:cNvPr id="5" name="Segnaposto numero diapositiva 3">
            <a:extLst>
              <a:ext uri="{FF2B5EF4-FFF2-40B4-BE49-F238E27FC236}">
                <a16:creationId xmlns:a16="http://schemas.microsoft.com/office/drawing/2014/main" id="{A0233AF0-3A2A-AF32-92CB-1C98596827BE}"/>
              </a:ext>
            </a:extLst>
          </p:cNvPr>
          <p:cNvSpPr txBox="1">
            <a:spLocks/>
          </p:cNvSpPr>
          <p:nvPr/>
        </p:nvSpPr>
        <p:spPr bwMode="auto">
          <a:xfrm>
            <a:off x="4386833" y="7115617"/>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81</a:t>
            </a:fld>
            <a:endParaRPr lang="de-DE"/>
          </a:p>
        </p:txBody>
      </p:sp>
      <p:sp>
        <p:nvSpPr>
          <p:cNvPr id="7" name="CasellaDiTesto 6">
            <a:extLst>
              <a:ext uri="{FF2B5EF4-FFF2-40B4-BE49-F238E27FC236}">
                <a16:creationId xmlns:a16="http://schemas.microsoft.com/office/drawing/2014/main" id="{A312C8A3-D5DD-5340-8220-874633A33E30}"/>
              </a:ext>
            </a:extLst>
          </p:cNvPr>
          <p:cNvSpPr txBox="1"/>
          <p:nvPr/>
        </p:nvSpPr>
        <p:spPr>
          <a:xfrm>
            <a:off x="359532" y="1556792"/>
            <a:ext cx="8424936" cy="4031873"/>
          </a:xfrm>
          <a:prstGeom prst="rect">
            <a:avLst/>
          </a:prstGeom>
          <a:noFill/>
          <a:ln>
            <a:solidFill>
              <a:schemeClr val="tx1"/>
            </a:solidFill>
          </a:ln>
        </p:spPr>
        <p:txBody>
          <a:bodyPr wrap="square">
            <a:spAutoFit/>
          </a:bodyPr>
          <a:lstStyle/>
          <a:p>
            <a:pPr algn="just"/>
            <a:r>
              <a:rPr lang="it-IT" sz="1600" b="1" dirty="0"/>
              <a:t>A cosa serve il manuale ISQM 1, consente di:</a:t>
            </a:r>
          </a:p>
          <a:p>
            <a:pPr algn="just"/>
            <a:endParaRPr lang="it-IT" sz="1600" b="1" dirty="0"/>
          </a:p>
          <a:p>
            <a:pPr algn="just"/>
            <a:r>
              <a:rPr lang="it-IT" sz="1600" dirty="0"/>
              <a:t>1. Progettare, attuare e mantenere un sistema di gestione della qualità per le attività di revisione legale.</a:t>
            </a:r>
          </a:p>
          <a:p>
            <a:pPr algn="just"/>
            <a:r>
              <a:rPr lang="it-IT" sz="1600" dirty="0"/>
              <a:t>2. Identificare, valutare e mitigare i rischi di qualità, con l'obiettivo di prevenire errori e garantire la conformità agli standard professionali.</a:t>
            </a:r>
          </a:p>
          <a:p>
            <a:pPr algn="just"/>
            <a:r>
              <a:rPr lang="it-IT" sz="1600" dirty="0"/>
              <a:t>3. Assicurare il rispetto degli standard ISA Italia e delle normative di riferimento, aumentando l’affidabilità della revisione legale.</a:t>
            </a:r>
          </a:p>
          <a:p>
            <a:pPr algn="just"/>
            <a:r>
              <a:rPr lang="it-IT" sz="1600" dirty="0"/>
              <a:t>4. Migliorare il controllo interno e la governance della qualità, attraverso un sistema strutturato che include:</a:t>
            </a:r>
          </a:p>
          <a:p>
            <a:pPr algn="just"/>
            <a:r>
              <a:rPr lang="it-IT" sz="1600" dirty="0"/>
              <a:t>- Leadership e cultura organizzativa incentrata sulla qualità.</a:t>
            </a:r>
          </a:p>
          <a:p>
            <a:pPr algn="just"/>
            <a:r>
              <a:rPr lang="it-IT" sz="1600" dirty="0"/>
              <a:t>- Criteri di accettazione e mantenimento degli incarichi.</a:t>
            </a:r>
          </a:p>
          <a:p>
            <a:pPr algn="just"/>
            <a:r>
              <a:rPr lang="it-IT" sz="1600" dirty="0"/>
              <a:t>- Risorse (umane, tecnologiche, metodologiche) per garantire lo svolgimento efficace degli incarichi.</a:t>
            </a:r>
          </a:p>
          <a:p>
            <a:pPr algn="just"/>
            <a:r>
              <a:rPr lang="it-IT" sz="1600" dirty="0"/>
              <a:t>- Monitoraggio continuo per verificare l’efficacia del sistema di gestione della qualità.</a:t>
            </a:r>
          </a:p>
        </p:txBody>
      </p:sp>
      <p:sp>
        <p:nvSpPr>
          <p:cNvPr id="10" name="CasellaDiTesto 9">
            <a:extLst>
              <a:ext uri="{FF2B5EF4-FFF2-40B4-BE49-F238E27FC236}">
                <a16:creationId xmlns:a16="http://schemas.microsoft.com/office/drawing/2014/main" id="{B2BAA8F8-A2F4-A318-5B2E-75638DD08E33}"/>
              </a:ext>
            </a:extLst>
          </p:cNvPr>
          <p:cNvSpPr txBox="1"/>
          <p:nvPr/>
        </p:nvSpPr>
        <p:spPr>
          <a:xfrm>
            <a:off x="400997" y="373723"/>
            <a:ext cx="8541063" cy="338554"/>
          </a:xfrm>
          <a:prstGeom prst="rect">
            <a:avLst/>
          </a:prstGeom>
          <a:solidFill>
            <a:schemeClr val="accent1"/>
          </a:solidFill>
          <a:ln>
            <a:solidFill>
              <a:schemeClr val="tx1"/>
            </a:solidFill>
          </a:ln>
        </p:spPr>
        <p:txBody>
          <a:bodyPr wrap="square">
            <a:spAutoFit/>
          </a:bodyPr>
          <a:lstStyle/>
          <a:p>
            <a:r>
              <a:rPr lang="it-IT" sz="1600" b="1" dirty="0"/>
              <a:t>IL MANUALE ISQM 1 (3)</a:t>
            </a:r>
          </a:p>
        </p:txBody>
      </p:sp>
    </p:spTree>
    <p:extLst>
      <p:ext uri="{BB962C8B-B14F-4D97-AF65-F5344CB8AC3E}">
        <p14:creationId xmlns:p14="http://schemas.microsoft.com/office/powerpoint/2010/main" val="41956009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DB33C-4ECF-E928-7220-82BEE2578F20}"/>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DC7DBFE2-3F54-382D-FDAA-190F2F5A5D5D}"/>
              </a:ext>
            </a:extLst>
          </p:cNvPr>
          <p:cNvSpPr>
            <a:spLocks noGrp="1"/>
          </p:cNvSpPr>
          <p:nvPr>
            <p:ph type="sldNum" sz="quarter" idx="10"/>
          </p:nvPr>
        </p:nvSpPr>
        <p:spPr/>
        <p:txBody>
          <a:bodyPr/>
          <a:lstStyle/>
          <a:p>
            <a:pPr>
              <a:defRPr/>
            </a:pPr>
            <a:fld id="{39CF1B48-30B5-442F-BC67-BB53F985A07E}" type="slidenum">
              <a:rPr lang="de-DE" smtClean="0"/>
              <a:pPr>
                <a:defRPr/>
              </a:pPr>
              <a:t>82</a:t>
            </a:fld>
            <a:endParaRPr lang="de-DE"/>
          </a:p>
        </p:txBody>
      </p:sp>
      <p:sp>
        <p:nvSpPr>
          <p:cNvPr id="6" name="CasellaDiTesto 5">
            <a:extLst>
              <a:ext uri="{FF2B5EF4-FFF2-40B4-BE49-F238E27FC236}">
                <a16:creationId xmlns:a16="http://schemas.microsoft.com/office/drawing/2014/main" id="{16B29287-F7A9-B5E5-1B32-6D417730E168}"/>
              </a:ext>
            </a:extLst>
          </p:cNvPr>
          <p:cNvSpPr txBox="1"/>
          <p:nvPr/>
        </p:nvSpPr>
        <p:spPr>
          <a:xfrm>
            <a:off x="243321" y="353052"/>
            <a:ext cx="8541063" cy="584775"/>
          </a:xfrm>
          <a:prstGeom prst="rect">
            <a:avLst/>
          </a:prstGeom>
          <a:solidFill>
            <a:schemeClr val="accent1"/>
          </a:solidFill>
          <a:ln>
            <a:solidFill>
              <a:schemeClr val="tx1"/>
            </a:solidFill>
          </a:ln>
        </p:spPr>
        <p:txBody>
          <a:bodyPr wrap="square">
            <a:spAutoFit/>
          </a:bodyPr>
          <a:lstStyle/>
          <a:p>
            <a:r>
              <a:rPr lang="it-IT" sz="1600" b="1" dirty="0"/>
              <a:t>ITER PER L’ADOZIONE DI UN SISTEMA DI GESTIONE DELLA QUALITÀ CONFORME AL PRINCIPIO ISQM ITALIA 1</a:t>
            </a:r>
          </a:p>
        </p:txBody>
      </p:sp>
      <p:sp>
        <p:nvSpPr>
          <p:cNvPr id="7" name="CasellaDiTesto 6">
            <a:extLst>
              <a:ext uri="{FF2B5EF4-FFF2-40B4-BE49-F238E27FC236}">
                <a16:creationId xmlns:a16="http://schemas.microsoft.com/office/drawing/2014/main" id="{7AE7F6E4-7563-180F-C75A-24B11DB35433}"/>
              </a:ext>
            </a:extLst>
          </p:cNvPr>
          <p:cNvSpPr txBox="1"/>
          <p:nvPr/>
        </p:nvSpPr>
        <p:spPr>
          <a:xfrm>
            <a:off x="270783" y="1393155"/>
            <a:ext cx="8405672" cy="830997"/>
          </a:xfrm>
          <a:prstGeom prst="rect">
            <a:avLst/>
          </a:prstGeom>
          <a:noFill/>
          <a:ln>
            <a:solidFill>
              <a:schemeClr val="tx1"/>
            </a:solidFill>
          </a:ln>
        </p:spPr>
        <p:txBody>
          <a:bodyPr wrap="square">
            <a:spAutoFit/>
          </a:bodyPr>
          <a:lstStyle/>
          <a:p>
            <a:pPr algn="just"/>
            <a:r>
              <a:rPr lang="it-IT" sz="1600" dirty="0"/>
              <a:t>Passare dalla conoscenza dei principi all'applicazione pratica non è così semplice. E’ un processo strutturato che richiede diverse fasi di analisi, pianificazione, implementazione e monitoraggio.</a:t>
            </a:r>
          </a:p>
        </p:txBody>
      </p:sp>
      <p:sp>
        <p:nvSpPr>
          <p:cNvPr id="8" name="Ovale 7">
            <a:extLst>
              <a:ext uri="{FF2B5EF4-FFF2-40B4-BE49-F238E27FC236}">
                <a16:creationId xmlns:a16="http://schemas.microsoft.com/office/drawing/2014/main" id="{E7070A9A-B47C-72DC-5049-75BA966B009F}"/>
              </a:ext>
            </a:extLst>
          </p:cNvPr>
          <p:cNvSpPr/>
          <p:nvPr/>
        </p:nvSpPr>
        <p:spPr>
          <a:xfrm>
            <a:off x="395536" y="2388993"/>
            <a:ext cx="360040" cy="342987"/>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9" name="CasellaDiTesto 8">
            <a:extLst>
              <a:ext uri="{FF2B5EF4-FFF2-40B4-BE49-F238E27FC236}">
                <a16:creationId xmlns:a16="http://schemas.microsoft.com/office/drawing/2014/main" id="{79F63F78-BE5A-A718-D767-C68E294A6642}"/>
              </a:ext>
            </a:extLst>
          </p:cNvPr>
          <p:cNvSpPr txBox="1"/>
          <p:nvPr/>
        </p:nvSpPr>
        <p:spPr>
          <a:xfrm>
            <a:off x="899592" y="2385516"/>
            <a:ext cx="7776863" cy="2062103"/>
          </a:xfrm>
          <a:prstGeom prst="rect">
            <a:avLst/>
          </a:prstGeom>
          <a:noFill/>
          <a:ln>
            <a:solidFill>
              <a:schemeClr val="tx1"/>
            </a:solidFill>
          </a:ln>
        </p:spPr>
        <p:txBody>
          <a:bodyPr wrap="square">
            <a:spAutoFit/>
          </a:bodyPr>
          <a:lstStyle/>
          <a:p>
            <a:pPr algn="just"/>
            <a:r>
              <a:rPr lang="it-IT" sz="1600" b="1" dirty="0"/>
              <a:t>1. Analisi iniziale e valutazione del contesto</a:t>
            </a:r>
          </a:p>
          <a:p>
            <a:pPr algn="just"/>
            <a:r>
              <a:rPr lang="it-IT" sz="1400" dirty="0"/>
              <a:t>Prima di implementare il sistema ISQM 1, è necessario comprendere il contesto operativo dello studio o della società di revisione. Questa fase include:</a:t>
            </a:r>
          </a:p>
          <a:p>
            <a:pPr algn="just"/>
            <a:r>
              <a:rPr lang="it-IT" sz="1400" dirty="0"/>
              <a:t>- Identificazione delle caratteristiche dello studio/società: dimensione, numero di incarichi, tipologia di clienti.</a:t>
            </a:r>
          </a:p>
          <a:p>
            <a:pPr algn="just"/>
            <a:r>
              <a:rPr lang="it-IT" sz="1400" dirty="0"/>
              <a:t>- Analisi delle risorse disponibili (umane, tecnologiche e metodologiche).</a:t>
            </a:r>
          </a:p>
          <a:p>
            <a:pPr algn="just"/>
            <a:r>
              <a:rPr lang="it-IT" sz="1400" dirty="0"/>
              <a:t>- Mappatura dei processi di revisione già esistenti, ricognizione della modulistica in uso e confronto con i requisiti ISQM 1.</a:t>
            </a:r>
          </a:p>
          <a:p>
            <a:pPr algn="just"/>
            <a:r>
              <a:rPr lang="it-IT" sz="1400" dirty="0"/>
              <a:t>- Identificazione dei rischi di qualità connessi alle attività di revisione legale.</a:t>
            </a:r>
          </a:p>
        </p:txBody>
      </p:sp>
      <p:sp>
        <p:nvSpPr>
          <p:cNvPr id="10" name="Ovale 9">
            <a:extLst>
              <a:ext uri="{FF2B5EF4-FFF2-40B4-BE49-F238E27FC236}">
                <a16:creationId xmlns:a16="http://schemas.microsoft.com/office/drawing/2014/main" id="{1D41B3A9-7CDA-981B-AC04-015816308239}"/>
              </a:ext>
            </a:extLst>
          </p:cNvPr>
          <p:cNvSpPr/>
          <p:nvPr/>
        </p:nvSpPr>
        <p:spPr>
          <a:xfrm>
            <a:off x="395536" y="4586602"/>
            <a:ext cx="360040" cy="342987"/>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11" name="CasellaDiTesto 10">
            <a:extLst>
              <a:ext uri="{FF2B5EF4-FFF2-40B4-BE49-F238E27FC236}">
                <a16:creationId xmlns:a16="http://schemas.microsoft.com/office/drawing/2014/main" id="{FBA9A390-FE31-1B4D-256F-C99C1D243EBA}"/>
              </a:ext>
            </a:extLst>
          </p:cNvPr>
          <p:cNvSpPr txBox="1"/>
          <p:nvPr/>
        </p:nvSpPr>
        <p:spPr>
          <a:xfrm>
            <a:off x="899592" y="4509119"/>
            <a:ext cx="7848872" cy="2031325"/>
          </a:xfrm>
          <a:prstGeom prst="rect">
            <a:avLst/>
          </a:prstGeom>
          <a:noFill/>
          <a:ln>
            <a:solidFill>
              <a:schemeClr val="tx1"/>
            </a:solidFill>
          </a:ln>
        </p:spPr>
        <p:txBody>
          <a:bodyPr wrap="square">
            <a:spAutoFit/>
          </a:bodyPr>
          <a:lstStyle/>
          <a:p>
            <a:r>
              <a:rPr lang="it-IT" sz="1800" b="1" i="0" u="none" strike="noStrike" baseline="0" dirty="0">
                <a:solidFill>
                  <a:srgbClr val="000000"/>
                </a:solidFill>
                <a:latin typeface="Calibri" panose="020F0502020204030204" pitchFamily="34" charset="0"/>
              </a:rPr>
              <a:t>2. Definizione del Manuale ISQM 1 e delle politiche di qualità </a:t>
            </a:r>
            <a:endParaRPr lang="it-IT" sz="1800" b="0" i="0" u="none" strike="noStrike" baseline="0" dirty="0">
              <a:solidFill>
                <a:srgbClr val="000000"/>
              </a:solidFill>
              <a:latin typeface="Calibri" panose="020F0502020204030204" pitchFamily="34" charset="0"/>
            </a:endParaRPr>
          </a:p>
          <a:p>
            <a:r>
              <a:rPr lang="it-IT" sz="1800" b="0" i="0" u="none" strike="noStrike" baseline="0" dirty="0">
                <a:solidFill>
                  <a:srgbClr val="000000"/>
                </a:solidFill>
                <a:latin typeface="Calibri" panose="020F0502020204030204" pitchFamily="34" charset="0"/>
              </a:rPr>
              <a:t>Sulla base dell’analisi iniziale, viene redatto il Manuale ISQM Italia 1, che stabilisce: </a:t>
            </a:r>
          </a:p>
          <a:p>
            <a:r>
              <a:rPr lang="it-IT" sz="1800" b="0" i="0" u="none" strike="noStrike" baseline="0" dirty="0">
                <a:solidFill>
                  <a:srgbClr val="000000"/>
                </a:solidFill>
                <a:latin typeface="Calibri" panose="020F0502020204030204" pitchFamily="34" charset="0"/>
              </a:rPr>
              <a:t>- La governance e le responsabilità per la gestione della qualità. </a:t>
            </a:r>
          </a:p>
          <a:p>
            <a:r>
              <a:rPr lang="it-IT" sz="1800" b="0" i="0" u="none" strike="noStrike" baseline="0" dirty="0">
                <a:solidFill>
                  <a:srgbClr val="000000"/>
                </a:solidFill>
                <a:latin typeface="Calibri" panose="020F0502020204030204" pitchFamily="34" charset="0"/>
              </a:rPr>
              <a:t>- Le politiche e procedure interne per la gestione degli incarichi. </a:t>
            </a:r>
          </a:p>
          <a:p>
            <a:r>
              <a:rPr lang="it-IT" sz="1800" b="0" i="0" u="none" strike="noStrike" baseline="0" dirty="0">
                <a:solidFill>
                  <a:srgbClr val="000000"/>
                </a:solidFill>
                <a:latin typeface="Calibri" panose="020F0502020204030204" pitchFamily="34" charset="0"/>
              </a:rPr>
              <a:t>- Il sistema di identificazione e gestione dei rischi di qualità. </a:t>
            </a:r>
          </a:p>
          <a:p>
            <a:r>
              <a:rPr lang="it-IT" sz="1800" b="0" i="0" u="none" strike="noStrike" baseline="0" dirty="0">
                <a:solidFill>
                  <a:srgbClr val="000000"/>
                </a:solidFill>
                <a:latin typeface="Calibri" panose="020F0502020204030204" pitchFamily="34" charset="0"/>
              </a:rPr>
              <a:t>- I criteri di monitoraggio e valutazione periodica dell’efficacia del sistema. </a:t>
            </a:r>
            <a:endParaRPr lang="it-IT" sz="1800" dirty="0"/>
          </a:p>
        </p:txBody>
      </p:sp>
    </p:spTree>
    <p:extLst>
      <p:ext uri="{BB962C8B-B14F-4D97-AF65-F5344CB8AC3E}">
        <p14:creationId xmlns:p14="http://schemas.microsoft.com/office/powerpoint/2010/main" val="20045986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C0BF2-D8CC-DED3-4E7B-7355C8B5ED2E}"/>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481FCFC-5D29-EA76-1EC8-D4B964EDD306}"/>
              </a:ext>
            </a:extLst>
          </p:cNvPr>
          <p:cNvSpPr>
            <a:spLocks noGrp="1"/>
          </p:cNvSpPr>
          <p:nvPr>
            <p:ph type="sldNum" sz="quarter" idx="10"/>
          </p:nvPr>
        </p:nvSpPr>
        <p:spPr/>
        <p:txBody>
          <a:bodyPr/>
          <a:lstStyle/>
          <a:p>
            <a:pPr>
              <a:defRPr/>
            </a:pPr>
            <a:fld id="{39CF1B48-30B5-442F-BC67-BB53F985A07E}" type="slidenum">
              <a:rPr lang="de-DE" smtClean="0"/>
              <a:pPr>
                <a:defRPr/>
              </a:pPr>
              <a:t>83</a:t>
            </a:fld>
            <a:endParaRPr lang="de-DE"/>
          </a:p>
        </p:txBody>
      </p:sp>
      <p:sp>
        <p:nvSpPr>
          <p:cNvPr id="6" name="CasellaDiTesto 5">
            <a:extLst>
              <a:ext uri="{FF2B5EF4-FFF2-40B4-BE49-F238E27FC236}">
                <a16:creationId xmlns:a16="http://schemas.microsoft.com/office/drawing/2014/main" id="{B8E8A7B3-3A3F-8505-E8B2-345EB5C7296D}"/>
              </a:ext>
            </a:extLst>
          </p:cNvPr>
          <p:cNvSpPr txBox="1"/>
          <p:nvPr/>
        </p:nvSpPr>
        <p:spPr>
          <a:xfrm>
            <a:off x="301468" y="370399"/>
            <a:ext cx="8541063" cy="584775"/>
          </a:xfrm>
          <a:prstGeom prst="rect">
            <a:avLst/>
          </a:prstGeom>
          <a:solidFill>
            <a:schemeClr val="accent1"/>
          </a:solidFill>
          <a:ln>
            <a:solidFill>
              <a:schemeClr val="tx1"/>
            </a:solidFill>
          </a:ln>
        </p:spPr>
        <p:txBody>
          <a:bodyPr wrap="square">
            <a:spAutoFit/>
          </a:bodyPr>
          <a:lstStyle/>
          <a:p>
            <a:r>
              <a:rPr lang="it-IT" sz="1600" b="1" dirty="0"/>
              <a:t>ITER PER L’ADOZIONE DI UN SISTEMA DI GESTIONE DELLA QUALITÀ CONFORME AL PRINCIPIO ISQM ITALIA 1 (segue)</a:t>
            </a:r>
          </a:p>
        </p:txBody>
      </p:sp>
      <p:sp>
        <p:nvSpPr>
          <p:cNvPr id="7" name="Ovale 6">
            <a:extLst>
              <a:ext uri="{FF2B5EF4-FFF2-40B4-BE49-F238E27FC236}">
                <a16:creationId xmlns:a16="http://schemas.microsoft.com/office/drawing/2014/main" id="{BF3CA7A1-57AD-2148-C116-F05A09C2C4EF}"/>
              </a:ext>
            </a:extLst>
          </p:cNvPr>
          <p:cNvSpPr/>
          <p:nvPr/>
        </p:nvSpPr>
        <p:spPr>
          <a:xfrm>
            <a:off x="179512" y="1400590"/>
            <a:ext cx="360040" cy="342987"/>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3</a:t>
            </a:r>
          </a:p>
        </p:txBody>
      </p:sp>
      <p:sp>
        <p:nvSpPr>
          <p:cNvPr id="8" name="CasellaDiTesto 7">
            <a:extLst>
              <a:ext uri="{FF2B5EF4-FFF2-40B4-BE49-F238E27FC236}">
                <a16:creationId xmlns:a16="http://schemas.microsoft.com/office/drawing/2014/main" id="{D9E76180-0B47-7781-8CDA-4570967085AA}"/>
              </a:ext>
            </a:extLst>
          </p:cNvPr>
          <p:cNvSpPr txBox="1"/>
          <p:nvPr/>
        </p:nvSpPr>
        <p:spPr>
          <a:xfrm>
            <a:off x="755576" y="1427931"/>
            <a:ext cx="8208912" cy="2304256"/>
          </a:xfrm>
          <a:prstGeom prst="rect">
            <a:avLst/>
          </a:prstGeom>
          <a:noFill/>
          <a:ln>
            <a:solidFill>
              <a:schemeClr val="tx1"/>
            </a:solidFill>
          </a:ln>
        </p:spPr>
        <p:txBody>
          <a:bodyPr wrap="square">
            <a:spAutoFit/>
          </a:bodyPr>
          <a:lstStyle/>
          <a:p>
            <a:pPr algn="just"/>
            <a:r>
              <a:rPr lang="it-IT" sz="1600" b="1" dirty="0"/>
              <a:t>3. Implementazione delle procedure e formazione del personale</a:t>
            </a:r>
          </a:p>
          <a:p>
            <a:pPr algn="just"/>
            <a:r>
              <a:rPr lang="it-IT" sz="1600" dirty="0"/>
              <a:t>Una volta definito il sistema, è necessario renderlo operativo attraverso:</a:t>
            </a:r>
          </a:p>
          <a:p>
            <a:pPr algn="just"/>
            <a:r>
              <a:rPr lang="it-IT" sz="1600" dirty="0"/>
              <a:t>- Formazione del personale sulle nuove procedure di gestione della qualità.</a:t>
            </a:r>
          </a:p>
          <a:p>
            <a:pPr algn="just"/>
            <a:r>
              <a:rPr lang="it-IT" sz="1600" dirty="0"/>
              <a:t>- Adeguamento degli strumenti e software di revisione per garantire la conformità ai principi ISQM 1.</a:t>
            </a:r>
          </a:p>
          <a:p>
            <a:pPr algn="just"/>
            <a:r>
              <a:rPr lang="it-IT" sz="1600" dirty="0"/>
              <a:t>- Assegnazione dei ruoli e responsabilità all’interno dello studio o della società di revisione attraverso organigramma e mansionario.</a:t>
            </a:r>
          </a:p>
          <a:p>
            <a:pPr algn="just"/>
            <a:r>
              <a:rPr lang="it-IT" sz="1600" dirty="0"/>
              <a:t>- Definizione dei flussi operativi e dei controlli interni per assicurare la corretta esecuzione degli incarichi.</a:t>
            </a:r>
          </a:p>
        </p:txBody>
      </p:sp>
      <p:sp>
        <p:nvSpPr>
          <p:cNvPr id="9" name="Ovale 8">
            <a:extLst>
              <a:ext uri="{FF2B5EF4-FFF2-40B4-BE49-F238E27FC236}">
                <a16:creationId xmlns:a16="http://schemas.microsoft.com/office/drawing/2014/main" id="{A1D007D9-F35C-C51E-0824-7293BBD6F31B}"/>
              </a:ext>
            </a:extLst>
          </p:cNvPr>
          <p:cNvSpPr/>
          <p:nvPr/>
        </p:nvSpPr>
        <p:spPr>
          <a:xfrm>
            <a:off x="161152" y="3861048"/>
            <a:ext cx="360040" cy="342987"/>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4</a:t>
            </a:r>
          </a:p>
        </p:txBody>
      </p:sp>
      <p:sp>
        <p:nvSpPr>
          <p:cNvPr id="10" name="CasellaDiTesto 9">
            <a:extLst>
              <a:ext uri="{FF2B5EF4-FFF2-40B4-BE49-F238E27FC236}">
                <a16:creationId xmlns:a16="http://schemas.microsoft.com/office/drawing/2014/main" id="{D6069C24-CF57-FF16-2398-CF012241ADA7}"/>
              </a:ext>
            </a:extLst>
          </p:cNvPr>
          <p:cNvSpPr txBox="1"/>
          <p:nvPr/>
        </p:nvSpPr>
        <p:spPr>
          <a:xfrm>
            <a:off x="773936" y="3933056"/>
            <a:ext cx="8208912" cy="2554545"/>
          </a:xfrm>
          <a:prstGeom prst="rect">
            <a:avLst/>
          </a:prstGeom>
          <a:noFill/>
          <a:ln>
            <a:solidFill>
              <a:schemeClr val="tx1"/>
            </a:solidFill>
          </a:ln>
        </p:spPr>
        <p:txBody>
          <a:bodyPr wrap="square">
            <a:spAutoFit/>
          </a:bodyPr>
          <a:lstStyle/>
          <a:p>
            <a:pPr algn="just"/>
            <a:r>
              <a:rPr lang="it-IT" sz="1600" b="1" dirty="0"/>
              <a:t>4. Attuazione del monitoraggio e delle verifiche di qualità</a:t>
            </a:r>
          </a:p>
          <a:p>
            <a:pPr algn="just"/>
            <a:r>
              <a:rPr lang="it-IT" sz="1600" dirty="0"/>
              <a:t>Per garantire che il sistema ISQM 1 sia efficace, è necessario istituire un meccanismo di monitoraggio continuo. Questa fase comprende:</a:t>
            </a:r>
          </a:p>
          <a:p>
            <a:pPr algn="just"/>
            <a:r>
              <a:rPr lang="it-IT" sz="1600" dirty="0"/>
              <a:t>- Verifiche periodiche interne (audit di qualità) per individuare eventuali criticità.</a:t>
            </a:r>
          </a:p>
          <a:p>
            <a:pPr algn="just"/>
            <a:r>
              <a:rPr lang="it-IT" sz="1600" dirty="0"/>
              <a:t>- Controlli di revisione interna sui singoli incarichi, per assicurare la conformità agli standard professionali.</a:t>
            </a:r>
          </a:p>
          <a:p>
            <a:pPr algn="just"/>
            <a:r>
              <a:rPr lang="it-IT" sz="1600" dirty="0"/>
              <a:t>- Riunioni periodiche di valutazione del sistema ISQM con discussione delle aree di miglioramento. Implementazione delle procedure e formazione del personale</a:t>
            </a:r>
          </a:p>
        </p:txBody>
      </p:sp>
    </p:spTree>
    <p:extLst>
      <p:ext uri="{BB962C8B-B14F-4D97-AF65-F5344CB8AC3E}">
        <p14:creationId xmlns:p14="http://schemas.microsoft.com/office/powerpoint/2010/main" val="37459480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375AD-1DC8-4913-A4BC-366E2BA5BD05}"/>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C625699-E7AC-7B50-1540-05E70778FE3D}"/>
              </a:ext>
            </a:extLst>
          </p:cNvPr>
          <p:cNvSpPr>
            <a:spLocks noGrp="1"/>
          </p:cNvSpPr>
          <p:nvPr>
            <p:ph type="sldNum" sz="quarter" idx="10"/>
          </p:nvPr>
        </p:nvSpPr>
        <p:spPr/>
        <p:txBody>
          <a:bodyPr/>
          <a:lstStyle/>
          <a:p>
            <a:pPr>
              <a:defRPr/>
            </a:pPr>
            <a:fld id="{39CF1B48-30B5-442F-BC67-BB53F985A07E}" type="slidenum">
              <a:rPr lang="de-DE" smtClean="0"/>
              <a:pPr>
                <a:defRPr/>
              </a:pPr>
              <a:t>84</a:t>
            </a:fld>
            <a:endParaRPr lang="de-DE"/>
          </a:p>
        </p:txBody>
      </p:sp>
      <p:sp>
        <p:nvSpPr>
          <p:cNvPr id="2" name="Segnaposto numero diapositiva 3">
            <a:extLst>
              <a:ext uri="{FF2B5EF4-FFF2-40B4-BE49-F238E27FC236}">
                <a16:creationId xmlns:a16="http://schemas.microsoft.com/office/drawing/2014/main" id="{828981EF-5791-25DF-155A-DD5177BDA137}"/>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84</a:t>
            </a:fld>
            <a:endParaRPr lang="de-DE"/>
          </a:p>
        </p:txBody>
      </p:sp>
      <p:sp>
        <p:nvSpPr>
          <p:cNvPr id="6" name="CasellaDiTesto 5">
            <a:extLst>
              <a:ext uri="{FF2B5EF4-FFF2-40B4-BE49-F238E27FC236}">
                <a16:creationId xmlns:a16="http://schemas.microsoft.com/office/drawing/2014/main" id="{4ABF2742-6D77-4021-A45B-0CC26B9E2699}"/>
              </a:ext>
            </a:extLst>
          </p:cNvPr>
          <p:cNvSpPr txBox="1"/>
          <p:nvPr/>
        </p:nvSpPr>
        <p:spPr>
          <a:xfrm>
            <a:off x="161400" y="356019"/>
            <a:ext cx="8541063" cy="584775"/>
          </a:xfrm>
          <a:prstGeom prst="rect">
            <a:avLst/>
          </a:prstGeom>
          <a:solidFill>
            <a:schemeClr val="accent1"/>
          </a:solidFill>
          <a:ln>
            <a:solidFill>
              <a:schemeClr val="tx1"/>
            </a:solidFill>
          </a:ln>
        </p:spPr>
        <p:txBody>
          <a:bodyPr wrap="square">
            <a:spAutoFit/>
          </a:bodyPr>
          <a:lstStyle/>
          <a:p>
            <a:r>
              <a:rPr lang="it-IT" sz="1600" b="1" dirty="0"/>
              <a:t>ITER PER L’ADOZIONE DI UN SISTEMA DI GESTIONE DELLA QUALITÀ CONFORME AL PRINCIPIO ISQM ITALIA 1 (segue)</a:t>
            </a:r>
          </a:p>
        </p:txBody>
      </p:sp>
      <p:sp>
        <p:nvSpPr>
          <p:cNvPr id="7" name="Ovale 6">
            <a:extLst>
              <a:ext uri="{FF2B5EF4-FFF2-40B4-BE49-F238E27FC236}">
                <a16:creationId xmlns:a16="http://schemas.microsoft.com/office/drawing/2014/main" id="{8A2352E9-9433-4CBF-4BF1-5097015566B8}"/>
              </a:ext>
            </a:extLst>
          </p:cNvPr>
          <p:cNvSpPr/>
          <p:nvPr/>
        </p:nvSpPr>
        <p:spPr>
          <a:xfrm>
            <a:off x="179512" y="1400590"/>
            <a:ext cx="360040" cy="342987"/>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5</a:t>
            </a:r>
          </a:p>
        </p:txBody>
      </p:sp>
      <p:sp>
        <p:nvSpPr>
          <p:cNvPr id="8" name="CasellaDiTesto 7">
            <a:extLst>
              <a:ext uri="{FF2B5EF4-FFF2-40B4-BE49-F238E27FC236}">
                <a16:creationId xmlns:a16="http://schemas.microsoft.com/office/drawing/2014/main" id="{BA45CE60-2016-17CE-1710-07E408F7626E}"/>
              </a:ext>
            </a:extLst>
          </p:cNvPr>
          <p:cNvSpPr txBox="1"/>
          <p:nvPr/>
        </p:nvSpPr>
        <p:spPr>
          <a:xfrm>
            <a:off x="755576" y="1324446"/>
            <a:ext cx="8208912" cy="1815882"/>
          </a:xfrm>
          <a:prstGeom prst="rect">
            <a:avLst/>
          </a:prstGeom>
          <a:noFill/>
          <a:ln>
            <a:solidFill>
              <a:schemeClr val="tx1"/>
            </a:solidFill>
          </a:ln>
        </p:spPr>
        <p:txBody>
          <a:bodyPr wrap="square">
            <a:spAutoFit/>
          </a:bodyPr>
          <a:lstStyle/>
          <a:p>
            <a:pPr algn="just"/>
            <a:r>
              <a:rPr lang="it-IT" sz="1600" b="1" dirty="0"/>
              <a:t>5. Riesame annuale e miglioramento continuo</a:t>
            </a:r>
          </a:p>
          <a:p>
            <a:pPr algn="just"/>
            <a:r>
              <a:rPr lang="it-IT" sz="1600" dirty="0"/>
              <a:t>Ogni anno il sistema ISQM 1 deve essere riesaminato e aggiornato dai vertici dello studio/società di revisione in base ai risultati delle verifiche di qualità e alle eventuali modifiche normative. Questa fase prevede:</a:t>
            </a:r>
          </a:p>
          <a:p>
            <a:pPr algn="just"/>
            <a:r>
              <a:rPr lang="it-IT" sz="1600" dirty="0"/>
              <a:t>- Analisi delle non conformità rilevate e individuazione delle cause.</a:t>
            </a:r>
          </a:p>
          <a:p>
            <a:pPr algn="just"/>
            <a:r>
              <a:rPr lang="it-IT" sz="1600" dirty="0"/>
              <a:t>- Implementazione di azioni correttive e migliorative per rafforzare il sistema.</a:t>
            </a:r>
          </a:p>
          <a:p>
            <a:pPr algn="just"/>
            <a:r>
              <a:rPr lang="it-IT" sz="1600" dirty="0"/>
              <a:t>- Revisione e aggiornamento del Manuale ISQM 1, se necessario. </a:t>
            </a:r>
          </a:p>
        </p:txBody>
      </p:sp>
      <p:sp>
        <p:nvSpPr>
          <p:cNvPr id="9" name="CasellaDiTesto 8">
            <a:extLst>
              <a:ext uri="{FF2B5EF4-FFF2-40B4-BE49-F238E27FC236}">
                <a16:creationId xmlns:a16="http://schemas.microsoft.com/office/drawing/2014/main" id="{5EDD7AAF-BFBA-B327-48D3-ED29A3ACD0D2}"/>
              </a:ext>
            </a:extLst>
          </p:cNvPr>
          <p:cNvSpPr txBox="1"/>
          <p:nvPr/>
        </p:nvSpPr>
        <p:spPr>
          <a:xfrm>
            <a:off x="225742" y="3355134"/>
            <a:ext cx="8692515" cy="2800767"/>
          </a:xfrm>
          <a:prstGeom prst="rect">
            <a:avLst/>
          </a:prstGeom>
          <a:solidFill>
            <a:srgbClr val="FFFF00"/>
          </a:solidFill>
          <a:ln>
            <a:solidFill>
              <a:schemeClr val="tx1"/>
            </a:solidFill>
          </a:ln>
        </p:spPr>
        <p:txBody>
          <a:bodyPr wrap="square">
            <a:spAutoFit/>
          </a:bodyPr>
          <a:lstStyle/>
          <a:p>
            <a:pPr algn="just"/>
            <a:r>
              <a:rPr lang="it-IT" sz="1600" b="1" dirty="0"/>
              <a:t>Conclusione</a:t>
            </a:r>
          </a:p>
          <a:p>
            <a:pPr algn="just"/>
            <a:r>
              <a:rPr lang="it-IT" sz="1600" dirty="0"/>
              <a:t>L’adozione del Sistema di Gestione della Qualità ISQM Italia 1 è un processo strutturato che richiede:</a:t>
            </a:r>
          </a:p>
          <a:p>
            <a:pPr algn="just"/>
            <a:r>
              <a:rPr lang="it-IT" sz="1600" dirty="0"/>
              <a:t>●Un’analisi preliminare e una mappatura dei rischi documentata.</a:t>
            </a:r>
          </a:p>
          <a:p>
            <a:pPr algn="just"/>
            <a:r>
              <a:rPr lang="it-IT" sz="1600" dirty="0"/>
              <a:t>●La definizione di un Manuale ISQM 1 con politiche e procedure documentate.</a:t>
            </a:r>
          </a:p>
          <a:p>
            <a:pPr algn="just"/>
            <a:r>
              <a:rPr lang="it-IT" sz="1600" dirty="0"/>
              <a:t>●L’implementazione operativa e la formazione del personale.</a:t>
            </a:r>
          </a:p>
          <a:p>
            <a:pPr algn="just"/>
            <a:r>
              <a:rPr lang="it-IT" sz="1600" dirty="0"/>
              <a:t>●Un monitoraggio continuo per garantire l’efficacia del sistema.</a:t>
            </a:r>
          </a:p>
          <a:p>
            <a:pPr algn="just"/>
            <a:r>
              <a:rPr lang="it-IT" sz="1600" dirty="0"/>
              <a:t>●Un riesame periodico per l’aggiornamento e il miglioramento continuo.</a:t>
            </a:r>
          </a:p>
          <a:p>
            <a:pPr algn="just"/>
            <a:r>
              <a:rPr lang="it-IT" sz="1600" dirty="0"/>
              <a:t>Per i revisori legali e i sindaci incaricati della revisione legale, è essenziale verificare che questo iter sia seguito correttamente per garantire la conformità alla normativa e prevenire eventuali sanzioni o inefficienze nel processo di revisione.</a:t>
            </a:r>
          </a:p>
        </p:txBody>
      </p:sp>
    </p:spTree>
    <p:extLst>
      <p:ext uri="{BB962C8B-B14F-4D97-AF65-F5344CB8AC3E}">
        <p14:creationId xmlns:p14="http://schemas.microsoft.com/office/powerpoint/2010/main" val="31233462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BBF36-E704-592D-494C-7F2CA4559E7B}"/>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872AE2FB-A901-61DA-9C65-A0E10F1FDA0F}"/>
              </a:ext>
            </a:extLst>
          </p:cNvPr>
          <p:cNvSpPr>
            <a:spLocks noGrp="1"/>
          </p:cNvSpPr>
          <p:nvPr>
            <p:ph type="sldNum" sz="quarter" idx="10"/>
          </p:nvPr>
        </p:nvSpPr>
        <p:spPr/>
        <p:txBody>
          <a:bodyPr/>
          <a:lstStyle/>
          <a:p>
            <a:pPr>
              <a:defRPr/>
            </a:pPr>
            <a:fld id="{39CF1B48-30B5-442F-BC67-BB53F985A07E}" type="slidenum">
              <a:rPr lang="de-DE" smtClean="0"/>
              <a:pPr>
                <a:defRPr/>
              </a:pPr>
              <a:t>85</a:t>
            </a:fld>
            <a:endParaRPr lang="de-DE"/>
          </a:p>
        </p:txBody>
      </p:sp>
      <p:sp>
        <p:nvSpPr>
          <p:cNvPr id="2" name="Segnaposto numero diapositiva 3">
            <a:extLst>
              <a:ext uri="{FF2B5EF4-FFF2-40B4-BE49-F238E27FC236}">
                <a16:creationId xmlns:a16="http://schemas.microsoft.com/office/drawing/2014/main" id="{A5D60B87-728C-73A9-AB22-C07012FC226B}"/>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85</a:t>
            </a:fld>
            <a:endParaRPr lang="de-DE"/>
          </a:p>
        </p:txBody>
      </p:sp>
      <p:sp>
        <p:nvSpPr>
          <p:cNvPr id="6" name="CasellaDiTesto 5">
            <a:extLst>
              <a:ext uri="{FF2B5EF4-FFF2-40B4-BE49-F238E27FC236}">
                <a16:creationId xmlns:a16="http://schemas.microsoft.com/office/drawing/2014/main" id="{A2400D8A-37F9-6EC6-CA00-AA3418DD1D01}"/>
              </a:ext>
            </a:extLst>
          </p:cNvPr>
          <p:cNvSpPr txBox="1"/>
          <p:nvPr/>
        </p:nvSpPr>
        <p:spPr>
          <a:xfrm>
            <a:off x="135391" y="507386"/>
            <a:ext cx="8541063" cy="584775"/>
          </a:xfrm>
          <a:prstGeom prst="rect">
            <a:avLst/>
          </a:prstGeom>
          <a:solidFill>
            <a:schemeClr val="accent1"/>
          </a:solidFill>
          <a:ln>
            <a:solidFill>
              <a:schemeClr val="tx1"/>
            </a:solidFill>
          </a:ln>
        </p:spPr>
        <p:txBody>
          <a:bodyPr wrap="square">
            <a:spAutoFit/>
          </a:bodyPr>
          <a:lstStyle/>
          <a:p>
            <a:r>
              <a:rPr lang="it-IT" sz="1600" b="1" dirty="0"/>
              <a:t>ITER PER L’ADOZIONE DI UN SISTEMA DI GESTIONE DELLA QUALITÀ CONFORME AL PRINCIPIO ISQM ITALIA 1 (segue)</a:t>
            </a:r>
          </a:p>
        </p:txBody>
      </p:sp>
      <p:sp>
        <p:nvSpPr>
          <p:cNvPr id="7" name="CasellaDiTesto 6">
            <a:extLst>
              <a:ext uri="{FF2B5EF4-FFF2-40B4-BE49-F238E27FC236}">
                <a16:creationId xmlns:a16="http://schemas.microsoft.com/office/drawing/2014/main" id="{B0CE8410-DE68-ED29-2488-B42C590C4ADF}"/>
              </a:ext>
            </a:extLst>
          </p:cNvPr>
          <p:cNvSpPr txBox="1"/>
          <p:nvPr/>
        </p:nvSpPr>
        <p:spPr>
          <a:xfrm>
            <a:off x="301468" y="1684118"/>
            <a:ext cx="8541063" cy="338554"/>
          </a:xfrm>
          <a:prstGeom prst="rect">
            <a:avLst/>
          </a:prstGeom>
          <a:solidFill>
            <a:srgbClr val="FFFF00"/>
          </a:solidFill>
          <a:ln>
            <a:solidFill>
              <a:schemeClr val="tx1"/>
            </a:solidFill>
          </a:ln>
        </p:spPr>
        <p:txBody>
          <a:bodyPr wrap="square">
            <a:spAutoFit/>
          </a:bodyPr>
          <a:lstStyle/>
          <a:p>
            <a:pPr algn="ctr"/>
            <a:r>
              <a:rPr lang="it-IT" sz="1600" b="1" dirty="0"/>
              <a:t>CHECK LIST DI RIFERIMENTO</a:t>
            </a:r>
          </a:p>
        </p:txBody>
      </p:sp>
      <p:sp>
        <p:nvSpPr>
          <p:cNvPr id="8" name="Ovale 7">
            <a:extLst>
              <a:ext uri="{FF2B5EF4-FFF2-40B4-BE49-F238E27FC236}">
                <a16:creationId xmlns:a16="http://schemas.microsoft.com/office/drawing/2014/main" id="{7AACA0D6-F36D-D8E4-0D9F-697A01151E7F}"/>
              </a:ext>
            </a:extLst>
          </p:cNvPr>
          <p:cNvSpPr/>
          <p:nvPr/>
        </p:nvSpPr>
        <p:spPr>
          <a:xfrm>
            <a:off x="1043608" y="2593975"/>
            <a:ext cx="360040" cy="342987"/>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1</a:t>
            </a:r>
          </a:p>
        </p:txBody>
      </p:sp>
      <p:sp>
        <p:nvSpPr>
          <p:cNvPr id="9" name="CasellaDiTesto 8">
            <a:extLst>
              <a:ext uri="{FF2B5EF4-FFF2-40B4-BE49-F238E27FC236}">
                <a16:creationId xmlns:a16="http://schemas.microsoft.com/office/drawing/2014/main" id="{FC450708-0929-4B08-8F65-67BCF630E92A}"/>
              </a:ext>
            </a:extLst>
          </p:cNvPr>
          <p:cNvSpPr txBox="1"/>
          <p:nvPr/>
        </p:nvSpPr>
        <p:spPr>
          <a:xfrm>
            <a:off x="1471447" y="2598408"/>
            <a:ext cx="5868952" cy="338554"/>
          </a:xfrm>
          <a:prstGeom prst="rect">
            <a:avLst/>
          </a:prstGeom>
          <a:solidFill>
            <a:srgbClr val="FFC000"/>
          </a:solidFill>
          <a:ln>
            <a:solidFill>
              <a:schemeClr val="tx1"/>
            </a:solidFill>
          </a:ln>
        </p:spPr>
        <p:txBody>
          <a:bodyPr wrap="square">
            <a:spAutoFit/>
          </a:bodyPr>
          <a:lstStyle/>
          <a:p>
            <a:pPr algn="ctr"/>
            <a:r>
              <a:rPr lang="it-IT" sz="1600" b="1" dirty="0"/>
              <a:t>PER LA REDAZIONE DEL MANUALE</a:t>
            </a:r>
          </a:p>
        </p:txBody>
      </p:sp>
      <p:sp>
        <p:nvSpPr>
          <p:cNvPr id="10" name="Ovale 9">
            <a:extLst>
              <a:ext uri="{FF2B5EF4-FFF2-40B4-BE49-F238E27FC236}">
                <a16:creationId xmlns:a16="http://schemas.microsoft.com/office/drawing/2014/main" id="{DD2F2B43-74E6-E324-336A-0E8F0342DB14}"/>
              </a:ext>
            </a:extLst>
          </p:cNvPr>
          <p:cNvSpPr/>
          <p:nvPr/>
        </p:nvSpPr>
        <p:spPr>
          <a:xfrm>
            <a:off x="1072401" y="3336771"/>
            <a:ext cx="360040" cy="342987"/>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latin typeface="Century Gothic" panose="020B0502020202020204" pitchFamily="34" charset="0"/>
              </a:rPr>
              <a:t>2</a:t>
            </a:r>
          </a:p>
        </p:txBody>
      </p:sp>
      <p:sp>
        <p:nvSpPr>
          <p:cNvPr id="11" name="CasellaDiTesto 10">
            <a:extLst>
              <a:ext uri="{FF2B5EF4-FFF2-40B4-BE49-F238E27FC236}">
                <a16:creationId xmlns:a16="http://schemas.microsoft.com/office/drawing/2014/main" id="{B873ACC3-DA74-BD8E-7D32-6C7E1FB0A7C1}"/>
              </a:ext>
            </a:extLst>
          </p:cNvPr>
          <p:cNvSpPr txBox="1"/>
          <p:nvPr/>
        </p:nvSpPr>
        <p:spPr>
          <a:xfrm>
            <a:off x="1496434" y="3316136"/>
            <a:ext cx="5868952" cy="338554"/>
          </a:xfrm>
          <a:prstGeom prst="rect">
            <a:avLst/>
          </a:prstGeom>
          <a:solidFill>
            <a:srgbClr val="FFC000"/>
          </a:solidFill>
          <a:ln>
            <a:solidFill>
              <a:schemeClr val="tx1"/>
            </a:solidFill>
          </a:ln>
        </p:spPr>
        <p:txBody>
          <a:bodyPr wrap="square">
            <a:spAutoFit/>
          </a:bodyPr>
          <a:lstStyle/>
          <a:p>
            <a:pPr algn="ctr"/>
            <a:r>
              <a:rPr lang="it-IT" sz="1600" b="1" dirty="0"/>
              <a:t>PER IL SINGOLO REVISORE</a:t>
            </a:r>
          </a:p>
        </p:txBody>
      </p:sp>
    </p:spTree>
    <p:extLst>
      <p:ext uri="{BB962C8B-B14F-4D97-AF65-F5344CB8AC3E}">
        <p14:creationId xmlns:p14="http://schemas.microsoft.com/office/powerpoint/2010/main" val="11961420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BE678-F429-1BE0-360B-E95A68664D40}"/>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027C024-5273-250C-1FA3-CE51EACCAAC0}"/>
              </a:ext>
            </a:extLst>
          </p:cNvPr>
          <p:cNvSpPr>
            <a:spLocks noGrp="1"/>
          </p:cNvSpPr>
          <p:nvPr>
            <p:ph type="sldNum" sz="quarter" idx="10"/>
          </p:nvPr>
        </p:nvSpPr>
        <p:spPr/>
        <p:txBody>
          <a:bodyPr/>
          <a:lstStyle/>
          <a:p>
            <a:pPr>
              <a:defRPr/>
            </a:pPr>
            <a:fld id="{39CF1B48-30B5-442F-BC67-BB53F985A07E}" type="slidenum">
              <a:rPr lang="de-DE" smtClean="0"/>
              <a:pPr>
                <a:defRPr/>
              </a:pPr>
              <a:t>86</a:t>
            </a:fld>
            <a:endParaRPr lang="de-DE"/>
          </a:p>
        </p:txBody>
      </p:sp>
      <p:sp>
        <p:nvSpPr>
          <p:cNvPr id="2" name="Segnaposto numero diapositiva 3">
            <a:extLst>
              <a:ext uri="{FF2B5EF4-FFF2-40B4-BE49-F238E27FC236}">
                <a16:creationId xmlns:a16="http://schemas.microsoft.com/office/drawing/2014/main" id="{5302F7CC-ED0A-1381-9CA4-32B49E652C59}"/>
              </a:ext>
            </a:extLst>
          </p:cNvPr>
          <p:cNvSpPr txBox="1">
            <a:spLocks/>
          </p:cNvSpPr>
          <p:nvPr/>
        </p:nvSpPr>
        <p:spPr bwMode="auto">
          <a:xfrm>
            <a:off x="4314825" y="6539553"/>
            <a:ext cx="51435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lnSpc>
                <a:spcPct val="100000"/>
              </a:lnSpc>
              <a:spcBef>
                <a:spcPct val="0"/>
              </a:spcBef>
              <a:spcAft>
                <a:spcPct val="0"/>
              </a:spcAft>
              <a:defRPr sz="9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defRPr/>
            </a:pPr>
            <a:fld id="{39CF1B48-30B5-442F-BC67-BB53F985A07E}" type="slidenum">
              <a:rPr lang="de-DE" smtClean="0"/>
              <a:pPr>
                <a:defRPr/>
              </a:pPr>
              <a:t>86</a:t>
            </a:fld>
            <a:endParaRPr lang="de-DE"/>
          </a:p>
        </p:txBody>
      </p:sp>
      <p:sp>
        <p:nvSpPr>
          <p:cNvPr id="6" name="CasellaDiTesto 5">
            <a:extLst>
              <a:ext uri="{FF2B5EF4-FFF2-40B4-BE49-F238E27FC236}">
                <a16:creationId xmlns:a16="http://schemas.microsoft.com/office/drawing/2014/main" id="{C2FA349A-4A8F-E134-978E-59F40C40FBDE}"/>
              </a:ext>
            </a:extLst>
          </p:cNvPr>
          <p:cNvSpPr txBox="1"/>
          <p:nvPr/>
        </p:nvSpPr>
        <p:spPr>
          <a:xfrm>
            <a:off x="5580112" y="1052736"/>
            <a:ext cx="3360173" cy="1569660"/>
          </a:xfrm>
          <a:prstGeom prst="rect">
            <a:avLst/>
          </a:prstGeom>
          <a:solidFill>
            <a:srgbClr val="FFFF00"/>
          </a:solidFill>
          <a:ln>
            <a:solidFill>
              <a:schemeClr val="tx1"/>
            </a:solidFill>
          </a:ln>
        </p:spPr>
        <p:txBody>
          <a:bodyPr wrap="square">
            <a:spAutoFit/>
          </a:bodyPr>
          <a:lstStyle/>
          <a:p>
            <a:pPr algn="ctr"/>
            <a:r>
              <a:rPr lang="it-IT" sz="1600" b="1" dirty="0"/>
              <a:t>CHECK LIST DI RIFERIMENTO PER SINGOLO REVISORE</a:t>
            </a:r>
          </a:p>
          <a:p>
            <a:pPr algn="ctr"/>
            <a:r>
              <a:rPr lang="it-IT" sz="1600" b="1" dirty="0"/>
              <a:t>ACCA –ASSOCIATION of CHARTERED CERTIFIED ACCOUNTANTS</a:t>
            </a:r>
          </a:p>
        </p:txBody>
      </p:sp>
      <p:graphicFrame>
        <p:nvGraphicFramePr>
          <p:cNvPr id="7" name="Oggetto 6">
            <a:extLst>
              <a:ext uri="{FF2B5EF4-FFF2-40B4-BE49-F238E27FC236}">
                <a16:creationId xmlns:a16="http://schemas.microsoft.com/office/drawing/2014/main" id="{EEEE0303-D104-E2A7-2DCF-2C6EA4EE41EC}"/>
              </a:ext>
            </a:extLst>
          </p:cNvPr>
          <p:cNvGraphicFramePr>
            <a:graphicFrameLocks noChangeAspect="1"/>
          </p:cNvGraphicFramePr>
          <p:nvPr>
            <p:extLst>
              <p:ext uri="{D42A27DB-BD31-4B8C-83A1-F6EECF244321}">
                <p14:modId xmlns:p14="http://schemas.microsoft.com/office/powerpoint/2010/main" val="1643236061"/>
              </p:ext>
            </p:extLst>
          </p:nvPr>
        </p:nvGraphicFramePr>
        <p:xfrm>
          <a:off x="323528" y="548680"/>
          <a:ext cx="4577655" cy="6477959"/>
        </p:xfrm>
        <a:graphic>
          <a:graphicData uri="http://schemas.openxmlformats.org/presentationml/2006/ole">
            <mc:AlternateContent xmlns:mc="http://schemas.openxmlformats.org/markup-compatibility/2006">
              <mc:Choice xmlns:v="urn:schemas-microsoft-com:vml" Requires="v">
                <p:oleObj name="Acrobat Document" r:id="rId2" imgW="3777937" imgH="5346213" progId="Acrobat.Document.DC">
                  <p:embed/>
                </p:oleObj>
              </mc:Choice>
              <mc:Fallback>
                <p:oleObj name="Acrobat Document" r:id="rId2" imgW="3777937" imgH="5346213" progId="Acrobat.Document.DC">
                  <p:embed/>
                  <p:pic>
                    <p:nvPicPr>
                      <p:cNvPr id="20" name="Oggetto 19">
                        <a:extLst>
                          <a:ext uri="{FF2B5EF4-FFF2-40B4-BE49-F238E27FC236}">
                            <a16:creationId xmlns:a16="http://schemas.microsoft.com/office/drawing/2014/main" id="{6C6E6762-02F3-0AA8-6A3D-095837932048}"/>
                          </a:ext>
                        </a:extLst>
                      </p:cNvPr>
                      <p:cNvPicPr/>
                      <p:nvPr/>
                    </p:nvPicPr>
                    <p:blipFill>
                      <a:blip r:embed="rId3"/>
                      <a:stretch>
                        <a:fillRect/>
                      </a:stretch>
                    </p:blipFill>
                    <p:spPr>
                      <a:xfrm>
                        <a:off x="323528" y="548680"/>
                        <a:ext cx="4577655" cy="6477959"/>
                      </a:xfrm>
                      <a:prstGeom prst="rect">
                        <a:avLst/>
                      </a:prstGeom>
                    </p:spPr>
                  </p:pic>
                </p:oleObj>
              </mc:Fallback>
            </mc:AlternateContent>
          </a:graphicData>
        </a:graphic>
      </p:graphicFrame>
    </p:spTree>
    <p:extLst>
      <p:ext uri="{BB962C8B-B14F-4D97-AF65-F5344CB8AC3E}">
        <p14:creationId xmlns:p14="http://schemas.microsoft.com/office/powerpoint/2010/main" val="2614670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FA006-04F4-DF1A-DB6B-3000554F7B90}"/>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BC196FC-A623-06B0-B96B-F414D5B1554A}"/>
              </a:ext>
            </a:extLst>
          </p:cNvPr>
          <p:cNvSpPr>
            <a:spLocks noGrp="1"/>
          </p:cNvSpPr>
          <p:nvPr>
            <p:ph type="sldNum" sz="quarter" idx="10"/>
          </p:nvPr>
        </p:nvSpPr>
        <p:spPr/>
        <p:txBody>
          <a:bodyPr/>
          <a:lstStyle/>
          <a:p>
            <a:pPr>
              <a:defRPr/>
            </a:pPr>
            <a:fld id="{39CF1B48-30B5-442F-BC67-BB53F985A07E}" type="slidenum">
              <a:rPr lang="de-DE" smtClean="0"/>
              <a:pPr>
                <a:defRPr/>
              </a:pPr>
              <a:t>9</a:t>
            </a:fld>
            <a:endParaRPr lang="de-DE"/>
          </a:p>
        </p:txBody>
      </p:sp>
      <p:sp>
        <p:nvSpPr>
          <p:cNvPr id="2" name="CasellaDiTesto 1">
            <a:extLst>
              <a:ext uri="{FF2B5EF4-FFF2-40B4-BE49-F238E27FC236}">
                <a16:creationId xmlns:a16="http://schemas.microsoft.com/office/drawing/2014/main" id="{F68F09ED-0074-6CD4-C5A8-D10214ACC238}"/>
              </a:ext>
            </a:extLst>
          </p:cNvPr>
          <p:cNvSpPr txBox="1"/>
          <p:nvPr/>
        </p:nvSpPr>
        <p:spPr>
          <a:xfrm>
            <a:off x="585976" y="224478"/>
            <a:ext cx="7457697" cy="338554"/>
          </a:xfrm>
          <a:prstGeom prst="rect">
            <a:avLst/>
          </a:prstGeom>
          <a:solidFill>
            <a:srgbClr val="FFFF00"/>
          </a:solidFill>
          <a:ln>
            <a:solidFill>
              <a:schemeClr val="tx1"/>
            </a:solidFill>
          </a:ln>
        </p:spPr>
        <p:txBody>
          <a:bodyPr wrap="square" rtlCol="0">
            <a:spAutoFit/>
          </a:bodyPr>
          <a:lstStyle/>
          <a:p>
            <a:pPr algn="ctr"/>
            <a:r>
              <a:rPr lang="it-IT" sz="1600" b="1" dirty="0"/>
              <a:t>MEF, ANALISI COMPOSIZIONE ISCRITTI, Roma 2025 (segue) </a:t>
            </a:r>
          </a:p>
        </p:txBody>
      </p:sp>
      <p:sp>
        <p:nvSpPr>
          <p:cNvPr id="11" name="CasellaDiTesto 10">
            <a:extLst>
              <a:ext uri="{FF2B5EF4-FFF2-40B4-BE49-F238E27FC236}">
                <a16:creationId xmlns:a16="http://schemas.microsoft.com/office/drawing/2014/main" id="{5E0E5C55-0465-F713-23BA-6088DE691CB6}"/>
              </a:ext>
            </a:extLst>
          </p:cNvPr>
          <p:cNvSpPr txBox="1"/>
          <p:nvPr/>
        </p:nvSpPr>
        <p:spPr>
          <a:xfrm>
            <a:off x="899592" y="621344"/>
            <a:ext cx="7457697" cy="338554"/>
          </a:xfrm>
          <a:prstGeom prst="rect">
            <a:avLst/>
          </a:prstGeom>
          <a:solidFill>
            <a:srgbClr val="FFFF00"/>
          </a:solidFill>
          <a:ln>
            <a:solidFill>
              <a:schemeClr val="tx1"/>
            </a:solidFill>
          </a:ln>
        </p:spPr>
        <p:txBody>
          <a:bodyPr wrap="square" rtlCol="0">
            <a:spAutoFit/>
          </a:bodyPr>
          <a:lstStyle/>
          <a:p>
            <a:pPr algn="ctr"/>
            <a:r>
              <a:rPr lang="it-IT" sz="1600" b="1" dirty="0"/>
              <a:t>PERSONE FISICHE</a:t>
            </a:r>
          </a:p>
        </p:txBody>
      </p:sp>
      <p:sp>
        <p:nvSpPr>
          <p:cNvPr id="12" name="CasellaDiTesto 11">
            <a:extLst>
              <a:ext uri="{FF2B5EF4-FFF2-40B4-BE49-F238E27FC236}">
                <a16:creationId xmlns:a16="http://schemas.microsoft.com/office/drawing/2014/main" id="{B22B6D7C-1152-2BA6-B4F8-936579ED5A2B}"/>
              </a:ext>
            </a:extLst>
          </p:cNvPr>
          <p:cNvSpPr txBox="1"/>
          <p:nvPr/>
        </p:nvSpPr>
        <p:spPr>
          <a:xfrm>
            <a:off x="107504" y="1129172"/>
            <a:ext cx="8784976" cy="4616648"/>
          </a:xfrm>
          <a:prstGeom prst="rect">
            <a:avLst/>
          </a:prstGeom>
          <a:noFill/>
          <a:ln>
            <a:solidFill>
              <a:schemeClr val="tx1"/>
            </a:solidFill>
          </a:ln>
        </p:spPr>
        <p:txBody>
          <a:bodyPr wrap="square">
            <a:spAutoFit/>
          </a:bodyPr>
          <a:lstStyle/>
          <a:p>
            <a:pPr algn="just"/>
            <a:r>
              <a:rPr lang="it-IT" sz="1400" dirty="0"/>
              <a:t>Iscritti n. 113.693 (da 116.492, di cui donne 31,43% e uomini 68,57%);</a:t>
            </a:r>
          </a:p>
          <a:p>
            <a:pPr algn="just"/>
            <a:r>
              <a:rPr lang="it-IT" sz="1400" b="1" dirty="0"/>
              <a:t>SEZIONE A</a:t>
            </a:r>
          </a:p>
          <a:p>
            <a:pPr algn="just"/>
            <a:r>
              <a:rPr lang="it-IT" sz="1400" dirty="0"/>
              <a:t>41.501 ossia il 36% (in lieve aumento rispetto alle 39.535)</a:t>
            </a:r>
          </a:p>
          <a:p>
            <a:pPr algn="just"/>
            <a:r>
              <a:rPr lang="it-IT" sz="1400" b="1" dirty="0"/>
              <a:t>SEZIONE B</a:t>
            </a:r>
          </a:p>
          <a:p>
            <a:pPr algn="just"/>
            <a:r>
              <a:rPr lang="it-IT" sz="1400" dirty="0"/>
              <a:t>75.013 ossia 64% </a:t>
            </a:r>
          </a:p>
          <a:p>
            <a:pPr algn="just"/>
            <a:r>
              <a:rPr lang="it-IT" sz="1400" b="1" dirty="0"/>
              <a:t>NUMERO MEDIO DEGLI INCARICHI DI REVISIONE COMUNICATI DA PERSONE FISICHE (al 30/06/24)</a:t>
            </a:r>
          </a:p>
          <a:p>
            <a:pPr algn="just"/>
            <a:r>
              <a:rPr lang="it-IT" sz="1400" dirty="0"/>
              <a:t>Nr. medio di incarichi comunicati pro capite 2,64 (2,63 al 30 giugno 23)</a:t>
            </a:r>
          </a:p>
          <a:p>
            <a:pPr algn="just"/>
            <a:r>
              <a:rPr lang="it-IT" sz="1400" dirty="0"/>
              <a:t>Nr. di revisori titolari di 1 solo incarico 11.185 ( 11.258 al 30 giugno 23)</a:t>
            </a:r>
          </a:p>
          <a:p>
            <a:pPr algn="just"/>
            <a:r>
              <a:rPr lang="it-IT" sz="1400" dirty="0">
                <a:highlight>
                  <a:srgbClr val="FFFF00"/>
                </a:highlight>
              </a:rPr>
              <a:t>Nr. totale di incarichi in capo a società di revisione 26.003  (22.722 al 30 giugno 23 e  21.555 al 30/06/22)</a:t>
            </a:r>
          </a:p>
          <a:p>
            <a:pPr algn="just"/>
            <a:r>
              <a:rPr lang="it-IT" sz="1400" b="1" dirty="0"/>
              <a:t>CORRISPETTIVI</a:t>
            </a:r>
          </a:p>
          <a:p>
            <a:pPr algn="just"/>
            <a:endParaRPr lang="it-IT" sz="1400" b="1" dirty="0"/>
          </a:p>
          <a:p>
            <a:pPr algn="just"/>
            <a:endParaRPr lang="it-IT" sz="1400" b="1" dirty="0"/>
          </a:p>
          <a:p>
            <a:pPr algn="just"/>
            <a:endParaRPr lang="it-IT" sz="1400" b="1" dirty="0"/>
          </a:p>
          <a:p>
            <a:pPr algn="just"/>
            <a:endParaRPr lang="it-IT" sz="1400" dirty="0"/>
          </a:p>
          <a:p>
            <a:pPr algn="just"/>
            <a:endParaRPr lang="it-IT" sz="1400" dirty="0"/>
          </a:p>
          <a:p>
            <a:pPr algn="just"/>
            <a:endParaRPr lang="it-IT" sz="1400" dirty="0"/>
          </a:p>
          <a:p>
            <a:pPr algn="just"/>
            <a:endParaRPr lang="it-IT" sz="1400" dirty="0"/>
          </a:p>
          <a:p>
            <a:pPr algn="just"/>
            <a:endParaRPr lang="it-IT" sz="1400" dirty="0"/>
          </a:p>
          <a:p>
            <a:pPr algn="just"/>
            <a:endParaRPr lang="it-IT" sz="1400" dirty="0"/>
          </a:p>
        </p:txBody>
      </p:sp>
      <p:graphicFrame>
        <p:nvGraphicFramePr>
          <p:cNvPr id="3" name="Tabella 2">
            <a:extLst>
              <a:ext uri="{FF2B5EF4-FFF2-40B4-BE49-F238E27FC236}">
                <a16:creationId xmlns:a16="http://schemas.microsoft.com/office/drawing/2014/main" id="{02C77C80-545D-2B3E-1A0A-31761E20802B}"/>
              </a:ext>
            </a:extLst>
          </p:cNvPr>
          <p:cNvGraphicFramePr>
            <a:graphicFrameLocks noGrp="1"/>
          </p:cNvGraphicFramePr>
          <p:nvPr>
            <p:extLst>
              <p:ext uri="{D42A27DB-BD31-4B8C-83A1-F6EECF244321}">
                <p14:modId xmlns:p14="http://schemas.microsoft.com/office/powerpoint/2010/main" val="2005442379"/>
              </p:ext>
            </p:extLst>
          </p:nvPr>
        </p:nvGraphicFramePr>
        <p:xfrm>
          <a:off x="467544" y="3789040"/>
          <a:ext cx="7406727" cy="1920240"/>
        </p:xfrm>
        <a:graphic>
          <a:graphicData uri="http://schemas.openxmlformats.org/drawingml/2006/table">
            <a:tbl>
              <a:tblPr firstRow="1" bandRow="1">
                <a:tableStyleId>{5C22544A-7EE6-4342-B048-85BDC9FD1C3A}</a:tableStyleId>
              </a:tblPr>
              <a:tblGrid>
                <a:gridCol w="3230264">
                  <a:extLst>
                    <a:ext uri="{9D8B030D-6E8A-4147-A177-3AD203B41FA5}">
                      <a16:colId xmlns:a16="http://schemas.microsoft.com/office/drawing/2014/main" val="3026924553"/>
                    </a:ext>
                  </a:extLst>
                </a:gridCol>
                <a:gridCol w="1707554">
                  <a:extLst>
                    <a:ext uri="{9D8B030D-6E8A-4147-A177-3AD203B41FA5}">
                      <a16:colId xmlns:a16="http://schemas.microsoft.com/office/drawing/2014/main" val="2959582094"/>
                    </a:ext>
                  </a:extLst>
                </a:gridCol>
                <a:gridCol w="2468909">
                  <a:extLst>
                    <a:ext uri="{9D8B030D-6E8A-4147-A177-3AD203B41FA5}">
                      <a16:colId xmlns:a16="http://schemas.microsoft.com/office/drawing/2014/main" val="277814833"/>
                    </a:ext>
                  </a:extLst>
                </a:gridCol>
              </a:tblGrid>
              <a:tr h="216024">
                <a:tc>
                  <a:txBody>
                    <a:bodyPr/>
                    <a:lstStyle/>
                    <a:p>
                      <a:endParaRPr lang="it-IT"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200" b="1" dirty="0">
                          <a:solidFill>
                            <a:schemeClr val="tx1"/>
                          </a:solidFill>
                        </a:rPr>
                        <a:t>30/06/24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sz="1200" b="1" dirty="0">
                          <a:solidFill>
                            <a:schemeClr val="tx1"/>
                          </a:solidFill>
                        </a:rPr>
                        <a:t>30/06/23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670429"/>
                  </a:ext>
                </a:extLst>
              </a:tr>
              <a:tr h="229736">
                <a:tc>
                  <a:txBody>
                    <a:bodyPr/>
                    <a:lstStyle/>
                    <a:p>
                      <a:r>
                        <a:rPr lang="it-IT" sz="1200" b="1" dirty="0">
                          <a:solidFill>
                            <a:schemeClr val="tx1"/>
                          </a:solidFill>
                        </a:rPr>
                        <a:t>Tot Incarichi revisione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it-IT" sz="1200" b="1" dirty="0">
                          <a:solidFill>
                            <a:schemeClr val="tx1"/>
                          </a:solidFill>
                        </a:rPr>
                        <a:t>68.074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it-IT" sz="1200" b="1" dirty="0">
                          <a:solidFill>
                            <a:schemeClr val="tx1"/>
                          </a:solidFill>
                        </a:rPr>
                        <a:t>65.858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4893948"/>
                  </a:ext>
                </a:extLst>
              </a:tr>
              <a:tr h="243448">
                <a:tc>
                  <a:txBody>
                    <a:bodyPr/>
                    <a:lstStyle/>
                    <a:p>
                      <a:r>
                        <a:rPr lang="it-IT" sz="1200" b="1" dirty="0">
                          <a:solidFill>
                            <a:schemeClr val="tx1"/>
                          </a:solidFill>
                        </a:rPr>
                        <a:t>Tot Incarichi </a:t>
                      </a:r>
                      <a:r>
                        <a:rPr lang="it-IT" sz="1200" b="1" dirty="0" err="1">
                          <a:solidFill>
                            <a:schemeClr val="tx1"/>
                          </a:solidFill>
                        </a:rPr>
                        <a:t>Soc</a:t>
                      </a:r>
                      <a:r>
                        <a:rPr lang="it-IT" sz="1200" b="1" dirty="0">
                          <a:solidFill>
                            <a:schemeClr val="tx1"/>
                          </a:solidFill>
                        </a:rPr>
                        <a:t> revisione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it-IT" sz="1200" b="1" dirty="0">
                          <a:solidFill>
                            <a:schemeClr val="tx1"/>
                          </a:solidFill>
                        </a:rPr>
                        <a:t>26.003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it-IT" sz="1200" b="1" dirty="0">
                          <a:solidFill>
                            <a:schemeClr val="tx1"/>
                          </a:solidFill>
                        </a:rPr>
                        <a:t>22.722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7523458"/>
                  </a:ext>
                </a:extLst>
              </a:tr>
              <a:tr h="257160">
                <a:tc>
                  <a:txBody>
                    <a:bodyPr/>
                    <a:lstStyle/>
                    <a:p>
                      <a:r>
                        <a:rPr lang="it-IT" sz="1200" b="1" dirty="0">
                          <a:solidFill>
                            <a:schemeClr val="tx1"/>
                          </a:solidFill>
                        </a:rPr>
                        <a:t>Tot Corrispettivi revisore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it-IT" sz="1200" b="1" dirty="0">
                          <a:solidFill>
                            <a:schemeClr val="tx1"/>
                          </a:solidFill>
                        </a:rPr>
                        <a:t>281.857.911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it-IT" sz="1200" b="1" dirty="0">
                          <a:solidFill>
                            <a:schemeClr val="tx1"/>
                          </a:solidFill>
                        </a:rPr>
                        <a:t>272.118.325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9870305"/>
                  </a:ext>
                </a:extLst>
              </a:tr>
              <a:tr h="270872">
                <a:tc>
                  <a:txBody>
                    <a:bodyPr/>
                    <a:lstStyle/>
                    <a:p>
                      <a:r>
                        <a:rPr lang="it-IT" sz="1200" b="1" dirty="0">
                          <a:solidFill>
                            <a:schemeClr val="tx1"/>
                          </a:solidFill>
                        </a:rPr>
                        <a:t>Tot Corrispettivi </a:t>
                      </a:r>
                      <a:r>
                        <a:rPr lang="it-IT" sz="1200" b="1" dirty="0" err="1">
                          <a:solidFill>
                            <a:schemeClr val="tx1"/>
                          </a:solidFill>
                        </a:rPr>
                        <a:t>Soc</a:t>
                      </a:r>
                      <a:r>
                        <a:rPr lang="it-IT" sz="1200" b="1" dirty="0">
                          <a:solidFill>
                            <a:schemeClr val="tx1"/>
                          </a:solidFill>
                        </a:rPr>
                        <a:t> Revisione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it-IT" sz="1200" b="1" dirty="0">
                          <a:solidFill>
                            <a:schemeClr val="tx1"/>
                          </a:solidFill>
                        </a:rPr>
                        <a:t>573.365.072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it-IT" sz="1200" b="1" dirty="0">
                          <a:solidFill>
                            <a:schemeClr val="tx1"/>
                          </a:solidFill>
                        </a:rPr>
                        <a:t>511.780.021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6581737"/>
                  </a:ext>
                </a:extLst>
              </a:tr>
              <a:tr h="270872">
                <a:tc>
                  <a:txBody>
                    <a:bodyPr/>
                    <a:lstStyle/>
                    <a:p>
                      <a:r>
                        <a:rPr lang="it-IT" sz="1200" b="1" dirty="0">
                          <a:solidFill>
                            <a:schemeClr val="tx1"/>
                          </a:solidFill>
                        </a:rPr>
                        <a:t>Compendi medi per revisore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it-IT" sz="1200" b="1" dirty="0">
                          <a:solidFill>
                            <a:schemeClr val="tx1"/>
                          </a:solidFill>
                        </a:rPr>
                        <a:t>4.140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it-IT" sz="1200" b="1" dirty="0">
                          <a:solidFill>
                            <a:schemeClr val="tx1"/>
                          </a:solidFill>
                        </a:rPr>
                        <a:t>4131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6374745"/>
                  </a:ext>
                </a:extLst>
              </a:tr>
              <a:tr h="270872">
                <a:tc>
                  <a:txBody>
                    <a:bodyPr/>
                    <a:lstStyle/>
                    <a:p>
                      <a:r>
                        <a:rPr lang="it-IT" sz="1200" b="1" dirty="0">
                          <a:solidFill>
                            <a:schemeClr val="tx1"/>
                          </a:solidFill>
                        </a:rPr>
                        <a:t>Compensi medi per </a:t>
                      </a:r>
                      <a:r>
                        <a:rPr lang="it-IT" sz="1200" b="1" dirty="0" err="1">
                          <a:solidFill>
                            <a:schemeClr val="tx1"/>
                          </a:solidFill>
                        </a:rPr>
                        <a:t>Soc</a:t>
                      </a:r>
                      <a:r>
                        <a:rPr lang="it-IT" sz="1200" b="1" dirty="0">
                          <a:solidFill>
                            <a:schemeClr val="tx1"/>
                          </a:solidFill>
                        </a:rPr>
                        <a:t> Revisione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it-IT" sz="1200" b="1" dirty="0">
                          <a:solidFill>
                            <a:schemeClr val="tx1"/>
                          </a:solidFill>
                        </a:rPr>
                        <a:t>22.049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it-IT" sz="1200" b="1" dirty="0">
                          <a:solidFill>
                            <a:schemeClr val="tx1"/>
                          </a:solidFill>
                        </a:rPr>
                        <a:t>22.523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6019534"/>
                  </a:ext>
                </a:extLst>
              </a:tr>
            </a:tbl>
          </a:graphicData>
        </a:graphic>
      </p:graphicFrame>
    </p:spTree>
    <p:extLst>
      <p:ext uri="{BB962C8B-B14F-4D97-AF65-F5344CB8AC3E}">
        <p14:creationId xmlns:p14="http://schemas.microsoft.com/office/powerpoint/2010/main" val="2213782530"/>
      </p:ext>
    </p:extLst>
  </p:cSld>
  <p:clrMapOvr>
    <a:masterClrMapping/>
  </p:clrMapOvr>
</p:sld>
</file>

<file path=ppt/theme/theme1.xml><?xml version="1.0" encoding="utf-8"?>
<a:theme xmlns:a="http://schemas.openxmlformats.org/drawingml/2006/main" name="DFK_29032012_MATTH">
  <a:themeElements>
    <a:clrScheme name="DATEV_fb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fontScheme name="DATEV_f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27100" rtl="0" eaLnBrk="1" fontAlgn="base" latinLnBrk="0" hangingPunct="1">
          <a:lnSpc>
            <a:spcPct val="9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27100" rtl="0" eaLnBrk="1" fontAlgn="base" latinLnBrk="0" hangingPunct="1">
          <a:lnSpc>
            <a:spcPct val="9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Verdana" pitchFamily="34" charset="0"/>
          </a:defRPr>
        </a:defPPr>
      </a:lstStyle>
    </a:lnDef>
    <a:txDef>
      <a:spPr>
        <a:noFill/>
        <a:ln>
          <a:solidFill>
            <a:schemeClr val="tx1"/>
          </a:solidFill>
        </a:ln>
      </a:spPr>
      <a:bodyPr wrap="square" rtlCol="0">
        <a:spAutoFit/>
      </a:bodyPr>
      <a:lstStyle>
        <a:defPPr algn="just">
          <a:defRPr sz="1600" b="1" dirty="0"/>
        </a:defPPr>
      </a:lstStyle>
    </a:txDef>
  </a:objectDefaults>
  <a:extraClrSchemeLst>
    <a:extraClrScheme>
      <a:clrScheme name="DATEV_fb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ATEV_fb">
  <a:themeElements>
    <a:clrScheme name="1_DATEV_fb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fontScheme name="1_DATEV_fb">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27100"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27100"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DATEV_fb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ATEV_fb">
  <a:themeElements>
    <a:clrScheme name="DATEV_fb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fontScheme name="DATEV_fb">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927100"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927100"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ATEV_fb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ATEV_fb">
  <a:themeElements>
    <a:clrScheme name="DATEV_fb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fontScheme name="DATEV_fb">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927100"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927100"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ATEV_fb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ATEV_fb">
  <a:themeElements>
    <a:clrScheme name="DATEV_fb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fontScheme name="DATEV_fb">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927100"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927100"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ATEV_fb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ATEV_fbild">
  <a:themeElements>
    <a:clrScheme name="DATEV_fbild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fontScheme name="DATEV_fbild">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927100"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927100"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ATEV_fbild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2007 v2 DATEV_fb">
  <a:themeElements>
    <a:clrScheme name="2007 v2 DATEV_fb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fontScheme name="2007 v2 DATEV_fb">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27100"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27100"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2007 v2 DATEV_fb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ATEV_fb">
  <a:themeElements>
    <a:clrScheme name="DATEV_fb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fontScheme name="DATEV_fb">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927100"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927100"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ATEV_fb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Vorlage_DATEV">
  <a:themeElements>
    <a:clrScheme name="DATEV_standard">
      <a:dk1>
        <a:srgbClr val="000000"/>
      </a:dk1>
      <a:lt1>
        <a:srgbClr val="FFFFFF"/>
      </a:lt1>
      <a:dk2>
        <a:srgbClr val="000000"/>
      </a:dk2>
      <a:lt2>
        <a:srgbClr val="FFFFFF"/>
      </a:lt2>
      <a:accent1>
        <a:srgbClr val="DBF3C2"/>
      </a:accent1>
      <a:accent2>
        <a:srgbClr val="B8E789"/>
      </a:accent2>
      <a:accent3>
        <a:srgbClr val="006600"/>
      </a:accent3>
      <a:accent4>
        <a:srgbClr val="8CD250"/>
      </a:accent4>
      <a:accent5>
        <a:srgbClr val="99FF66"/>
      </a:accent5>
      <a:accent6>
        <a:srgbClr val="527B2B"/>
      </a:accent6>
      <a:hlink>
        <a:srgbClr val="006600"/>
      </a:hlink>
      <a:folHlink>
        <a:srgbClr val="8CD25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DFK_29032012_MATTH</Template>
  <TotalTime>5661</TotalTime>
  <Words>12309</Words>
  <Application>Microsoft Office PowerPoint</Application>
  <PresentationFormat>Presentazione su schermo (4:3)</PresentationFormat>
  <Paragraphs>1099</Paragraphs>
  <Slides>86</Slides>
  <Notes>2</Notes>
  <HiddenSlides>0</HiddenSlides>
  <MMClips>0</MMClips>
  <ScaleCrop>false</ScaleCrop>
  <HeadingPairs>
    <vt:vector size="8" baseType="variant">
      <vt:variant>
        <vt:lpstr>Caratteri utilizzati</vt:lpstr>
      </vt:variant>
      <vt:variant>
        <vt:i4>11</vt:i4>
      </vt:variant>
      <vt:variant>
        <vt:lpstr>Tema</vt:lpstr>
      </vt:variant>
      <vt:variant>
        <vt:i4>9</vt:i4>
      </vt:variant>
      <vt:variant>
        <vt:lpstr>Server OLE incorporati</vt:lpstr>
      </vt:variant>
      <vt:variant>
        <vt:i4>1</vt:i4>
      </vt:variant>
      <vt:variant>
        <vt:lpstr>Titoli diapositive</vt:lpstr>
      </vt:variant>
      <vt:variant>
        <vt:i4>86</vt:i4>
      </vt:variant>
    </vt:vector>
  </HeadingPairs>
  <TitlesOfParts>
    <vt:vector size="107" baseType="lpstr">
      <vt:lpstr>ＭＳ Ｐゴシック</vt:lpstr>
      <vt:lpstr>Arial</vt:lpstr>
      <vt:lpstr>Bauhaus 93</vt:lpstr>
      <vt:lpstr>Calibri</vt:lpstr>
      <vt:lpstr>Carlito</vt:lpstr>
      <vt:lpstr>Century Gothic</vt:lpstr>
      <vt:lpstr>open sans</vt:lpstr>
      <vt:lpstr>Times New Roman</vt:lpstr>
      <vt:lpstr>Verdana</vt:lpstr>
      <vt:lpstr>Wide Latin</vt:lpstr>
      <vt:lpstr>Wingdings</vt:lpstr>
      <vt:lpstr>DFK_29032012_MATTH</vt:lpstr>
      <vt:lpstr>1_DATEV_fb</vt:lpstr>
      <vt:lpstr>5_DATEV_fb</vt:lpstr>
      <vt:lpstr>6_DATEV_fb</vt:lpstr>
      <vt:lpstr>7_DATEV_fb</vt:lpstr>
      <vt:lpstr>DATEV_fbild</vt:lpstr>
      <vt:lpstr>6_2007 v2 DATEV_fb</vt:lpstr>
      <vt:lpstr>9_DATEV_fb</vt:lpstr>
      <vt:lpstr>Vorlage_DATEV</vt:lpstr>
      <vt:lpstr>Acrobat Document</vt:lpstr>
      <vt:lpstr>Le L’attività dell’organo di controllo e del revisore nelle PMI </vt:lpstr>
      <vt:lpstr>AGENDA</vt:lpstr>
      <vt:lpstr>Presentazione standard di PowerPoint</vt:lpstr>
      <vt:lpstr>NOVITA’ DA ATTENZIONARE PER ATTIVITA’ 2025</vt:lpstr>
      <vt:lpstr>DOCUMENTI- LINEE GUIDE DI RIFERIMENTO (1)</vt:lpstr>
      <vt:lpstr>DOCUMENTI- LINEE GUIDE DI RIFERIMENTO (2)</vt:lpstr>
      <vt:lpstr>DOCUMENTI- LINEE GUIDE DI RIFERIMENTO (3)</vt:lpstr>
      <vt:lpstr>Presentazione standard di PowerPoint</vt:lpstr>
      <vt:lpstr>Presentazione standard di PowerPoint</vt:lpstr>
      <vt:lpstr>Presentazione standard di PowerPoint</vt:lpstr>
      <vt:lpstr>NORME COMPORTAMENTO COLLEGIO SINDACALE (1)</vt:lpstr>
      <vt:lpstr>NORME COMPORTAMENTO COLLEGIO SINDACALE (2)</vt:lpstr>
      <vt:lpstr>NORME COMPORTAMENTO COLLEGIO SINDACALE (3)</vt:lpstr>
      <vt:lpstr>NORME COMPORTAMENTO COLLEGIO SINDACALE (4)</vt:lpstr>
      <vt:lpstr>NORME COMPORTAMENTO COLLEGIO SINDACALE (5)</vt:lpstr>
      <vt:lpstr>NORME COMPORTAMENTO COLLEGIO SINDACALE (6)</vt:lpstr>
      <vt:lpstr>NORME COMPORTAMENTO COLLEGIO SINDACALE (7)</vt:lpstr>
      <vt:lpstr>NORME COMPORTAMENTO COLLEGIO SINDACALE (8)</vt:lpstr>
      <vt:lpstr>RACCOMANDAZIONE C(2025), 4984 FINAL- 30 luglio 2025(1)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LEGGE n. 35 a modifica art. 2407 cc (1) </vt:lpstr>
      <vt:lpstr>LEGGE n. 35 a modifica art. 2407 cc (2) </vt:lpstr>
      <vt:lpstr>LEGGE n. 35 a modifica art. 2407 cc (3) </vt:lpstr>
      <vt:lpstr>Presentazione standard di PowerPoint</vt:lpstr>
      <vt:lpstr>Presentazione standard di PowerPoint</vt:lpstr>
      <vt:lpstr>Presentazione standard di PowerPoint</vt:lpstr>
      <vt:lpstr>Presentazione standard di PowerPoint</vt:lpstr>
      <vt:lpstr>Presentazione standard di PowerPoint</vt:lpstr>
      <vt:lpstr>OIC 30, BILANCI INTERMEDI (1)</vt:lpstr>
      <vt:lpstr>OIC 30, BILANCI INTERMEDI (2)</vt:lpstr>
      <vt:lpstr>OIC 30, BILANCI INTERMEDI (3)</vt:lpstr>
      <vt:lpstr>OIC 30, BILANCI INTERMEDI (4)</vt:lpstr>
      <vt:lpstr>OIC 30, BILANCI INTERMEDI (5)</vt:lpstr>
      <vt:lpstr>VERIFICHE PERIODICHE PER SINDACI</vt:lpstr>
      <vt:lpstr>VERIFICHE PERIODICHE DEI SINDACI (1)</vt:lpstr>
      <vt:lpstr>VERIFICHE PERIODICHE DEI SINDACI (2)</vt:lpstr>
      <vt:lpstr>VERIFICHE PERIODICHE DEI SINDACI (3)</vt:lpstr>
      <vt:lpstr>VERIFICHE PERIODICHE DEI SINDACI (4)</vt:lpstr>
      <vt:lpstr>VERIFICHE PERIODICHE DEI SINDACI (5)</vt:lpstr>
      <vt:lpstr>VERIFICHE PERIODICHE DEI REVISORI (1)</vt:lpstr>
      <vt:lpstr>VERIFICHE PERIODICHE DEI REVISORI (2)</vt:lpstr>
      <vt:lpstr>VERIFICHE PERIODICHE DEI REVISORI (3)</vt:lpstr>
      <vt:lpstr>VERIFICHE PERIODICHE DEI REVISORI (4) </vt:lpstr>
      <vt:lpstr>TOOL GESTIONE DEGLI INCARICHI -10 maggio 2024</vt:lpstr>
      <vt:lpstr>TOOL GESTIONE DEGLI INCARICHI -10 maggio 2024</vt:lpstr>
      <vt:lpstr>CONTROLLI QUALITA’ (1)</vt:lpstr>
      <vt:lpstr>CONTROLLI QUALITA’ (2)</vt:lpstr>
      <vt:lpstr>CONTROLLI QUALITA’ (3)</vt:lpstr>
      <vt:lpstr>CONTROLLI QUALITA’ (4)</vt:lpstr>
      <vt:lpstr>CONTROLLI QUALITA’ (5)</vt:lpstr>
      <vt:lpstr>Presentazione standard di PowerPoint</vt:lpstr>
      <vt:lpstr>Presentazione standard di PowerPoint</vt:lpstr>
      <vt:lpstr>CONTROLLI QUALITA’ (3)</vt:lpstr>
      <vt:lpstr>CONTROLLI QUALITA’ (3)</vt:lpstr>
      <vt:lpstr>CONTROLLI QUALITA’ (3)</vt:lpstr>
      <vt:lpstr>CONTROLLI QUALITA’ (3)</vt:lpstr>
      <vt:lpstr>CONTROLLI QUALITA’ (3)</vt:lpstr>
      <vt:lpstr>Presentazione standard di PowerPoint</vt:lpstr>
      <vt:lpstr>CONTROLLI QUALITA’ E CARTE DA LAVORO (1)</vt:lpstr>
      <vt:lpstr>Presentazione standard di PowerPoint</vt:lpstr>
      <vt:lpstr>Presentazione standard di PowerPoint</vt:lpstr>
      <vt:lpstr>Presentazione standard di PowerPoint</vt:lpstr>
      <vt:lpstr>Presentazione standard di PowerPoint</vt:lpstr>
      <vt:lpstr>APPROCCIO METODOLOGICO CARTE DA LAVORO (1)</vt:lpstr>
      <vt:lpstr>Presentazione standard di PowerPoint</vt:lpstr>
      <vt:lpstr>TOOL GESTIONE DEGLI INCARICHI -10 maggio 2024</vt:lpstr>
      <vt:lpstr>Presentazione standard di PowerPoint</vt:lpstr>
      <vt:lpstr>CARTE DA LAVORO A SUPPORTO DEL CONTROLLO QUALITA’ INTERNO (1)</vt:lpstr>
      <vt:lpstr>CARTE DA LAVORO A SUPPORTO DEL CONTROLLO QUALITA’ INTERNO (2)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DATEV eG</Manager>
  <Company>DATEV eG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 Customers</dc:title>
  <dc:creator>T03149A</dc:creator>
  <cp:lastModifiedBy>roberta.provasi@unimib.it</cp:lastModifiedBy>
  <cp:revision>687</cp:revision>
  <cp:lastPrinted>2011-12-05T13:50:30Z</cp:lastPrinted>
  <dcterms:created xsi:type="dcterms:W3CDTF">2012-06-21T07:05:18Z</dcterms:created>
  <dcterms:modified xsi:type="dcterms:W3CDTF">2025-11-03T18:58:15Z</dcterms:modified>
</cp:coreProperties>
</file>